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8" autoAdjust="0"/>
    <p:restoredTop sz="86391" autoAdjust="0"/>
  </p:normalViewPr>
  <p:slideViewPr>
    <p:cSldViewPr snapToGrid="0">
      <p:cViewPr varScale="1">
        <p:scale>
          <a:sx n="98" d="100"/>
          <a:sy n="98" d="100"/>
        </p:scale>
        <p:origin x="27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F48DB-F9F7-4AE2-BF85-E555FF0C2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76E20-CF58-41D4-8644-BBD41E602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65E0-96F3-4B3F-93E8-A8522CBA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C16B3-B127-4FD4-B1E7-C2F48AD6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2EF4E-5E96-42E9-93CF-83B97C49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23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75BD-3A4A-4F28-8301-D9445FFC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DC51A-56CB-4053-B358-D79D0197B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BB9FA-F93F-4322-B430-81B1DFB0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EEF18-C9BE-4ADF-AB58-6C3A726D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E10AB-CD9E-440B-AFD0-73122EFA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1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CB0B5-EC63-4937-AF54-5754F3C3A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D10F9-51F6-4BC3-B9AC-E28731A52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B941D-FB81-469D-8F8E-AAD911F4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9C440-1474-4A0A-A428-F8D57B8B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8C94A-26FA-48D7-A966-5B18687C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2E1A-D733-4DCE-929B-6619A65B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CBD6A-F766-46BD-860E-1A8A71E7F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17474-6D46-490B-A107-80507268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735AB-A41E-44D6-B5B3-09A2245B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8E839-A358-4C0C-953F-D8CD9808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9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E2E5-CA76-480B-BC9E-AA728759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513A2-302D-423A-A2E0-0078C1F58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ADCD4-FDC8-4533-AF96-08A70823F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84CA6-E066-48BD-8225-6BEA27E83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8C334-6B62-4459-9122-925FDB69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4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92AF-1CA2-454F-A682-142B5B15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9319-CFF4-47C8-9945-926F38C7D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E63F6-2535-4CA2-8DE0-CC1C36D56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89DAF-5847-4A7D-B16A-0C4BEFD1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7B67A-8175-45FB-9627-378E8FC5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C14D5-FD81-4015-81FB-AA99ADE5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43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9DEE-C2E1-47F3-8E85-51944DA1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1A12E-8298-4935-A6AE-8BCB85688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E456A-EAE8-42EE-9942-6715388D8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1ED4F-E93E-4F73-A901-87E5E551F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59BA6-E124-4C29-A4F5-93DA519E14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B669F8-B65F-4D0B-A67C-9246A6C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BE0D1-19A7-441A-B269-D8EB9E7A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C6060C-B3B6-4DBA-AC99-8A909C5B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6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481E-5DF2-4174-95F8-CFAF28A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EFE09-BC44-44D9-8CC5-61D03223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F7DA3-AD58-49CC-BD76-8099AF44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CB411-A791-47CF-AC4C-994BF6B4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7CD8C6-A670-4997-BF7A-DB09E1D2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5C554-5E73-41A7-BF0C-6FD5B1C3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9A826-5BA6-4B71-AE91-06A5A42E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7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AE3E1-5695-4EE5-9B0A-537D714F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7D5FE-C6D9-49E6-BB23-10BF71014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72839-3E31-4C6F-9CBA-B10984BC5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8396E-ED46-4A29-A1B4-23FB07EC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EF291-1B56-46C8-A95C-E96587E5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B2467-717D-4EF6-8B82-E6BE3551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9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8707-F436-4B62-B8AE-B555C890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DFD57-3663-411B-8B76-2BEA38906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F1917-9555-4E74-8488-6E681633A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25E8C-28E8-41A3-BD20-A4E77677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4B3-6C78-4478-8FC9-45E97051CF5F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8A56A-5A3F-49D3-B1BF-A93C7771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25AAA-1434-4FB6-867B-1E7EE506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65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303EFA-9456-4587-9048-7B6A7413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2560C-CC63-4BEC-99CC-353481E09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4C8F-07CC-40C9-AF7C-5F0961201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2A4B3-6C78-4478-8FC9-45E97051CF5F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226FC-9151-45C4-90F6-CCD7BDDB9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28BC3-BA9E-4528-B132-D91AE8040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A93B1-25B1-4634-A420-9F5B985B5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97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employmentandlabourmarket/peopleinwork/earningsandworkinghours/bulletins/annualsurveyofhoursandearnings/202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96FC1-FB0F-498A-B5FB-FEE15AB80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568" y="1609558"/>
            <a:ext cx="10234863" cy="2387600"/>
          </a:xfrm>
        </p:spPr>
        <p:txBody>
          <a:bodyPr>
            <a:noAutofit/>
          </a:bodyPr>
          <a:lstStyle/>
          <a:p>
            <a:r>
              <a:rPr lang="en-GB" b="1" kern="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How screen reader software deals with charts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53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D18AD25-93C9-4766-B931-A5F5AB960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-195707"/>
            <a:ext cx="10515600" cy="1325563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Example</a:t>
            </a:r>
          </a:p>
        </p:txBody>
      </p:sp>
      <p:pic>
        <p:nvPicPr>
          <p:cNvPr id="4" name="Picture 3" descr="Line chart">
            <a:extLst>
              <a:ext uri="{FF2B5EF4-FFF2-40B4-BE49-F238E27FC236}">
                <a16:creationId xmlns:a16="http://schemas.microsoft.com/office/drawing/2014/main" id="{32207B5A-8787-4E6B-9AEB-5BCB2BF8C763}"/>
              </a:ext>
            </a:extLst>
          </p:cNvPr>
          <p:cNvPicPr/>
          <p:nvPr/>
        </p:nvPicPr>
        <p:blipFill>
          <a:blip r:embed="rId2"/>
          <a:srcRect t="2584" b="443"/>
          <a:stretch>
            <a:fillRect/>
          </a:stretch>
        </p:blipFill>
        <p:spPr>
          <a:xfrm>
            <a:off x="401425" y="1129856"/>
            <a:ext cx="6183110" cy="537091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C25CD-27F8-4867-BE00-45C695B55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9520" y="1129856"/>
            <a:ext cx="4781055" cy="2722922"/>
          </a:xfrm>
        </p:spPr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slide shows a screenshot of a chart from </a:t>
            </a:r>
            <a:r>
              <a:rPr lang="en-GB" sz="1800" u="sng" dirty="0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Employee earnings in the UK: 2022</a:t>
            </a:r>
            <a:r>
              <a:rPr lang="en-GB" sz="18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is a publication from the Office for National Statistics (ONS). </a:t>
            </a: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shows how a chart is displayed in an ONS publication. </a:t>
            </a: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shows the headline title, the statistical title, a line chart and source information.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22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92AE55-8C83-41F6-8DD3-12EA21B54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0"/>
            <a:ext cx="10515600" cy="1325563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Recording </a:t>
            </a:r>
          </a:p>
        </p:txBody>
      </p:sp>
      <p:graphicFrame>
        <p:nvGraphicFramePr>
          <p:cNvPr id="5" name="Object 4" descr="Audio file">
            <a:extLst>
              <a:ext uri="{FF2B5EF4-FFF2-40B4-BE49-F238E27FC236}">
                <a16:creationId xmlns:a16="http://schemas.microsoft.com/office/drawing/2014/main" id="{87D76405-98FA-4BF3-8FDE-FB4EADAF2B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173709"/>
              </p:ext>
            </p:extLst>
          </p:nvPr>
        </p:nvGraphicFramePr>
        <p:xfrm>
          <a:off x="1123024" y="2146809"/>
          <a:ext cx="4781055" cy="3076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873720" imgH="567000" progId="Package">
                  <p:embed/>
                </p:oleObj>
              </mc:Choice>
              <mc:Fallback>
                <p:oleObj name="Packager Shell Object" showAsIcon="1" r:id="rId2" imgW="873720" imgH="56700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024" y="2146809"/>
                        <a:ext cx="4781055" cy="3076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C25CD-27F8-4867-BE00-45C695B55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167" y="2709223"/>
            <a:ext cx="4781055" cy="2722922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slide has an audio file. Double click the recording icon to open the file.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file is a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recording of what the NVDA screen reader software would read out if it came across the chart on the previous slide.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49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DF1AB1-649C-4F26-B2EC-D1C345EA96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9560" y="109728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Transcript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7E3C-B42A-4253-A2B5-A8476759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52" y="1456310"/>
            <a:ext cx="10515600" cy="4648517"/>
          </a:xfrm>
        </p:spPr>
        <p:txBody>
          <a:bodyPr>
            <a:normAutofit/>
          </a:bodyPr>
          <a:lstStyle/>
          <a:p>
            <a:pPr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transcript of the audio file on the previous slide: </a:t>
            </a:r>
          </a:p>
          <a:p>
            <a:pPr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Heading level 3 figure 1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weekly pay for full-time employees was £640 in April 2022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Heading level 4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Gross median weekly earnings by employment type, UK, April 2012 to April 2022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Clickable full time, clickable part time, clickable all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20222021202020192018201720162015201420132012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0200400600800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Pound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46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C537-55EA-4AD8-9260-58EFD134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FD236-9CBF-474E-A74F-ACF014532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   "/>
              </a:rPr>
              <a:t>A person using screen reader software would not get an equivalent experience to a person who does not use screen reader software. </a:t>
            </a:r>
          </a:p>
          <a:p>
            <a:r>
              <a:rPr lang="en-GB" dirty="0">
                <a:latin typeface="Arial   "/>
              </a:rPr>
              <a:t>It would not be possible for the screen reader user to work out what the chart is showing. </a:t>
            </a:r>
          </a:p>
        </p:txBody>
      </p:sp>
    </p:spTree>
    <p:extLst>
      <p:ext uri="{BB962C8B-B14F-4D97-AF65-F5344CB8AC3E}">
        <p14:creationId xmlns:p14="http://schemas.microsoft.com/office/powerpoint/2010/main" val="2524960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259A23C-8562-45EA-915E-24EBEC04E3F5}" vid="{90C6B207-1CB5-4F08-8DEA-1562B3D509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</TotalTime>
  <Words>216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  </vt:lpstr>
      <vt:lpstr>Arial Rounded MT Bold</vt:lpstr>
      <vt:lpstr>Calibri</vt:lpstr>
      <vt:lpstr>Calibri Light</vt:lpstr>
      <vt:lpstr>Office Theme</vt:lpstr>
      <vt:lpstr>Package</vt:lpstr>
      <vt:lpstr>How screen reader software deals with charts</vt:lpstr>
      <vt:lpstr>Example</vt:lpstr>
      <vt:lpstr>Recording </vt:lpstr>
      <vt:lpstr>Transcript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screen reader software deals with charts</dc:title>
  <dc:creator>Thomas, Hannah</dc:creator>
  <cp:lastModifiedBy>Snee, Sean</cp:lastModifiedBy>
  <cp:revision>4</cp:revision>
  <dcterms:created xsi:type="dcterms:W3CDTF">2023-02-14T13:58:43Z</dcterms:created>
  <dcterms:modified xsi:type="dcterms:W3CDTF">2023-08-01T12:44:25Z</dcterms:modified>
</cp:coreProperties>
</file>