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50"/>
  </p:notesMasterIdLst>
  <p:sldIdLst>
    <p:sldId id="267" r:id="rId5"/>
    <p:sldId id="442" r:id="rId6"/>
    <p:sldId id="1134" r:id="rId7"/>
    <p:sldId id="437" r:id="rId8"/>
    <p:sldId id="1147" r:id="rId9"/>
    <p:sldId id="289" r:id="rId10"/>
    <p:sldId id="1075" r:id="rId11"/>
    <p:sldId id="1078" r:id="rId12"/>
    <p:sldId id="1077" r:id="rId13"/>
    <p:sldId id="1058" r:id="rId14"/>
    <p:sldId id="1046" r:id="rId15"/>
    <p:sldId id="1157" r:id="rId16"/>
    <p:sldId id="1069" r:id="rId17"/>
    <p:sldId id="1062" r:id="rId18"/>
    <p:sldId id="1127" r:id="rId19"/>
    <p:sldId id="1135" r:id="rId20"/>
    <p:sldId id="1158" r:id="rId21"/>
    <p:sldId id="1128" r:id="rId22"/>
    <p:sldId id="1137" r:id="rId23"/>
    <p:sldId id="1097" r:id="rId24"/>
    <p:sldId id="1053" r:id="rId25"/>
    <p:sldId id="306" r:id="rId26"/>
    <p:sldId id="1159" r:id="rId27"/>
    <p:sldId id="307" r:id="rId28"/>
    <p:sldId id="1160" r:id="rId29"/>
    <p:sldId id="310" r:id="rId30"/>
    <p:sldId id="1162" r:id="rId31"/>
    <p:sldId id="287" r:id="rId32"/>
    <p:sldId id="305" r:id="rId33"/>
    <p:sldId id="1148" r:id="rId34"/>
    <p:sldId id="1109" r:id="rId35"/>
    <p:sldId id="1102" r:id="rId36"/>
    <p:sldId id="1105" r:id="rId37"/>
    <p:sldId id="1106" r:id="rId38"/>
    <p:sldId id="1156" r:id="rId39"/>
    <p:sldId id="1107" r:id="rId40"/>
    <p:sldId id="1144" r:id="rId41"/>
    <p:sldId id="1141" r:id="rId42"/>
    <p:sldId id="1155" r:id="rId43"/>
    <p:sldId id="1124" r:id="rId44"/>
    <p:sldId id="1152" r:id="rId45"/>
    <p:sldId id="1151" r:id="rId46"/>
    <p:sldId id="1143" r:id="rId47"/>
    <p:sldId id="1153" r:id="rId48"/>
    <p:sldId id="113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36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8197C-3E55-4CD6-BA95-8E78C1871C34}" v="3113" dt="2023-05-03T14:01:30.9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3" autoAdjust="0"/>
    <p:restoredTop sz="86449" autoAdjust="0"/>
  </p:normalViewPr>
  <p:slideViewPr>
    <p:cSldViewPr snapToGrid="0">
      <p:cViewPr varScale="1">
        <p:scale>
          <a:sx n="74" d="100"/>
          <a:sy n="74" d="100"/>
        </p:scale>
        <p:origin x="13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fficenationalstatistics.sharepoint.com/sites/AFSD/Presentation%20and%20dissemination/Presentation%20and%20Dissemination/Data_visualisation/Data%20visualisation%20e-learning/Data-for-data-vis-e-learn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ees\Downloads\top-uk-export-markets.od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ees\Downloads\top-uk-export-markets.od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xamples-Data-Vis-AiG-session\Examples%20for%20AiG%20Data%20Vis%20and%20Accessibility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xamples-Data-Vis-AiG-session\Examples%20for%20AiG%20Data%20Vis%20and%20Accessibility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xamples-Data-Vis-AiG-session\Examples%20for%20AiG%20Data%20Vis%20and%20Accessibility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xamples-Data-Vis-AiG-session\Examples%20for%20AiG%20Data%20Vis%20and%20Accessibility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ome%20Office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ome%20Office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ome%20Office%20Char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'Ranking-cats'!$B$2:$B$7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8</c:v>
                </c:pt>
                <c:pt idx="3">
                  <c:v>2</c:v>
                </c:pt>
                <c:pt idx="4">
                  <c:v>7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10-4D97-9EB7-6D4522C8D728}"/>
            </c:ext>
          </c:extLst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'Ranking-cats'!$C$2:$C$7</c:f>
              <c:numCache>
                <c:formatCode>General</c:formatCode>
                <c:ptCount val="6"/>
                <c:pt idx="0">
                  <c:v>20</c:v>
                </c:pt>
                <c:pt idx="1">
                  <c:v>11</c:v>
                </c:pt>
                <c:pt idx="2">
                  <c:v>19</c:v>
                </c:pt>
                <c:pt idx="3">
                  <c:v>26</c:v>
                </c:pt>
                <c:pt idx="4">
                  <c:v>28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10-4D97-9EB7-6D4522C8D728}"/>
            </c:ext>
          </c:extLst>
        </c:ser>
        <c:ser>
          <c:idx val="2"/>
          <c:order val="2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'Ranking-cats'!$D$2:$D$7</c:f>
              <c:numCache>
                <c:formatCode>General</c:formatCode>
                <c:ptCount val="6"/>
                <c:pt idx="0">
                  <c:v>10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11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10-4D97-9EB7-6D4522C8D728}"/>
            </c:ext>
          </c:extLst>
        </c:ser>
        <c:ser>
          <c:idx val="3"/>
          <c:order val="3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'Ranking-cats'!$E$2:$E$7</c:f>
              <c:numCache>
                <c:formatCode>General</c:formatCode>
                <c:ptCount val="6"/>
                <c:pt idx="0">
                  <c:v>69</c:v>
                </c:pt>
                <c:pt idx="1">
                  <c:v>65</c:v>
                </c:pt>
                <c:pt idx="2">
                  <c:v>61</c:v>
                </c:pt>
                <c:pt idx="3">
                  <c:v>58</c:v>
                </c:pt>
                <c:pt idx="4">
                  <c:v>54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10-4D97-9EB7-6D4522C8D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1464535"/>
        <c:axId val="580367240"/>
      </c:barChart>
      <c:catAx>
        <c:axId val="351464535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367240"/>
        <c:crosses val="autoZero"/>
        <c:auto val="1"/>
        <c:lblAlgn val="ctr"/>
        <c:lblOffset val="100"/>
        <c:noMultiLvlLbl val="0"/>
      </c:catAx>
      <c:valAx>
        <c:axId val="580367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464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937845324043704E-2"/>
          <c:y val="1.2962962962962963E-2"/>
          <c:w val="0.55141271288317528"/>
          <c:h val="5.2076844561096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082763691452E-2"/>
          <c:y val="0.10392719130760046"/>
          <c:w val="0.89424461230426466"/>
          <c:h val="0.84243296801750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0.17</c:v>
                </c:pt>
                <c:pt idx="1">
                  <c:v>0.24</c:v>
                </c:pt>
                <c:pt idx="2">
                  <c:v>0.2</c:v>
                </c:pt>
                <c:pt idx="3" formatCode="@">
                  <c:v>0.15</c:v>
                </c:pt>
                <c:pt idx="4" formatCode="@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C8-4C9B-8C82-A0B1CEBCFA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2C8-4C9B-8C82-A0B1CEBCFA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2C8-4C9B-8C82-A0B1CEBCF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100"/>
        <c:axId val="1644444591"/>
        <c:axId val="1644442095"/>
      </c:barChart>
      <c:catAx>
        <c:axId val="1644444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4442095"/>
        <c:crosses val="autoZero"/>
        <c:auto val="1"/>
        <c:lblAlgn val="ctr"/>
        <c:lblOffset val="100"/>
        <c:noMultiLvlLbl val="0"/>
      </c:catAx>
      <c:valAx>
        <c:axId val="16444420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444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4512088111789"/>
          <c:y val="3.3298933311703881E-2"/>
          <c:w val="0.71086904744367641"/>
          <c:h val="0.863952857636867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'3_2_Top_export_markets'!$M$3</c:f>
              <c:strCache>
                <c:ptCount val="1"/>
                <c:pt idx="0">
                  <c:v>UK Export Value</c:v>
                </c:pt>
              </c:strCache>
            </c:strRef>
          </c:tx>
          <c:spPr>
            <a:solidFill>
              <a:srgbClr val="12436D"/>
            </a:solidFill>
            <a:ln w="9528">
              <a:solidFill>
                <a:srgbClr val="12436D"/>
              </a:solidFill>
              <a:prstDash val="solid"/>
            </a:ln>
          </c:spPr>
          <c:invertIfNegative val="0"/>
          <c:cat>
            <c:strRef>
              <c:f>'3_2_Top_export_markets'!$L$4:$L$21</c:f>
              <c:strCache>
                <c:ptCount val="18"/>
                <c:pt idx="0">
                  <c:v>United States inc Puerto Rico</c:v>
                </c:pt>
                <c:pt idx="1">
                  <c:v>Germany</c:v>
                </c:pt>
                <c:pt idx="2">
                  <c:v>Netherlands</c:v>
                </c:pt>
                <c:pt idx="3">
                  <c:v>Ireland</c:v>
                </c:pt>
                <c:pt idx="4">
                  <c:v>France</c:v>
                </c:pt>
                <c:pt idx="5">
                  <c:v>China</c:v>
                </c:pt>
                <c:pt idx="6">
                  <c:v>Switzerland</c:v>
                </c:pt>
                <c:pt idx="7">
                  <c:v>Belgium</c:v>
                </c:pt>
                <c:pt idx="8">
                  <c:v>Spain</c:v>
                </c:pt>
                <c:pt idx="9">
                  <c:v>Italy</c:v>
                </c:pt>
                <c:pt idx="10">
                  <c:v>Hong Kong</c:v>
                </c:pt>
                <c:pt idx="11">
                  <c:v>India</c:v>
                </c:pt>
                <c:pt idx="12">
                  <c:v>Canada</c:v>
                </c:pt>
                <c:pt idx="13">
                  <c:v>Japan</c:v>
                </c:pt>
                <c:pt idx="14">
                  <c:v>Singapore</c:v>
                </c:pt>
                <c:pt idx="15">
                  <c:v>United Arab Emirates</c:v>
                </c:pt>
                <c:pt idx="16">
                  <c:v>Sweden</c:v>
                </c:pt>
                <c:pt idx="17">
                  <c:v>Luxembourg</c:v>
                </c:pt>
              </c:strCache>
            </c:strRef>
          </c:cat>
          <c:val>
            <c:numRef>
              <c:f>'3_2_Top_export_markets'!$M$4:$M$21</c:f>
              <c:numCache>
                <c:formatCode>0.0</c:formatCode>
                <c:ptCount val="18"/>
                <c:pt idx="0">
                  <c:v>161.51599999999999</c:v>
                </c:pt>
                <c:pt idx="1">
                  <c:v>54.570999999999998</c:v>
                </c:pt>
                <c:pt idx="2">
                  <c:v>54.26</c:v>
                </c:pt>
                <c:pt idx="3">
                  <c:v>53.593000000000004</c:v>
                </c:pt>
                <c:pt idx="4">
                  <c:v>40.811999999999998</c:v>
                </c:pt>
                <c:pt idx="5">
                  <c:v>31.702999999999999</c:v>
                </c:pt>
                <c:pt idx="6">
                  <c:v>30.626000000000001</c:v>
                </c:pt>
                <c:pt idx="7">
                  <c:v>24.54</c:v>
                </c:pt>
                <c:pt idx="8">
                  <c:v>16.727</c:v>
                </c:pt>
                <c:pt idx="9">
                  <c:v>15.861000000000001</c:v>
                </c:pt>
                <c:pt idx="10">
                  <c:v>15.19</c:v>
                </c:pt>
                <c:pt idx="11">
                  <c:v>14.795</c:v>
                </c:pt>
                <c:pt idx="12">
                  <c:v>14.074999999999999</c:v>
                </c:pt>
                <c:pt idx="13">
                  <c:v>13.488</c:v>
                </c:pt>
                <c:pt idx="14">
                  <c:v>12.853</c:v>
                </c:pt>
                <c:pt idx="15">
                  <c:v>12.295</c:v>
                </c:pt>
                <c:pt idx="16">
                  <c:v>11.779</c:v>
                </c:pt>
                <c:pt idx="17">
                  <c:v>11.778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5-46D2-A21F-E785204D4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038793504"/>
        <c:axId val="930329888"/>
      </c:barChart>
      <c:valAx>
        <c:axId val="930329888"/>
        <c:scaling>
          <c:orientation val="minMax"/>
          <c:min val="0"/>
        </c:scaling>
        <c:delete val="0"/>
        <c:axPos val="t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+mn-lt"/>
                  </a:defRPr>
                </a:pPr>
                <a:r>
                  <a:rPr lang="en-GB" sz="1400" b="0" i="0" u="none" strike="noStrike" kern="1200" cap="none" spc="0" baseline="0">
                    <a:solidFill>
                      <a:schemeClr val="tx1"/>
                    </a:solidFill>
                    <a:uFillTx/>
                    <a:latin typeface="+mn-lt"/>
                  </a:rPr>
                  <a:t>£Billion </a:t>
                </a:r>
              </a:p>
            </c:rich>
          </c:tx>
          <c:layout>
            <c:manualLayout>
              <c:xMode val="edge"/>
              <c:yMode val="edge"/>
              <c:x val="0.93926013179143308"/>
              <c:y val="0.95198327907268321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0"/>
        <c:majorTickMark val="none"/>
        <c:minorTickMark val="none"/>
        <c:tickLblPos val="high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1038793504"/>
        <c:crosses val="autoZero"/>
        <c:crossBetween val="between"/>
      </c:valAx>
      <c:catAx>
        <c:axId val="1038793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93032988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4512088111789"/>
          <c:y val="3.3298933311703881E-2"/>
          <c:w val="0.71086904744367641"/>
          <c:h val="0.863952857636867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'3_2_Top_export_markets'!$M$3</c:f>
              <c:strCache>
                <c:ptCount val="1"/>
                <c:pt idx="0">
                  <c:v>UK Export Value</c:v>
                </c:pt>
              </c:strCache>
            </c:strRef>
          </c:tx>
          <c:spPr>
            <a:solidFill>
              <a:srgbClr val="12436D"/>
            </a:solidFill>
            <a:ln w="9528">
              <a:solidFill>
                <a:srgbClr val="12436D"/>
              </a:solidFill>
              <a:prstDash val="solid"/>
            </a:ln>
          </c:spPr>
          <c:invertIfNegative val="0"/>
          <c:cat>
            <c:strRef>
              <c:f>'3_2_Top_export_markets'!$L$4:$L$21</c:f>
              <c:strCache>
                <c:ptCount val="18"/>
                <c:pt idx="0">
                  <c:v>United States inc Puerto Rico</c:v>
                </c:pt>
                <c:pt idx="1">
                  <c:v>Germany</c:v>
                </c:pt>
                <c:pt idx="2">
                  <c:v>Netherlands</c:v>
                </c:pt>
                <c:pt idx="3">
                  <c:v>Ireland</c:v>
                </c:pt>
                <c:pt idx="4">
                  <c:v>France</c:v>
                </c:pt>
                <c:pt idx="5">
                  <c:v>China</c:v>
                </c:pt>
                <c:pt idx="6">
                  <c:v>Switzerland</c:v>
                </c:pt>
                <c:pt idx="7">
                  <c:v>Belgium</c:v>
                </c:pt>
                <c:pt idx="8">
                  <c:v>Spain</c:v>
                </c:pt>
                <c:pt idx="9">
                  <c:v>Italy</c:v>
                </c:pt>
                <c:pt idx="10">
                  <c:v>Hong Kong</c:v>
                </c:pt>
                <c:pt idx="11">
                  <c:v>India</c:v>
                </c:pt>
                <c:pt idx="12">
                  <c:v>Canada</c:v>
                </c:pt>
                <c:pt idx="13">
                  <c:v>Japan</c:v>
                </c:pt>
                <c:pt idx="14">
                  <c:v>Singapore</c:v>
                </c:pt>
                <c:pt idx="15">
                  <c:v>United Arab Emirates</c:v>
                </c:pt>
                <c:pt idx="16">
                  <c:v>Sweden</c:v>
                </c:pt>
                <c:pt idx="17">
                  <c:v>Luxembourg</c:v>
                </c:pt>
              </c:strCache>
            </c:strRef>
          </c:cat>
          <c:val>
            <c:numRef>
              <c:f>'3_2_Top_export_markets'!$M$4:$M$21</c:f>
              <c:numCache>
                <c:formatCode>0.0</c:formatCode>
                <c:ptCount val="18"/>
                <c:pt idx="0">
                  <c:v>161.51599999999999</c:v>
                </c:pt>
                <c:pt idx="1">
                  <c:v>54.570999999999998</c:v>
                </c:pt>
                <c:pt idx="2">
                  <c:v>54.26</c:v>
                </c:pt>
                <c:pt idx="3">
                  <c:v>53.593000000000004</c:v>
                </c:pt>
                <c:pt idx="4">
                  <c:v>40.811999999999998</c:v>
                </c:pt>
                <c:pt idx="5">
                  <c:v>31.702999999999999</c:v>
                </c:pt>
                <c:pt idx="6">
                  <c:v>30.626000000000001</c:v>
                </c:pt>
                <c:pt idx="7">
                  <c:v>24.54</c:v>
                </c:pt>
                <c:pt idx="8">
                  <c:v>16.727</c:v>
                </c:pt>
                <c:pt idx="9">
                  <c:v>15.861000000000001</c:v>
                </c:pt>
                <c:pt idx="10">
                  <c:v>15.19</c:v>
                </c:pt>
                <c:pt idx="11">
                  <c:v>14.795</c:v>
                </c:pt>
                <c:pt idx="12">
                  <c:v>14.074999999999999</c:v>
                </c:pt>
                <c:pt idx="13">
                  <c:v>13.488</c:v>
                </c:pt>
                <c:pt idx="14">
                  <c:v>12.853</c:v>
                </c:pt>
                <c:pt idx="15">
                  <c:v>12.295</c:v>
                </c:pt>
                <c:pt idx="16">
                  <c:v>11.779</c:v>
                </c:pt>
                <c:pt idx="17">
                  <c:v>11.778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5-46D2-A21F-E785204D4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038793504"/>
        <c:axId val="930329888"/>
      </c:barChart>
      <c:valAx>
        <c:axId val="930329888"/>
        <c:scaling>
          <c:orientation val="minMax"/>
          <c:min val="0"/>
        </c:scaling>
        <c:delete val="0"/>
        <c:axPos val="t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+mn-lt"/>
                  </a:defRPr>
                </a:pPr>
                <a:r>
                  <a:rPr lang="en-GB" sz="1400" b="0" i="0" u="none" strike="noStrike" kern="1200" cap="none" spc="0" baseline="0">
                    <a:solidFill>
                      <a:schemeClr val="tx1"/>
                    </a:solidFill>
                    <a:uFillTx/>
                    <a:latin typeface="+mn-lt"/>
                  </a:rPr>
                  <a:t>£Billion </a:t>
                </a:r>
              </a:p>
            </c:rich>
          </c:tx>
          <c:layout>
            <c:manualLayout>
              <c:xMode val="edge"/>
              <c:yMode val="edge"/>
              <c:x val="0.93926013179143308"/>
              <c:y val="0.95198327907268321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0"/>
        <c:majorTickMark val="none"/>
        <c:minorTickMark val="none"/>
        <c:tickLblPos val="high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1038793504"/>
        <c:crosses val="autoZero"/>
        <c:crossBetween val="between"/>
      </c:valAx>
      <c:catAx>
        <c:axId val="1038793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93032988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F46A25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2b'!$B$2:$B$14</c:f>
              <c:numCache>
                <c:formatCode>0%</c:formatCode>
                <c:ptCount val="13"/>
                <c:pt idx="0">
                  <c:v>0.13896349083947138</c:v>
                </c:pt>
                <c:pt idx="1">
                  <c:v>0.14558157099697885</c:v>
                </c:pt>
                <c:pt idx="2">
                  <c:v>0.145256040789182</c:v>
                </c:pt>
                <c:pt idx="3">
                  <c:v>0.14707377697435317</c:v>
                </c:pt>
                <c:pt idx="4">
                  <c:v>0.1526886418876478</c:v>
                </c:pt>
                <c:pt idx="5">
                  <c:v>0.15775705186533212</c:v>
                </c:pt>
                <c:pt idx="6">
                  <c:v>0.16033407834372426</c:v>
                </c:pt>
                <c:pt idx="7">
                  <c:v>0.163886132473332</c:v>
                </c:pt>
                <c:pt idx="8">
                  <c:v>0.17097421842633609</c:v>
                </c:pt>
                <c:pt idx="9">
                  <c:v>0.17338908827499919</c:v>
                </c:pt>
                <c:pt idx="10">
                  <c:v>0.17178129386244737</c:v>
                </c:pt>
                <c:pt idx="11">
                  <c:v>0.17840497151734852</c:v>
                </c:pt>
                <c:pt idx="12">
                  <c:v>0.18038873116400961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33-4A21-B4FA-40D0209CC1FD}"/>
            </c:ext>
          </c:extLst>
        </c:ser>
        <c:ser>
          <c:idx val="1"/>
          <c:order val="1"/>
          <c:spPr>
            <a:ln w="38100" cap="rnd">
              <a:solidFill>
                <a:srgbClr val="12436D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2b'!$C$2:$C$14</c:f>
              <c:numCache>
                <c:formatCode>0%</c:formatCode>
                <c:ptCount val="13"/>
                <c:pt idx="0">
                  <c:v>0.26298295530087484</c:v>
                </c:pt>
                <c:pt idx="1">
                  <c:v>0.27670479067760034</c:v>
                </c:pt>
                <c:pt idx="2">
                  <c:v>0.32043892706716914</c:v>
                </c:pt>
                <c:pt idx="3">
                  <c:v>0.2681052988362897</c:v>
                </c:pt>
                <c:pt idx="4">
                  <c:v>0.27626512275718929</c:v>
                </c:pt>
                <c:pt idx="5">
                  <c:v>0.29597929936305734</c:v>
                </c:pt>
                <c:pt idx="6">
                  <c:v>0.32119750617574405</c:v>
                </c:pt>
                <c:pt idx="7">
                  <c:v>0.33540064500124039</c:v>
                </c:pt>
                <c:pt idx="8">
                  <c:v>0.38270818063035789</c:v>
                </c:pt>
                <c:pt idx="9">
                  <c:v>0.43930064864508905</c:v>
                </c:pt>
                <c:pt idx="10">
                  <c:v>0.64661222406533114</c:v>
                </c:pt>
                <c:pt idx="11">
                  <c:v>0.68533143448990164</c:v>
                </c:pt>
                <c:pt idx="12">
                  <c:v>0.68102829688328703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33-4A21-B4FA-40D0209CC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4602072"/>
        <c:axId val="924602400"/>
      </c:lineChart>
      <c:catAx>
        <c:axId val="924602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400"/>
        <c:crosses val="autoZero"/>
        <c:auto val="1"/>
        <c:lblAlgn val="ctr"/>
        <c:lblOffset val="100"/>
        <c:tickLblSkip val="2"/>
        <c:noMultiLvlLbl val="0"/>
      </c:catAx>
      <c:valAx>
        <c:axId val="92460240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07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F46A25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2b'!$B$2:$B$14</c:f>
              <c:numCache>
                <c:formatCode>0%</c:formatCode>
                <c:ptCount val="13"/>
                <c:pt idx="0">
                  <c:v>0.13896349083947138</c:v>
                </c:pt>
                <c:pt idx="1">
                  <c:v>0.14558157099697885</c:v>
                </c:pt>
                <c:pt idx="2">
                  <c:v>0.145256040789182</c:v>
                </c:pt>
                <c:pt idx="3">
                  <c:v>0.14707377697435317</c:v>
                </c:pt>
                <c:pt idx="4">
                  <c:v>0.1526886418876478</c:v>
                </c:pt>
                <c:pt idx="5">
                  <c:v>0.15775705186533212</c:v>
                </c:pt>
                <c:pt idx="6">
                  <c:v>0.16033407834372426</c:v>
                </c:pt>
                <c:pt idx="7">
                  <c:v>0.163886132473332</c:v>
                </c:pt>
                <c:pt idx="8">
                  <c:v>0.17097421842633609</c:v>
                </c:pt>
                <c:pt idx="9">
                  <c:v>0.17338908827499919</c:v>
                </c:pt>
                <c:pt idx="10">
                  <c:v>0.17178129386244737</c:v>
                </c:pt>
                <c:pt idx="11">
                  <c:v>0.17840497151734852</c:v>
                </c:pt>
                <c:pt idx="12">
                  <c:v>0.18038873116400961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E-49C3-83F5-D9ABEE14782D}"/>
            </c:ext>
          </c:extLst>
        </c:ser>
        <c:ser>
          <c:idx val="1"/>
          <c:order val="1"/>
          <c:spPr>
            <a:ln w="38100" cap="rnd">
              <a:solidFill>
                <a:srgbClr val="12436D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2b'!$C$2:$C$14</c:f>
              <c:numCache>
                <c:formatCode>0%</c:formatCode>
                <c:ptCount val="13"/>
                <c:pt idx="0">
                  <c:v>0.26298295530087484</c:v>
                </c:pt>
                <c:pt idx="1">
                  <c:v>0.27670479067760034</c:v>
                </c:pt>
                <c:pt idx="2">
                  <c:v>0.32043892706716914</c:v>
                </c:pt>
                <c:pt idx="3">
                  <c:v>0.2681052988362897</c:v>
                </c:pt>
                <c:pt idx="4">
                  <c:v>0.27626512275718929</c:v>
                </c:pt>
                <c:pt idx="5">
                  <c:v>0.29597929936305734</c:v>
                </c:pt>
                <c:pt idx="6">
                  <c:v>0.32119750617574405</c:v>
                </c:pt>
                <c:pt idx="7">
                  <c:v>0.33540064500124039</c:v>
                </c:pt>
                <c:pt idx="8">
                  <c:v>0.38270818063035789</c:v>
                </c:pt>
                <c:pt idx="9">
                  <c:v>0.43930064864508905</c:v>
                </c:pt>
                <c:pt idx="10">
                  <c:v>0.64661222406533114</c:v>
                </c:pt>
                <c:pt idx="11">
                  <c:v>0.68533143448990164</c:v>
                </c:pt>
                <c:pt idx="12">
                  <c:v>0.68102829688328703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E-49C3-83F5-D9ABEE147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4602072"/>
        <c:axId val="924602400"/>
      </c:lineChart>
      <c:catAx>
        <c:axId val="924602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400"/>
        <c:crosses val="autoZero"/>
        <c:auto val="1"/>
        <c:lblAlgn val="ctr"/>
        <c:lblOffset val="100"/>
        <c:tickLblSkip val="2"/>
        <c:noMultiLvlLbl val="0"/>
      </c:catAx>
      <c:valAx>
        <c:axId val="9246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F46A25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2b'!$B$2:$B$14</c:f>
              <c:numCache>
                <c:formatCode>0%</c:formatCode>
                <c:ptCount val="13"/>
                <c:pt idx="0">
                  <c:v>0.13896349083947138</c:v>
                </c:pt>
                <c:pt idx="1">
                  <c:v>0.14558157099697885</c:v>
                </c:pt>
                <c:pt idx="2">
                  <c:v>0.145256040789182</c:v>
                </c:pt>
                <c:pt idx="3">
                  <c:v>0.14707377697435317</c:v>
                </c:pt>
                <c:pt idx="4">
                  <c:v>0.1526886418876478</c:v>
                </c:pt>
                <c:pt idx="5">
                  <c:v>0.15775705186533212</c:v>
                </c:pt>
                <c:pt idx="6">
                  <c:v>0.16033407834372426</c:v>
                </c:pt>
                <c:pt idx="7">
                  <c:v>0.163886132473332</c:v>
                </c:pt>
                <c:pt idx="8">
                  <c:v>0.17097421842633609</c:v>
                </c:pt>
                <c:pt idx="9">
                  <c:v>0.17338908827499919</c:v>
                </c:pt>
                <c:pt idx="10">
                  <c:v>0.17178129386244737</c:v>
                </c:pt>
                <c:pt idx="11">
                  <c:v>0.17840497151734852</c:v>
                </c:pt>
                <c:pt idx="12">
                  <c:v>0.18038873116400961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33-4A21-B4FA-40D0209CC1FD}"/>
            </c:ext>
          </c:extLst>
        </c:ser>
        <c:ser>
          <c:idx val="1"/>
          <c:order val="1"/>
          <c:spPr>
            <a:ln w="38100" cap="rnd">
              <a:solidFill>
                <a:srgbClr val="12436D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2b'!$C$2:$C$14</c:f>
              <c:numCache>
                <c:formatCode>0%</c:formatCode>
                <c:ptCount val="13"/>
                <c:pt idx="0">
                  <c:v>0.26298295530087484</c:v>
                </c:pt>
                <c:pt idx="1">
                  <c:v>0.27670479067760034</c:v>
                </c:pt>
                <c:pt idx="2">
                  <c:v>0.32043892706716914</c:v>
                </c:pt>
                <c:pt idx="3">
                  <c:v>0.2681052988362897</c:v>
                </c:pt>
                <c:pt idx="4">
                  <c:v>0.27626512275718929</c:v>
                </c:pt>
                <c:pt idx="5">
                  <c:v>0.29597929936305734</c:v>
                </c:pt>
                <c:pt idx="6">
                  <c:v>0.32119750617574405</c:v>
                </c:pt>
                <c:pt idx="7">
                  <c:v>0.33540064500124039</c:v>
                </c:pt>
                <c:pt idx="8">
                  <c:v>0.38270818063035789</c:v>
                </c:pt>
                <c:pt idx="9">
                  <c:v>0.43930064864508905</c:v>
                </c:pt>
                <c:pt idx="10">
                  <c:v>0.64661222406533114</c:v>
                </c:pt>
                <c:pt idx="11">
                  <c:v>0.68533143448990164</c:v>
                </c:pt>
                <c:pt idx="12">
                  <c:v>0.68102829688328703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33-4A21-B4FA-40D0209CC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4602072"/>
        <c:axId val="924602400"/>
      </c:lineChart>
      <c:catAx>
        <c:axId val="924602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400"/>
        <c:crosses val="autoZero"/>
        <c:auto val="1"/>
        <c:lblAlgn val="ctr"/>
        <c:lblOffset val="100"/>
        <c:tickLblSkip val="2"/>
        <c:noMultiLvlLbl val="0"/>
      </c:catAx>
      <c:valAx>
        <c:axId val="92460240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07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F46A25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2b'!$B$2:$B$14</c:f>
              <c:numCache>
                <c:formatCode>0%</c:formatCode>
                <c:ptCount val="13"/>
                <c:pt idx="0">
                  <c:v>0.13896349083947138</c:v>
                </c:pt>
                <c:pt idx="1">
                  <c:v>0.14558157099697885</c:v>
                </c:pt>
                <c:pt idx="2">
                  <c:v>0.145256040789182</c:v>
                </c:pt>
                <c:pt idx="3">
                  <c:v>0.14707377697435317</c:v>
                </c:pt>
                <c:pt idx="4">
                  <c:v>0.1526886418876478</c:v>
                </c:pt>
                <c:pt idx="5">
                  <c:v>0.15775705186533212</c:v>
                </c:pt>
                <c:pt idx="6">
                  <c:v>0.16033407834372426</c:v>
                </c:pt>
                <c:pt idx="7">
                  <c:v>0.163886132473332</c:v>
                </c:pt>
                <c:pt idx="8">
                  <c:v>0.17097421842633609</c:v>
                </c:pt>
                <c:pt idx="9">
                  <c:v>0.17338908827499919</c:v>
                </c:pt>
                <c:pt idx="10">
                  <c:v>0.17178129386244737</c:v>
                </c:pt>
                <c:pt idx="11">
                  <c:v>0.17840497151734852</c:v>
                </c:pt>
                <c:pt idx="12">
                  <c:v>0.18038873116400961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E-49C3-83F5-D9ABEE14782D}"/>
            </c:ext>
          </c:extLst>
        </c:ser>
        <c:ser>
          <c:idx val="1"/>
          <c:order val="1"/>
          <c:spPr>
            <a:ln w="38100" cap="rnd">
              <a:solidFill>
                <a:srgbClr val="12436D"/>
              </a:solidFill>
              <a:round/>
            </a:ln>
            <a:effectLst/>
          </c:spPr>
          <c:marker>
            <c:symbol val="none"/>
          </c:marker>
          <c:cat>
            <c:strRef>
              <c:f>'Example 2b'!$A$2:$A$14</c:f>
              <c:strCache>
                <c:ptCount val="13"/>
                <c:pt idx="0">
                  <c:v>2008/09 </c:v>
                </c:pt>
                <c:pt idx="1">
                  <c:v>2009/10 </c:v>
                </c:pt>
                <c:pt idx="2">
                  <c:v>2010/11 </c:v>
                </c:pt>
                <c:pt idx="3">
                  <c:v>2011/12 </c:v>
                </c:pt>
                <c:pt idx="4">
                  <c:v>2012/13 </c:v>
                </c:pt>
                <c:pt idx="5">
                  <c:v>2013/14 </c:v>
                </c:pt>
                <c:pt idx="6">
                  <c:v>2014/15 </c:v>
                </c:pt>
                <c:pt idx="7">
                  <c:v>2015/16 </c:v>
                </c:pt>
                <c:pt idx="8">
                  <c:v>2016/17 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'Example 2b'!$C$2:$C$14</c:f>
              <c:numCache>
                <c:formatCode>0%</c:formatCode>
                <c:ptCount val="13"/>
                <c:pt idx="0">
                  <c:v>0.26298295530087484</c:v>
                </c:pt>
                <c:pt idx="1">
                  <c:v>0.27670479067760034</c:v>
                </c:pt>
                <c:pt idx="2">
                  <c:v>0.32043892706716914</c:v>
                </c:pt>
                <c:pt idx="3">
                  <c:v>0.2681052988362897</c:v>
                </c:pt>
                <c:pt idx="4">
                  <c:v>0.27626512275718929</c:v>
                </c:pt>
                <c:pt idx="5">
                  <c:v>0.29597929936305734</c:v>
                </c:pt>
                <c:pt idx="6">
                  <c:v>0.32119750617574405</c:v>
                </c:pt>
                <c:pt idx="7">
                  <c:v>0.33540064500124039</c:v>
                </c:pt>
                <c:pt idx="8">
                  <c:v>0.38270818063035789</c:v>
                </c:pt>
                <c:pt idx="9">
                  <c:v>0.43930064864508905</c:v>
                </c:pt>
                <c:pt idx="10">
                  <c:v>0.64661222406533114</c:v>
                </c:pt>
                <c:pt idx="11">
                  <c:v>0.68533143448990164</c:v>
                </c:pt>
                <c:pt idx="12">
                  <c:v>0.68102829688328703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E-49C3-83F5-D9ABEE147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4602072"/>
        <c:axId val="924602400"/>
      </c:lineChart>
      <c:catAx>
        <c:axId val="924602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400"/>
        <c:crosses val="autoZero"/>
        <c:auto val="1"/>
        <c:lblAlgn val="ctr"/>
        <c:lblOffset val="100"/>
        <c:tickLblSkip val="2"/>
        <c:noMultiLvlLbl val="0"/>
      </c:catAx>
      <c:valAx>
        <c:axId val="9246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602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'Crime (2)'!$C$7:$J$7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(2)'!$C$11:$J$11</c:f>
              <c:numCache>
                <c:formatCode>0.0%</c:formatCode>
                <c:ptCount val="8"/>
                <c:pt idx="0">
                  <c:v>7.8944786399701719E-2</c:v>
                </c:pt>
                <c:pt idx="1">
                  <c:v>8.6044325802534682E-2</c:v>
                </c:pt>
                <c:pt idx="2">
                  <c:v>9.3000000000000013E-2</c:v>
                </c:pt>
                <c:pt idx="3">
                  <c:v>8.5725136670017091E-2</c:v>
                </c:pt>
                <c:pt idx="4">
                  <c:v>9.9282578413572894E-2</c:v>
                </c:pt>
                <c:pt idx="5">
                  <c:v>0.1060107839283134</c:v>
                </c:pt>
                <c:pt idx="6">
                  <c:v>0.13202816095306899</c:v>
                </c:pt>
                <c:pt idx="7">
                  <c:v>0.12169557888723841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8D-45DD-9211-655C8D80E897}"/>
            </c:ext>
          </c:extLst>
        </c:ser>
        <c:ser>
          <c:idx val="1"/>
          <c:order val="1"/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'Crime (2)'!$C$7:$J$7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(2)'!$C$12:$J$12</c:f>
              <c:numCache>
                <c:formatCode>0.0%</c:formatCode>
                <c:ptCount val="8"/>
                <c:pt idx="0">
                  <c:v>8.7421309355380228E-2</c:v>
                </c:pt>
                <c:pt idx="1">
                  <c:v>0.13213306012129114</c:v>
                </c:pt>
                <c:pt idx="2">
                  <c:v>0.16699999999999998</c:v>
                </c:pt>
                <c:pt idx="3">
                  <c:v>0.18385368868578278</c:v>
                </c:pt>
                <c:pt idx="4">
                  <c:v>0.22421058191948917</c:v>
                </c:pt>
                <c:pt idx="5">
                  <c:v>0.24223547368402118</c:v>
                </c:pt>
                <c:pt idx="6">
                  <c:v>0.26341919314086959</c:v>
                </c:pt>
                <c:pt idx="7">
                  <c:v>0.2645617175736899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8D-45DD-9211-655C8D80E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1278288"/>
        <c:axId val="1631279952"/>
      </c:lineChart>
      <c:catAx>
        <c:axId val="163127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279952"/>
        <c:crosses val="autoZero"/>
        <c:auto val="1"/>
        <c:lblAlgn val="ctr"/>
        <c:lblOffset val="100"/>
        <c:noMultiLvlLbl val="0"/>
      </c:catAx>
      <c:valAx>
        <c:axId val="16312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278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'Crime (2)'!$C$7:$J$7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(2)'!$C$11:$J$11</c:f>
              <c:numCache>
                <c:formatCode>0.0%</c:formatCode>
                <c:ptCount val="8"/>
                <c:pt idx="0">
                  <c:v>7.8944786399701719E-2</c:v>
                </c:pt>
                <c:pt idx="1">
                  <c:v>8.6044325802534682E-2</c:v>
                </c:pt>
                <c:pt idx="2">
                  <c:v>9.3000000000000013E-2</c:v>
                </c:pt>
                <c:pt idx="3">
                  <c:v>8.5725136670017091E-2</c:v>
                </c:pt>
                <c:pt idx="4">
                  <c:v>9.9282578413572894E-2</c:v>
                </c:pt>
                <c:pt idx="5">
                  <c:v>0.1060107839283134</c:v>
                </c:pt>
                <c:pt idx="6">
                  <c:v>0.13202816095306899</c:v>
                </c:pt>
                <c:pt idx="7">
                  <c:v>0.12169557888723841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8D-45DD-9211-655C8D80E897}"/>
            </c:ext>
          </c:extLst>
        </c:ser>
        <c:ser>
          <c:idx val="1"/>
          <c:order val="1"/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'Crime (2)'!$C$7:$J$7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(2)'!$C$12:$J$12</c:f>
              <c:numCache>
                <c:formatCode>0.0%</c:formatCode>
                <c:ptCount val="8"/>
                <c:pt idx="0">
                  <c:v>8.7421309355380228E-2</c:v>
                </c:pt>
                <c:pt idx="1">
                  <c:v>0.13213306012129114</c:v>
                </c:pt>
                <c:pt idx="2">
                  <c:v>0.16699999999999998</c:v>
                </c:pt>
                <c:pt idx="3">
                  <c:v>0.18385368868578278</c:v>
                </c:pt>
                <c:pt idx="4">
                  <c:v>0.22421058191948917</c:v>
                </c:pt>
                <c:pt idx="5">
                  <c:v>0.24223547368402118</c:v>
                </c:pt>
                <c:pt idx="6">
                  <c:v>0.26341919314086959</c:v>
                </c:pt>
                <c:pt idx="7">
                  <c:v>0.2645617175736899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8D-45DD-9211-655C8D80E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1278288"/>
        <c:axId val="1631279952"/>
      </c:lineChart>
      <c:catAx>
        <c:axId val="163127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279952"/>
        <c:crosses val="autoZero"/>
        <c:auto val="1"/>
        <c:lblAlgn val="ctr"/>
        <c:lblOffset val="100"/>
        <c:noMultiLvlLbl val="0"/>
      </c:catAx>
      <c:valAx>
        <c:axId val="16312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278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'Crime (3)'!$B$8</c:f>
              <c:strCache>
                <c:ptCount val="1"/>
                <c:pt idx="0">
                  <c:v>Charged or summonsed</c:v>
                </c:pt>
              </c:strCache>
            </c:strRef>
          </c:tx>
          <c:spPr>
            <a:solidFill>
              <a:schemeClr val="accent1"/>
            </a:solidFill>
            <a:ln w="0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(3)'!$C$8:$J$8</c:f>
              <c:numCache>
                <c:formatCode>0.0%</c:formatCode>
                <c:ptCount val="8"/>
                <c:pt idx="0">
                  <c:v>0.15544550226765266</c:v>
                </c:pt>
                <c:pt idx="1">
                  <c:v>0.13119521020964323</c:v>
                </c:pt>
                <c:pt idx="2">
                  <c:v>0.11199999999999999</c:v>
                </c:pt>
                <c:pt idx="3">
                  <c:v>9.1438328370135907E-2</c:v>
                </c:pt>
                <c:pt idx="4">
                  <c:v>8.1930445126150372E-2</c:v>
                </c:pt>
                <c:pt idx="5">
                  <c:v>7.0122714700761882E-2</c:v>
                </c:pt>
                <c:pt idx="6">
                  <c:v>7.2673263628110496E-2</c:v>
                </c:pt>
                <c:pt idx="7">
                  <c:v>5.5509701814496257E-2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EF-4CCD-80D2-C11DF4CAFAE3}"/>
            </c:ext>
          </c:extLst>
        </c:ser>
        <c:ser>
          <c:idx val="1"/>
          <c:order val="1"/>
          <c:tx>
            <c:strRef>
              <c:f>'Crime (3)'!$B$9</c:f>
              <c:strCache>
                <c:ptCount val="1"/>
                <c:pt idx="0">
                  <c:v>Out of court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(3)'!$C$9:$J$9</c:f>
              <c:numCache>
                <c:formatCode>0.0%</c:formatCode>
                <c:ptCount val="8"/>
                <c:pt idx="0">
                  <c:v>9.1265564500645074E-2</c:v>
                </c:pt>
                <c:pt idx="1">
                  <c:v>7.3825561971431919E-2</c:v>
                </c:pt>
                <c:pt idx="2">
                  <c:v>5.8000000000000003E-2</c:v>
                </c:pt>
                <c:pt idx="3">
                  <c:v>4.4822563090875414E-2</c:v>
                </c:pt>
                <c:pt idx="4">
                  <c:v>3.9045772553684341E-2</c:v>
                </c:pt>
                <c:pt idx="5">
                  <c:v>3.701306890278256E-2</c:v>
                </c:pt>
                <c:pt idx="6">
                  <c:v>4.4418228569886892E-2</c:v>
                </c:pt>
                <c:pt idx="7">
                  <c:v>3.6332655272699195E-2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EF-4CCD-80D2-C11DF4CAFAE3}"/>
            </c:ext>
          </c:extLst>
        </c:ser>
        <c:ser>
          <c:idx val="2"/>
          <c:order val="2"/>
          <c:tx>
            <c:strRef>
              <c:f>'Crime (3)'!$B$10</c:f>
              <c:strCache>
                <c:ptCount val="1"/>
                <c:pt idx="0">
                  <c:v>Evidential difficulties (suspect identified and victim supports action)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(3)'!$C$10:$J$10</c:f>
              <c:numCache>
                <c:formatCode>0.0%</c:formatCode>
                <c:ptCount val="8"/>
                <c:pt idx="0">
                  <c:v>7.8944786399701719E-2</c:v>
                </c:pt>
                <c:pt idx="1">
                  <c:v>8.6044325802534682E-2</c:v>
                </c:pt>
                <c:pt idx="2">
                  <c:v>9.3000000000000013E-2</c:v>
                </c:pt>
                <c:pt idx="3">
                  <c:v>8.5725136670017091E-2</c:v>
                </c:pt>
                <c:pt idx="4">
                  <c:v>9.9282578413572894E-2</c:v>
                </c:pt>
                <c:pt idx="5">
                  <c:v>0.1060107839283134</c:v>
                </c:pt>
                <c:pt idx="6">
                  <c:v>0.13202816095306899</c:v>
                </c:pt>
                <c:pt idx="7">
                  <c:v>0.12169557888723841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EF-4CCD-80D2-C11DF4CAFAE3}"/>
            </c:ext>
          </c:extLst>
        </c:ser>
        <c:ser>
          <c:idx val="3"/>
          <c:order val="3"/>
          <c:tx>
            <c:strRef>
              <c:f>'Crime (3)'!$B$11</c:f>
              <c:strCache>
                <c:ptCount val="1"/>
                <c:pt idx="0">
                  <c:v>Evidential difficulties (victim does not support action)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(3)'!$C$11:$J$11</c:f>
              <c:numCache>
                <c:formatCode>0.0%</c:formatCode>
                <c:ptCount val="8"/>
                <c:pt idx="0">
                  <c:v>8.7421309355380228E-2</c:v>
                </c:pt>
                <c:pt idx="1">
                  <c:v>0.13213306012129114</c:v>
                </c:pt>
                <c:pt idx="2">
                  <c:v>0.16699999999999998</c:v>
                </c:pt>
                <c:pt idx="3">
                  <c:v>0.18385368868578278</c:v>
                </c:pt>
                <c:pt idx="4">
                  <c:v>0.22421058191948917</c:v>
                </c:pt>
                <c:pt idx="5">
                  <c:v>0.24223547368402118</c:v>
                </c:pt>
                <c:pt idx="6">
                  <c:v>0.26341919314086959</c:v>
                </c:pt>
                <c:pt idx="7">
                  <c:v>0.2645617175736899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EF-4CCD-80D2-C11DF4CAFAE3}"/>
            </c:ext>
          </c:extLst>
        </c:ser>
        <c:ser>
          <c:idx val="4"/>
          <c:order val="4"/>
          <c:tx>
            <c:strRef>
              <c:f>'Crime (3)'!$B$12</c:f>
              <c:strCache>
                <c:ptCount val="1"/>
                <c:pt idx="0">
                  <c:v>No suspect identified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(3)'!$C$12:$J$12</c:f>
              <c:numCache>
                <c:formatCode>0.0%</c:formatCode>
                <c:ptCount val="8"/>
                <c:pt idx="0">
                  <c:v>0.48881679975282261</c:v>
                </c:pt>
                <c:pt idx="1">
                  <c:v>0.48121230522789032</c:v>
                </c:pt>
                <c:pt idx="2">
                  <c:v>0.47700000000000004</c:v>
                </c:pt>
                <c:pt idx="3">
                  <c:v>0.46959651390007429</c:v>
                </c:pt>
                <c:pt idx="4">
                  <c:v>0.45663522037187754</c:v>
                </c:pt>
                <c:pt idx="5">
                  <c:v>0.43083810177439769</c:v>
                </c:pt>
                <c:pt idx="6">
                  <c:v>0.36421743731268635</c:v>
                </c:pt>
                <c:pt idx="7">
                  <c:v>0.36394407892640773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EF-4CCD-80D2-C11DF4CAFAE3}"/>
            </c:ext>
          </c:extLst>
        </c:ser>
        <c:ser>
          <c:idx val="5"/>
          <c:order val="5"/>
          <c:tx>
            <c:strRef>
              <c:f>'Crime (3)'!$B$13</c:f>
              <c:strCache>
                <c:ptCount val="1"/>
                <c:pt idx="0">
                  <c:v>Other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'Crime (3)'!$C$7:$J$7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strCache>
            </c:strRef>
          </c:cat>
          <c:val>
            <c:numRef>
              <c:f>'Crime (3)'!$C$13:$J$13</c:f>
              <c:numCache>
                <c:formatCode>0.0%</c:formatCode>
                <c:ptCount val="8"/>
                <c:pt idx="0">
                  <c:v>9.8106037723797709E-2</c:v>
                </c:pt>
                <c:pt idx="1">
                  <c:v>9.5589536667208749E-2</c:v>
                </c:pt>
                <c:pt idx="2">
                  <c:v>9.2999999999999999E-2</c:v>
                </c:pt>
                <c:pt idx="3">
                  <c:v>0.12456376928311448</c:v>
                </c:pt>
                <c:pt idx="4">
                  <c:v>9.8895401615225864E-2</c:v>
                </c:pt>
                <c:pt idx="5">
                  <c:v>0.11377985700972328</c:v>
                </c:pt>
                <c:pt idx="6">
                  <c:v>0.12324371639537772</c:v>
                </c:pt>
                <c:pt idx="7">
                  <c:v>0.15802416767026387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EF-4CCD-80D2-C11DF4CAF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100"/>
        <c:axId val="1882456400"/>
        <c:axId val="1882451408"/>
      </c:barChart>
      <c:catAx>
        <c:axId val="188245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451408"/>
        <c:crosses val="autoZero"/>
        <c:auto val="1"/>
        <c:lblAlgn val="ctr"/>
        <c:lblOffset val="100"/>
        <c:noMultiLvlLbl val="0"/>
      </c:catAx>
      <c:valAx>
        <c:axId val="18824514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45640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082763691452E-2"/>
          <c:y val="0.10392719130760046"/>
          <c:w val="0.89424461230426466"/>
          <c:h val="0.84243296801750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0.17</c:v>
                </c:pt>
                <c:pt idx="1">
                  <c:v>0.24</c:v>
                </c:pt>
                <c:pt idx="2">
                  <c:v>0.2</c:v>
                </c:pt>
                <c:pt idx="3" formatCode="@">
                  <c:v>0.15</c:v>
                </c:pt>
                <c:pt idx="4" formatCode="@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0-472A-895A-AA6AB633ED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DFC0-472A-895A-AA6AB633ED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DFC0-472A-895A-AA6AB633E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100"/>
        <c:axId val="1644444591"/>
        <c:axId val="1644442095"/>
      </c:barChart>
      <c:catAx>
        <c:axId val="1644444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4442095"/>
        <c:crosses val="autoZero"/>
        <c:auto val="1"/>
        <c:lblAlgn val="ctr"/>
        <c:lblOffset val="100"/>
        <c:noMultiLvlLbl val="0"/>
      </c:catAx>
      <c:valAx>
        <c:axId val="16444420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444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0.11134</cdr:x>
      <cdr:y>0.73258</cdr:y>
    </cdr:from>
    <cdr:to>
      <cdr:x>0.17155</cdr:x>
      <cdr:y>0.85734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3977163-538A-1B96-F446-4BDB35CB87D6}"/>
            </a:ext>
          </a:extLst>
        </cdr:cNvPr>
        <cdr:cNvSpPr txBox="1"/>
      </cdr:nvSpPr>
      <cdr:spPr>
        <a:xfrm xmlns:a="http://schemas.openxmlformats.org/drawingml/2006/main">
          <a:off x="722021" y="2775177"/>
          <a:ext cx="390418" cy="472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a</a:t>
          </a:r>
        </a:p>
      </cdr:txBody>
    </cdr:sp>
  </cdr:relSizeAnchor>
  <cdr:relSizeAnchor xmlns:cdr="http://schemas.openxmlformats.org/drawingml/2006/chartDrawing">
    <cdr:from>
      <cdr:x>0.64835</cdr:x>
      <cdr:y>0.74056</cdr:y>
    </cdr:from>
    <cdr:to>
      <cdr:x>0.70855</cdr:x>
      <cdr:y>0.85447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E44CE11-2529-4E67-19D4-86EE6F5C468B}"/>
            </a:ext>
          </a:extLst>
        </cdr:cNvPr>
        <cdr:cNvSpPr txBox="1"/>
      </cdr:nvSpPr>
      <cdr:spPr>
        <a:xfrm xmlns:a="http://schemas.openxmlformats.org/drawingml/2006/main">
          <a:off x="4204389" y="2805429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d</a:t>
          </a:r>
        </a:p>
      </cdr:txBody>
    </cdr:sp>
  </cdr:relSizeAnchor>
  <cdr:relSizeAnchor xmlns:cdr="http://schemas.openxmlformats.org/drawingml/2006/chartDrawing">
    <cdr:from>
      <cdr:x>0.4699</cdr:x>
      <cdr:y>0.73529</cdr:y>
    </cdr:from>
    <cdr:to>
      <cdr:x>0.5301</cdr:x>
      <cdr:y>0.84619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C628982-866B-D035-F64F-308544E5E212}"/>
            </a:ext>
          </a:extLst>
        </cdr:cNvPr>
        <cdr:cNvSpPr txBox="1"/>
      </cdr:nvSpPr>
      <cdr:spPr>
        <a:xfrm xmlns:a="http://schemas.openxmlformats.org/drawingml/2006/main">
          <a:off x="3047179" y="2785451"/>
          <a:ext cx="390418" cy="420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0.29812</cdr:x>
      <cdr:y>0.74041</cdr:y>
    </cdr:from>
    <cdr:to>
      <cdr:x>0.35832</cdr:x>
      <cdr:y>0.85432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474173D-9B25-0AF0-487D-1BA20D052C4E}"/>
            </a:ext>
          </a:extLst>
        </cdr:cNvPr>
        <cdr:cNvSpPr txBox="1"/>
      </cdr:nvSpPr>
      <cdr:spPr>
        <a:xfrm xmlns:a="http://schemas.openxmlformats.org/drawingml/2006/main">
          <a:off x="1933229" y="2804857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800" dirty="0">
              <a:solidFill>
                <a:schemeClr val="bg1"/>
              </a:solidFill>
            </a:rPr>
            <a:t>b</a:t>
          </a:r>
        </a:p>
      </cdr:txBody>
    </cdr:sp>
  </cdr:relSizeAnchor>
  <cdr:relSizeAnchor xmlns:cdr="http://schemas.openxmlformats.org/drawingml/2006/chartDrawing">
    <cdr:from>
      <cdr:x>0.82896</cdr:x>
      <cdr:y>0.74599</cdr:y>
    </cdr:from>
    <cdr:to>
      <cdr:x>0.88917</cdr:x>
      <cdr:y>0.8599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F28B3818-E7FB-DE64-870A-0C86B3A528D6}"/>
            </a:ext>
          </a:extLst>
        </cdr:cNvPr>
        <cdr:cNvSpPr txBox="1"/>
      </cdr:nvSpPr>
      <cdr:spPr>
        <a:xfrm xmlns:a="http://schemas.openxmlformats.org/drawingml/2006/main">
          <a:off x="5375643" y="2825976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0.11134</cdr:x>
      <cdr:y>0.73258</cdr:y>
    </cdr:from>
    <cdr:to>
      <cdr:x>0.17155</cdr:x>
      <cdr:y>0.85734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3977163-538A-1B96-F446-4BDB35CB87D6}"/>
            </a:ext>
          </a:extLst>
        </cdr:cNvPr>
        <cdr:cNvSpPr txBox="1"/>
      </cdr:nvSpPr>
      <cdr:spPr>
        <a:xfrm xmlns:a="http://schemas.openxmlformats.org/drawingml/2006/main">
          <a:off x="722021" y="2775177"/>
          <a:ext cx="390418" cy="472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a</a:t>
          </a:r>
        </a:p>
      </cdr:txBody>
    </cdr:sp>
  </cdr:relSizeAnchor>
  <cdr:relSizeAnchor xmlns:cdr="http://schemas.openxmlformats.org/drawingml/2006/chartDrawing">
    <cdr:from>
      <cdr:x>0.64835</cdr:x>
      <cdr:y>0.74056</cdr:y>
    </cdr:from>
    <cdr:to>
      <cdr:x>0.70855</cdr:x>
      <cdr:y>0.85447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E44CE11-2529-4E67-19D4-86EE6F5C468B}"/>
            </a:ext>
          </a:extLst>
        </cdr:cNvPr>
        <cdr:cNvSpPr txBox="1"/>
      </cdr:nvSpPr>
      <cdr:spPr>
        <a:xfrm xmlns:a="http://schemas.openxmlformats.org/drawingml/2006/main">
          <a:off x="4204389" y="2805429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d</a:t>
          </a:r>
        </a:p>
      </cdr:txBody>
    </cdr:sp>
  </cdr:relSizeAnchor>
  <cdr:relSizeAnchor xmlns:cdr="http://schemas.openxmlformats.org/drawingml/2006/chartDrawing">
    <cdr:from>
      <cdr:x>0.4699</cdr:x>
      <cdr:y>0.73529</cdr:y>
    </cdr:from>
    <cdr:to>
      <cdr:x>0.5301</cdr:x>
      <cdr:y>0.84619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C628982-866B-D035-F64F-308544E5E212}"/>
            </a:ext>
          </a:extLst>
        </cdr:cNvPr>
        <cdr:cNvSpPr txBox="1"/>
      </cdr:nvSpPr>
      <cdr:spPr>
        <a:xfrm xmlns:a="http://schemas.openxmlformats.org/drawingml/2006/main">
          <a:off x="3047179" y="2785451"/>
          <a:ext cx="390418" cy="420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0.29812</cdr:x>
      <cdr:y>0.74041</cdr:y>
    </cdr:from>
    <cdr:to>
      <cdr:x>0.35832</cdr:x>
      <cdr:y>0.85432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474173D-9B25-0AF0-487D-1BA20D052C4E}"/>
            </a:ext>
          </a:extLst>
        </cdr:cNvPr>
        <cdr:cNvSpPr txBox="1"/>
      </cdr:nvSpPr>
      <cdr:spPr>
        <a:xfrm xmlns:a="http://schemas.openxmlformats.org/drawingml/2006/main">
          <a:off x="1933229" y="2804857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800" dirty="0">
              <a:solidFill>
                <a:schemeClr val="bg1"/>
              </a:solidFill>
            </a:rPr>
            <a:t>b</a:t>
          </a:r>
        </a:p>
      </cdr:txBody>
    </cdr:sp>
  </cdr:relSizeAnchor>
  <cdr:relSizeAnchor xmlns:cdr="http://schemas.openxmlformats.org/drawingml/2006/chartDrawing">
    <cdr:from>
      <cdr:x>0.82896</cdr:x>
      <cdr:y>0.74599</cdr:y>
    </cdr:from>
    <cdr:to>
      <cdr:x>0.88917</cdr:x>
      <cdr:y>0.8599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F28B3818-E7FB-DE64-870A-0C86B3A528D6}"/>
            </a:ext>
          </a:extLst>
        </cdr:cNvPr>
        <cdr:cNvSpPr txBox="1"/>
      </cdr:nvSpPr>
      <cdr:spPr>
        <a:xfrm xmlns:a="http://schemas.openxmlformats.org/drawingml/2006/main">
          <a:off x="5375643" y="2825976"/>
          <a:ext cx="390418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dirty="0">
              <a:solidFill>
                <a:schemeClr val="bg1"/>
              </a:solidFill>
            </a:rPr>
            <a:t>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6E171-B330-4837-9BF7-D55104CFB279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2DF0A-E763-4622-B250-A0749F076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74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A2647-DC7F-45EB-97CE-1BAE50A7BF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3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8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2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426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50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78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396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29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64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90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6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CE1AD-DEDB-45D1-B841-69F14A1F43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44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032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9EFC4-9701-48E8-B71F-2EF7C206E9E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20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9EFC4-9701-48E8-B71F-2EF7C206E9E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34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9EFC4-9701-48E8-B71F-2EF7C206E9E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33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9EFC4-9701-48E8-B71F-2EF7C206E9E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346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2DF0A-E763-4622-B250-A0749F07657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1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CE1AD-DEDB-45D1-B841-69F14A1F43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93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2DF0A-E763-4622-B250-A0749F0765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2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9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71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129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571A-E7CD-4FE1-86E7-8BAAD67D4CE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48DB-F9F7-4AE2-BF85-E555FF0C2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76E20-CF58-41D4-8644-BBD41E602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65E0-96F3-4B3F-93E8-A8522CBA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16B3-B127-4FD4-B1E7-C2F48AD6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EF4E-5E96-42E9-93CF-83B97C49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0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75BD-3A4A-4F28-8301-D9445FFC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DC51A-56CB-4053-B358-D79D0197B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B9FA-F93F-4322-B430-81B1DFB0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EEF18-C9BE-4ADF-AB58-6C3A726D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10AB-CD9E-440B-AFD0-73122EFA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58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CB0B5-EC63-4937-AF54-5754F3C3A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D10F9-51F6-4BC3-B9AC-E28731A52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941D-FB81-469D-8F8E-AAD911F4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9C440-1474-4A0A-A428-F8D57B8B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8C94A-26FA-48D7-A966-5B18687C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2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09600" y="1857374"/>
            <a:ext cx="8264800" cy="471049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  <a:latin typeface="+mj-lt"/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00EA6-5035-4507-B56E-6DBD6CCC6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l="50475" r="1" b="26134"/>
          <a:stretch/>
        </p:blipFill>
        <p:spPr>
          <a:xfrm flipH="1">
            <a:off x="7356134" y="783566"/>
            <a:ext cx="4825620" cy="60692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FEE318-88AC-40E0-8F17-A15FEBFD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83567"/>
            <a:ext cx="10204495" cy="958400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014FF1-603D-4F8A-90A6-44B9B6D0E4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C85D0ABA-B12A-82CC-7BFA-3B3226BAE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64359"/>
          <a:stretch/>
        </p:blipFill>
        <p:spPr>
          <a:xfrm>
            <a:off x="407987" y="0"/>
            <a:ext cx="4325691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1524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75BAC0-A3E2-4748-878B-ACB2E3D7800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47839" y="2251727"/>
            <a:ext cx="4936173" cy="1325563"/>
          </a:xfrm>
        </p:spPr>
        <p:txBody>
          <a:bodyPr>
            <a:noAutofit/>
          </a:bodyPr>
          <a:lstStyle>
            <a:lvl1pPr algn="r">
              <a:defRPr sz="450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859D61C-E1B1-4AFE-A245-0E70C8A1D00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61517" y="4340091"/>
            <a:ext cx="4922496" cy="479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 i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FBFCABC8-74CF-4911-B4F6-1B06A3F7A53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861517" y="3825759"/>
            <a:ext cx="4922496" cy="479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 b="1" i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| Job title</a:t>
            </a:r>
          </a:p>
        </p:txBody>
      </p:sp>
    </p:spTree>
    <p:extLst>
      <p:ext uri="{BB962C8B-B14F-4D97-AF65-F5344CB8AC3E}">
        <p14:creationId xmlns:p14="http://schemas.microsoft.com/office/powerpoint/2010/main" val="152398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2E1A-D733-4DCE-929B-6619A65B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BD6A-F766-46BD-860E-1A8A71E7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7474-6D46-490B-A107-80507268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35AB-A41E-44D6-B5B3-09A2245B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E839-A358-4C0C-953F-D8CD9808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7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6E2E5-CA76-480B-BC9E-AA728759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513A2-302D-423A-A2E0-0078C1F58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ADCD4-FDC8-4533-AF96-08A70823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84CA6-E066-48BD-8225-6BEA27E8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8C334-6B62-4459-9122-925FDB69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4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92AF-1CA2-454F-A682-142B5B15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319-CFF4-47C8-9945-926F38C7D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E63F6-2535-4CA2-8DE0-CC1C36D56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89DAF-5847-4A7D-B16A-0C4BEFD1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7B67A-8175-45FB-9627-378E8FC5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C14D5-FD81-4015-81FB-AA99ADE5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0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9DEE-C2E1-47F3-8E85-51944DA1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1A12E-8298-4935-A6AE-8BCB8568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E456A-EAE8-42EE-9942-6715388D8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1ED4F-E93E-4F73-A901-87E5E551F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59BA6-E124-4C29-A4F5-93DA519E1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B669F8-B65F-4D0B-A67C-9246A6C8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ABE0D1-19A7-441A-B269-D8EB9E7A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6060C-B3B6-4DBA-AC99-8A909C5B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2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481E-5DF2-4174-95F8-CFAF28A1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EFE09-BC44-44D9-8CC5-61D0322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F7DA3-AD58-49CC-BD76-8099AF44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CB411-A791-47CF-AC4C-994BF6B4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CD8C6-A670-4997-BF7A-DB09E1D2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5C554-5E73-41A7-BF0C-6FD5B1C3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9A826-5BA6-4B71-AE91-06A5A42E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7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AE3E1-5695-4EE5-9B0A-537D714F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D5FE-C6D9-49E6-BB23-10BF7101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72839-3E31-4C6F-9CBA-B10984BC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8396E-ED46-4A29-A1B4-23FB07EC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F291-1B56-46C8-A95C-E96587E5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2467-717D-4EF6-8B82-E6BE3551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4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8707-F436-4B62-B8AE-B555C890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DFD57-3663-411B-8B76-2BEA38906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F1917-9555-4E74-8488-6E681633A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25E8C-28E8-41A3-BD20-A4E77677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8A56A-5A3F-49D3-B1BF-A93C7771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25AAA-1434-4FB6-867B-1E7EE506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3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3EFA-9456-4587-9048-7B6A7413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2560C-CC63-4BEC-99CC-353481E09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4C8F-07CC-40C9-AF7C-5F0961201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2A4B3-6C78-4478-8FC9-45E97051CF5F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226FC-9151-45C4-90F6-CCD7BDDB9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28BC3-BA9E-4528-B132-D91AE804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67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hyperlink" Target="https://pilestone.co.uk/pages/color-blindness-simulator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www.w3.org/TR/WCAG21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chart" Target="../charts/char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357E-193D-46A8-8E91-4C1F3517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39" y="1857039"/>
            <a:ext cx="4936173" cy="1325563"/>
          </a:xfrm>
        </p:spPr>
        <p:txBody>
          <a:bodyPr/>
          <a:lstStyle/>
          <a:p>
            <a:r>
              <a:rPr lang="en-GB" dirty="0"/>
              <a:t>Making charts more accessible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9F629-4CA5-4E13-A507-1BE0077EA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7839" y="4583854"/>
            <a:ext cx="4922496" cy="479425"/>
          </a:xfrm>
        </p:spPr>
        <p:txBody>
          <a:bodyPr/>
          <a:lstStyle/>
          <a:p>
            <a:r>
              <a:rPr lang="en-GB" dirty="0"/>
              <a:t>3 May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4AC7B-E7D1-4D0E-94D9-2D3DE863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1186" y="3388919"/>
            <a:ext cx="5549149" cy="115932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Hannah Thomas </a:t>
            </a:r>
          </a:p>
          <a:p>
            <a:r>
              <a:rPr lang="en-GB" dirty="0"/>
              <a:t>Lead support for communicating data, statistics and analysis</a:t>
            </a:r>
          </a:p>
        </p:txBody>
      </p:sp>
    </p:spTree>
    <p:extLst>
      <p:ext uri="{BB962C8B-B14F-4D97-AF65-F5344CB8AC3E}">
        <p14:creationId xmlns:p14="http://schemas.microsoft.com/office/powerpoint/2010/main" val="197479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7283A8-F14B-A11E-DB49-4F2D17DE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672"/>
            <a:ext cx="10920053" cy="1325563"/>
          </a:xfrm>
        </p:spPr>
        <p:txBody>
          <a:bodyPr/>
          <a:lstStyle/>
          <a:p>
            <a:r>
              <a:rPr lang="en-GB" dirty="0"/>
              <a:t>Colours in charts – legends comparison</a:t>
            </a:r>
          </a:p>
        </p:txBody>
      </p:sp>
      <p:pic>
        <p:nvPicPr>
          <p:cNvPr id="15" name="Picture 14" descr="Example of a clustered bar chart with a legend, no colour blindness filter.">
            <a:extLst>
              <a:ext uri="{FF2B5EF4-FFF2-40B4-BE49-F238E27FC236}">
                <a16:creationId xmlns:a16="http://schemas.microsoft.com/office/drawing/2014/main" id="{6D5E3B66-F9E0-A1D4-F9AB-907F1410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529" y="1282390"/>
            <a:ext cx="3433371" cy="2634168"/>
          </a:xfrm>
          <a:prstGeom prst="rect">
            <a:avLst/>
          </a:prstGeom>
        </p:spPr>
      </p:pic>
      <p:pic>
        <p:nvPicPr>
          <p:cNvPr id="1028" name="Picture 4" descr="Example 1 of a clustered bar chart through a colour blindness filter. ">
            <a:extLst>
              <a:ext uri="{FF2B5EF4-FFF2-40B4-BE49-F238E27FC236}">
                <a16:creationId xmlns:a16="http://schemas.microsoft.com/office/drawing/2014/main" id="{80FFD4C1-ABF8-A600-8702-B9BFF8B6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3" y="4602952"/>
            <a:ext cx="2929786" cy="22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ample 2 of a clustered bar chart through a colour blindness filter.">
            <a:extLst>
              <a:ext uri="{FF2B5EF4-FFF2-40B4-BE49-F238E27FC236}">
                <a16:creationId xmlns:a16="http://schemas.microsoft.com/office/drawing/2014/main" id="{81879639-5228-3DA9-9C6D-9B62AAC0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54" y="4607712"/>
            <a:ext cx="2803692" cy="21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xample 3 of a clustered bar chart through a colour blindness filter. ">
            <a:extLst>
              <a:ext uri="{FF2B5EF4-FFF2-40B4-BE49-F238E27FC236}">
                <a16:creationId xmlns:a16="http://schemas.microsoft.com/office/drawing/2014/main" id="{45907645-0E1F-E8D9-F26F-81F6CC73A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49" y="4515419"/>
            <a:ext cx="3043511" cy="23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xample 4 of a clustered bar chart through a colour blindness filter. ">
            <a:extLst>
              <a:ext uri="{FF2B5EF4-FFF2-40B4-BE49-F238E27FC236}">
                <a16:creationId xmlns:a16="http://schemas.microsoft.com/office/drawing/2014/main" id="{80B440FA-9EAC-9384-0284-533E3C47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645" y="4602952"/>
            <a:ext cx="2803692" cy="21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260D3-3CA1-9D73-25EC-73B7D8D1E2F4}"/>
              </a:ext>
            </a:extLst>
          </p:cNvPr>
          <p:cNvSpPr txBox="1"/>
          <p:nvPr/>
        </p:nvSpPr>
        <p:spPr>
          <a:xfrm>
            <a:off x="9144000" y="15015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9"/>
              </a:rPr>
              <a:t>Colour blindness simulator</a:t>
            </a:r>
            <a:endParaRPr lang="en-GB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A461767-4625-DD87-3E1F-0B03DD31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132" y="147738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56008A-EE5A-2FFB-2345-86EC27683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8414" y="2834737"/>
            <a:ext cx="2446815" cy="1573977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04DB4-4481-7536-E2DA-91A587B8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383467" y="3056698"/>
            <a:ext cx="2385649" cy="1352016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10B132-9D0D-9463-04F4-C97E6A8E2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34200" y="4023263"/>
            <a:ext cx="548234" cy="385451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6EF37F-3F9B-9931-FF63-70C83F9BD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313291" y="4023263"/>
            <a:ext cx="604109" cy="354872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9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7664E-A40C-6ED0-80EA-AC6E60F69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" b="7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E7A7AE-6EA7-46E5-A285-923BB42D04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247" y="1141279"/>
            <a:ext cx="8804053" cy="12405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243688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046FDE-38E9-4D96-A153-59572215A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F9BEDA-2D72-A5C3-3029-ED4BFA9F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" y="-191526"/>
            <a:ext cx="10515600" cy="1325563"/>
          </a:xfrm>
        </p:spPr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22BDB-5935-2EB4-E741-22477D44B91C}"/>
              </a:ext>
            </a:extLst>
          </p:cNvPr>
          <p:cNvSpPr txBox="1"/>
          <p:nvPr/>
        </p:nvSpPr>
        <p:spPr>
          <a:xfrm>
            <a:off x="336860" y="1017298"/>
            <a:ext cx="7945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Figure 1: European and North American residents helped to push visits to the UK in May 2022 up higher than the previous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3DE4F-26A8-73D4-A95B-C5255CF17AE6}"/>
              </a:ext>
            </a:extLst>
          </p:cNvPr>
          <p:cNvSpPr txBox="1"/>
          <p:nvPr/>
        </p:nvSpPr>
        <p:spPr>
          <a:xfrm>
            <a:off x="336860" y="2195038"/>
            <a:ext cx="702523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Overseas residents’ visits to the UK by month, January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D3AA8-CF31-9DD6-CBB3-A7A287FACE51}"/>
              </a:ext>
            </a:extLst>
          </p:cNvPr>
          <p:cNvSpPr txBox="1"/>
          <p:nvPr/>
        </p:nvSpPr>
        <p:spPr>
          <a:xfrm>
            <a:off x="336860" y="5667943"/>
            <a:ext cx="8760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Source: International Passenger Survey from the Office for National Statistics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Download this chart</a:t>
            </a:r>
          </a:p>
        </p:txBody>
      </p:sp>
    </p:spTree>
    <p:extLst>
      <p:ext uri="{BB962C8B-B14F-4D97-AF65-F5344CB8AC3E}">
        <p14:creationId xmlns:p14="http://schemas.microsoft.com/office/powerpoint/2010/main" val="90617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046FDE-38E9-4D96-A153-59572215A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DAF326-06E0-846E-E40D-0BAD626A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" y="-191526"/>
            <a:ext cx="10515600" cy="1325563"/>
          </a:xfrm>
        </p:spPr>
        <p:txBody>
          <a:bodyPr/>
          <a:lstStyle/>
          <a:p>
            <a:r>
              <a:rPr lang="en-GB" dirty="0"/>
              <a:t>Example: vague alternative text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22BDB-5935-2EB4-E741-22477D44B91C}"/>
              </a:ext>
            </a:extLst>
          </p:cNvPr>
          <p:cNvSpPr txBox="1"/>
          <p:nvPr/>
        </p:nvSpPr>
        <p:spPr>
          <a:xfrm>
            <a:off x="336860" y="1046500"/>
            <a:ext cx="7945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Figure 1: European and North American residents helped to push visits to the UK in May 2022 up higher than the previous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3DE4F-26A8-73D4-A95B-C5255CF17AE6}"/>
              </a:ext>
            </a:extLst>
          </p:cNvPr>
          <p:cNvSpPr txBox="1"/>
          <p:nvPr/>
        </p:nvSpPr>
        <p:spPr>
          <a:xfrm>
            <a:off x="336860" y="2206365"/>
            <a:ext cx="702523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Overseas residents’ visits to the UK by month, January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EFDD8-D294-BEE8-7003-B9D552E96188}"/>
              </a:ext>
            </a:extLst>
          </p:cNvPr>
          <p:cNvSpPr txBox="1"/>
          <p:nvPr/>
        </p:nvSpPr>
        <p:spPr>
          <a:xfrm>
            <a:off x="948311" y="2702957"/>
            <a:ext cx="6117774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Image of line chart showing overseas residents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visits UK Jan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D3AA8-CF31-9DD6-CBB3-A7A287FACE51}"/>
              </a:ext>
            </a:extLst>
          </p:cNvPr>
          <p:cNvSpPr txBox="1"/>
          <p:nvPr/>
        </p:nvSpPr>
        <p:spPr>
          <a:xfrm>
            <a:off x="336860" y="5806610"/>
            <a:ext cx="8760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Source: International Passenger Survey from the Office for National Statistics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Download this chart</a:t>
            </a:r>
          </a:p>
        </p:txBody>
      </p:sp>
    </p:spTree>
    <p:extLst>
      <p:ext uri="{BB962C8B-B14F-4D97-AF65-F5344CB8AC3E}">
        <p14:creationId xmlns:p14="http://schemas.microsoft.com/office/powerpoint/2010/main" val="292318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19AC-5CB9-32B2-CBCC-1E3B5D1B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" y="-191526"/>
            <a:ext cx="10515600" cy="1325563"/>
          </a:xfrm>
        </p:spPr>
        <p:txBody>
          <a:bodyPr/>
          <a:lstStyle/>
          <a:p>
            <a:r>
              <a:rPr lang="en-GB" dirty="0"/>
              <a:t>Example: data download</a:t>
            </a:r>
          </a:p>
        </p:txBody>
      </p:sp>
      <p:pic>
        <p:nvPicPr>
          <p:cNvPr id="11" name="Picture 10" descr="Screenshot of spreadsheet of data ">
            <a:extLst>
              <a:ext uri="{FF2B5EF4-FFF2-40B4-BE49-F238E27FC236}">
                <a16:creationId xmlns:a16="http://schemas.microsoft.com/office/drawing/2014/main" id="{0D76EF88-E14F-AF41-AEB2-8D4F0A4CC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97" r="76607" b="4444"/>
          <a:stretch/>
        </p:blipFill>
        <p:spPr>
          <a:xfrm>
            <a:off x="370113" y="1497546"/>
            <a:ext cx="3617687" cy="5247026"/>
          </a:xfrm>
          <a:prstGeom prst="rect">
            <a:avLst/>
          </a:prstGeom>
        </p:spPr>
      </p:pic>
      <p:pic>
        <p:nvPicPr>
          <p:cNvPr id="13" name="Picture 12" descr="Another screenshot of spreadsheet of data ">
            <a:extLst>
              <a:ext uri="{FF2B5EF4-FFF2-40B4-BE49-F238E27FC236}">
                <a16:creationId xmlns:a16="http://schemas.microsoft.com/office/drawing/2014/main" id="{A02DC2BE-8804-E375-68BD-86F0E4AAC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916" r="76250" b="5554"/>
          <a:stretch/>
        </p:blipFill>
        <p:spPr>
          <a:xfrm>
            <a:off x="5998028" y="1367001"/>
            <a:ext cx="4123872" cy="53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1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4DA4DA-D28D-0E7F-F4A6-51B13707F397}"/>
              </a:ext>
            </a:extLst>
          </p:cNvPr>
          <p:cNvSpPr/>
          <p:nvPr/>
        </p:nvSpPr>
        <p:spPr>
          <a:xfrm>
            <a:off x="216039" y="113428"/>
            <a:ext cx="11582402" cy="6631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A1 wrap text Figure 1: European and North American residents helped to push visits to the UK in May 2022 up higher than the previous year</a:t>
            </a:r>
          </a:p>
          <a:p>
            <a:r>
              <a:rPr lang="en-GB" dirty="0"/>
              <a:t>A2 Overseas residents’ visits to the UK by month, January 2018 to May 2022	</a:t>
            </a:r>
          </a:p>
          <a:p>
            <a:r>
              <a:rPr lang="en-GB" dirty="0"/>
              <a:t>Blank A3, Blank B3, Blank C3, A4 Notes A5 Unit A6 Blank A7 Blank A8 Jan-18 A7 Blank</a:t>
            </a:r>
          </a:p>
          <a:p>
            <a:r>
              <a:rPr lang="en-GB" dirty="0"/>
              <a:t>B7 All visits (thousands) C7 North America (thousands) D7 Europe (thousands) E7 Other countries (thousands) </a:t>
            </a:r>
          </a:p>
          <a:p>
            <a:r>
              <a:rPr lang="en-GB" dirty="0"/>
              <a:t>A8 Jan 18 B8 2734 C8 321 D8 1790 E8 623 F8 BLANK G8 BLANK A9 Feb 18 B9 2573 C9 262 D9 1870 E9440</a:t>
            </a:r>
          </a:p>
          <a:p>
            <a:r>
              <a:rPr lang="en-GB" dirty="0"/>
              <a:t>A10 Mar 18 B10 3240 C10 354 D10 2405 E10 480 A11 Apr 18 B11 3404 C11 453 D11 2423 E11528</a:t>
            </a:r>
          </a:p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74B18-BAA6-A5AF-F9A2-C6816720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39" y="2540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Example: data download read out by screen reader software</a:t>
            </a:r>
          </a:p>
        </p:txBody>
      </p:sp>
    </p:spTree>
    <p:extLst>
      <p:ext uri="{BB962C8B-B14F-4D97-AF65-F5344CB8AC3E}">
        <p14:creationId xmlns:p14="http://schemas.microsoft.com/office/powerpoint/2010/main" val="121320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046FDE-38E9-4D96-A153-59572215A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very blurred screenshot of a chart.">
            <a:extLst>
              <a:ext uri="{FF2B5EF4-FFF2-40B4-BE49-F238E27FC236}">
                <a16:creationId xmlns:a16="http://schemas.microsoft.com/office/drawing/2014/main" id="{7B5460B8-E0DA-38DD-C79F-6DB19D257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23625" t="59048" r="36071" b="6825"/>
          <a:stretch/>
        </p:blipFill>
        <p:spPr>
          <a:xfrm>
            <a:off x="185058" y="1282390"/>
            <a:ext cx="5819782" cy="5543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8BF5-DD77-342A-8DC5-F911243F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8" y="0"/>
            <a:ext cx="10515600" cy="1325563"/>
          </a:xfrm>
        </p:spPr>
        <p:txBody>
          <a:bodyPr/>
          <a:lstStyle/>
          <a:p>
            <a:r>
              <a:rPr lang="en-GB" dirty="0"/>
              <a:t>Example: low vision</a:t>
            </a:r>
          </a:p>
        </p:txBody>
      </p:sp>
    </p:spTree>
    <p:extLst>
      <p:ext uri="{BB962C8B-B14F-4D97-AF65-F5344CB8AC3E}">
        <p14:creationId xmlns:p14="http://schemas.microsoft.com/office/powerpoint/2010/main" val="3926519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046FDE-38E9-4D96-A153-59572215A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5BA0E6-9D51-0B41-31F8-854E36D7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8" y="-199861"/>
            <a:ext cx="10515600" cy="1325563"/>
          </a:xfrm>
        </p:spPr>
        <p:txBody>
          <a:bodyPr/>
          <a:lstStyle/>
          <a:p>
            <a:r>
              <a:rPr lang="en-GB" dirty="0"/>
              <a:t>Example: user cannot interpret charts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22BDB-5935-2EB4-E741-22477D44B91C}"/>
              </a:ext>
            </a:extLst>
          </p:cNvPr>
          <p:cNvSpPr txBox="1"/>
          <p:nvPr/>
        </p:nvSpPr>
        <p:spPr>
          <a:xfrm>
            <a:off x="187828" y="837158"/>
            <a:ext cx="7945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Figure 1: European and North American residents helped to push visits to the UK in May 2022 up higher than the previous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3DE4F-26A8-73D4-A95B-C5255CF17AE6}"/>
              </a:ext>
            </a:extLst>
          </p:cNvPr>
          <p:cNvSpPr txBox="1"/>
          <p:nvPr/>
        </p:nvSpPr>
        <p:spPr>
          <a:xfrm>
            <a:off x="187828" y="2032156"/>
            <a:ext cx="702523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Overseas residents’ visits to the UK by month, January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A collection of squiggly lines to show how some people may see charts. ">
            <a:extLst>
              <a:ext uri="{FF2B5EF4-FFF2-40B4-BE49-F238E27FC236}">
                <a16:creationId xmlns:a16="http://schemas.microsoft.com/office/drawing/2014/main" id="{2A564791-7147-6AF1-E021-ED7D2C44A282}"/>
              </a:ext>
            </a:extLst>
          </p:cNvPr>
          <p:cNvGrpSpPr/>
          <p:nvPr/>
        </p:nvGrpSpPr>
        <p:grpSpPr>
          <a:xfrm>
            <a:off x="765477" y="2640927"/>
            <a:ext cx="4934749" cy="3052294"/>
            <a:chOff x="2242458" y="794657"/>
            <a:chExt cx="6400799" cy="48690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6213DD-B65C-891E-EFD9-C6A4D3AC40D6}"/>
                </a:ext>
              </a:extLst>
            </p:cNvPr>
            <p:cNvSpPr/>
            <p:nvPr/>
          </p:nvSpPr>
          <p:spPr>
            <a:xfrm>
              <a:off x="2242458" y="794657"/>
              <a:ext cx="6324599" cy="4869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87BF5B-C6AB-D963-8309-9EE5B68265CB}"/>
                </a:ext>
              </a:extLst>
            </p:cNvPr>
            <p:cNvGrpSpPr/>
            <p:nvPr/>
          </p:nvGrpSpPr>
          <p:grpSpPr>
            <a:xfrm>
              <a:off x="2242458" y="887439"/>
              <a:ext cx="6400799" cy="4686047"/>
              <a:chOff x="3341914" y="1621971"/>
              <a:chExt cx="5170715" cy="365760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3B203B5-AB99-EED5-B4CA-3E821E62A341}"/>
                  </a:ext>
                </a:extLst>
              </p:cNvPr>
              <p:cNvSpPr/>
              <p:nvPr/>
            </p:nvSpPr>
            <p:spPr>
              <a:xfrm>
                <a:off x="3341914" y="1621971"/>
                <a:ext cx="3875315" cy="3126318"/>
              </a:xfrm>
              <a:custGeom>
                <a:avLst/>
                <a:gdLst>
                  <a:gd name="connsiteX0" fmla="*/ 0 w 3875315"/>
                  <a:gd name="connsiteY0" fmla="*/ 2950029 h 3126318"/>
                  <a:gd name="connsiteX1" fmla="*/ 783772 w 3875315"/>
                  <a:gd name="connsiteY1" fmla="*/ 2688772 h 3126318"/>
                  <a:gd name="connsiteX2" fmla="*/ 566057 w 3875315"/>
                  <a:gd name="connsiteY2" fmla="*/ 1099458 h 3126318"/>
                  <a:gd name="connsiteX3" fmla="*/ 304800 w 3875315"/>
                  <a:gd name="connsiteY3" fmla="*/ 936172 h 3126318"/>
                  <a:gd name="connsiteX4" fmla="*/ 446315 w 3875315"/>
                  <a:gd name="connsiteY4" fmla="*/ 903515 h 3126318"/>
                  <a:gd name="connsiteX5" fmla="*/ 1088572 w 3875315"/>
                  <a:gd name="connsiteY5" fmla="*/ 827315 h 3126318"/>
                  <a:gd name="connsiteX6" fmla="*/ 751115 w 3875315"/>
                  <a:gd name="connsiteY6" fmla="*/ 1306286 h 3126318"/>
                  <a:gd name="connsiteX7" fmla="*/ 859972 w 3875315"/>
                  <a:gd name="connsiteY7" fmla="*/ 2362200 h 3126318"/>
                  <a:gd name="connsiteX8" fmla="*/ 1981200 w 3875315"/>
                  <a:gd name="connsiteY8" fmla="*/ 2971800 h 3126318"/>
                  <a:gd name="connsiteX9" fmla="*/ 1828800 w 3875315"/>
                  <a:gd name="connsiteY9" fmla="*/ 3069772 h 3126318"/>
                  <a:gd name="connsiteX10" fmla="*/ 718457 w 3875315"/>
                  <a:gd name="connsiteY10" fmla="*/ 2307772 h 3126318"/>
                  <a:gd name="connsiteX11" fmla="*/ 2449286 w 3875315"/>
                  <a:gd name="connsiteY11" fmla="*/ 1426029 h 3126318"/>
                  <a:gd name="connsiteX12" fmla="*/ 3091543 w 3875315"/>
                  <a:gd name="connsiteY12" fmla="*/ 1861458 h 3126318"/>
                  <a:gd name="connsiteX13" fmla="*/ 3548743 w 3875315"/>
                  <a:gd name="connsiteY13" fmla="*/ 2667000 h 3126318"/>
                  <a:gd name="connsiteX14" fmla="*/ 3766457 w 3875315"/>
                  <a:gd name="connsiteY14" fmla="*/ 2656115 h 3126318"/>
                  <a:gd name="connsiteX15" fmla="*/ 3875315 w 3875315"/>
                  <a:gd name="connsiteY15" fmla="*/ 1861458 h 3126318"/>
                  <a:gd name="connsiteX16" fmla="*/ 3733800 w 3875315"/>
                  <a:gd name="connsiteY16" fmla="*/ 827315 h 3126318"/>
                  <a:gd name="connsiteX17" fmla="*/ 3407229 w 3875315"/>
                  <a:gd name="connsiteY17" fmla="*/ 457200 h 3126318"/>
                  <a:gd name="connsiteX18" fmla="*/ 3254829 w 3875315"/>
                  <a:gd name="connsiteY18" fmla="*/ 827315 h 3126318"/>
                  <a:gd name="connsiteX19" fmla="*/ 3494315 w 3875315"/>
                  <a:gd name="connsiteY19" fmla="*/ 968829 h 3126318"/>
                  <a:gd name="connsiteX20" fmla="*/ 3396343 w 3875315"/>
                  <a:gd name="connsiteY20" fmla="*/ 957943 h 3126318"/>
                  <a:gd name="connsiteX21" fmla="*/ 2710543 w 3875315"/>
                  <a:gd name="connsiteY21" fmla="*/ 402772 h 3126318"/>
                  <a:gd name="connsiteX22" fmla="*/ 1719943 w 3875315"/>
                  <a:gd name="connsiteY22" fmla="*/ 0 h 3126318"/>
                  <a:gd name="connsiteX23" fmla="*/ 1589315 w 3875315"/>
                  <a:gd name="connsiteY23" fmla="*/ 163286 h 3126318"/>
                  <a:gd name="connsiteX24" fmla="*/ 1132115 w 3875315"/>
                  <a:gd name="connsiteY24" fmla="*/ 1099458 h 3126318"/>
                  <a:gd name="connsiteX25" fmla="*/ 838200 w 3875315"/>
                  <a:gd name="connsiteY25" fmla="*/ 1219200 h 3126318"/>
                  <a:gd name="connsiteX26" fmla="*/ 489857 w 3875315"/>
                  <a:gd name="connsiteY26" fmla="*/ 1077686 h 3126318"/>
                  <a:gd name="connsiteX27" fmla="*/ 489857 w 3875315"/>
                  <a:gd name="connsiteY27" fmla="*/ 1055915 h 3126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5315" h="3126318">
                    <a:moveTo>
                      <a:pt x="0" y="2950029"/>
                    </a:moveTo>
                    <a:cubicBezTo>
                      <a:pt x="261257" y="2862943"/>
                      <a:pt x="582447" y="2876675"/>
                      <a:pt x="783772" y="2688772"/>
                    </a:cubicBezTo>
                    <a:cubicBezTo>
                      <a:pt x="1511446" y="2009609"/>
                      <a:pt x="1056532" y="1653631"/>
                      <a:pt x="566057" y="1099458"/>
                    </a:cubicBezTo>
                    <a:cubicBezTo>
                      <a:pt x="497994" y="1022556"/>
                      <a:pt x="391886" y="990601"/>
                      <a:pt x="304800" y="936172"/>
                    </a:cubicBezTo>
                    <a:cubicBezTo>
                      <a:pt x="351972" y="925286"/>
                      <a:pt x="398024" y="906930"/>
                      <a:pt x="446315" y="903515"/>
                    </a:cubicBezTo>
                    <a:cubicBezTo>
                      <a:pt x="1343270" y="840094"/>
                      <a:pt x="1736415" y="899297"/>
                      <a:pt x="1088572" y="827315"/>
                    </a:cubicBezTo>
                    <a:cubicBezTo>
                      <a:pt x="976086" y="986972"/>
                      <a:pt x="779885" y="1113113"/>
                      <a:pt x="751115" y="1306286"/>
                    </a:cubicBezTo>
                    <a:cubicBezTo>
                      <a:pt x="698991" y="1656262"/>
                      <a:pt x="686082" y="2054040"/>
                      <a:pt x="859972" y="2362200"/>
                    </a:cubicBezTo>
                    <a:cubicBezTo>
                      <a:pt x="1009557" y="2627287"/>
                      <a:pt x="1655036" y="2847091"/>
                      <a:pt x="1981200" y="2971800"/>
                    </a:cubicBezTo>
                    <a:cubicBezTo>
                      <a:pt x="1930400" y="3004457"/>
                      <a:pt x="1888768" y="3062633"/>
                      <a:pt x="1828800" y="3069772"/>
                    </a:cubicBezTo>
                    <a:cubicBezTo>
                      <a:pt x="831052" y="3188553"/>
                      <a:pt x="1119107" y="3196714"/>
                      <a:pt x="718457" y="2307772"/>
                    </a:cubicBezTo>
                    <a:cubicBezTo>
                      <a:pt x="1253882" y="1855211"/>
                      <a:pt x="1642225" y="1245343"/>
                      <a:pt x="2449286" y="1426029"/>
                    </a:cubicBezTo>
                    <a:cubicBezTo>
                      <a:pt x="2701687" y="1482537"/>
                      <a:pt x="2877457" y="1716315"/>
                      <a:pt x="3091543" y="1861458"/>
                    </a:cubicBezTo>
                    <a:cubicBezTo>
                      <a:pt x="3243943" y="2129972"/>
                      <a:pt x="3348876" y="2431673"/>
                      <a:pt x="3548743" y="2667000"/>
                    </a:cubicBezTo>
                    <a:cubicBezTo>
                      <a:pt x="3595780" y="2722383"/>
                      <a:pt x="3739157" y="2723454"/>
                      <a:pt x="3766457" y="2656115"/>
                    </a:cubicBezTo>
                    <a:cubicBezTo>
                      <a:pt x="3866906" y="2408343"/>
                      <a:pt x="3839029" y="2126344"/>
                      <a:pt x="3875315" y="1861458"/>
                    </a:cubicBezTo>
                    <a:cubicBezTo>
                      <a:pt x="3828143" y="1516744"/>
                      <a:pt x="3843824" y="1157387"/>
                      <a:pt x="3733800" y="827315"/>
                    </a:cubicBezTo>
                    <a:cubicBezTo>
                      <a:pt x="3681771" y="671227"/>
                      <a:pt x="3571760" y="457200"/>
                      <a:pt x="3407229" y="457200"/>
                    </a:cubicBezTo>
                    <a:cubicBezTo>
                      <a:pt x="3273808" y="457200"/>
                      <a:pt x="3305629" y="703943"/>
                      <a:pt x="3254829" y="827315"/>
                    </a:cubicBezTo>
                    <a:cubicBezTo>
                      <a:pt x="3334658" y="874486"/>
                      <a:pt x="3426181" y="905936"/>
                      <a:pt x="3494315" y="968829"/>
                    </a:cubicBezTo>
                    <a:cubicBezTo>
                      <a:pt x="3518459" y="991116"/>
                      <a:pt x="3422981" y="977181"/>
                      <a:pt x="3396343" y="957943"/>
                    </a:cubicBezTo>
                    <a:cubicBezTo>
                      <a:pt x="3157909" y="785741"/>
                      <a:pt x="2962418" y="554638"/>
                      <a:pt x="2710543" y="402772"/>
                    </a:cubicBezTo>
                    <a:cubicBezTo>
                      <a:pt x="2419911" y="227538"/>
                      <a:pt x="2053157" y="111072"/>
                      <a:pt x="1719943" y="0"/>
                    </a:cubicBezTo>
                    <a:cubicBezTo>
                      <a:pt x="1676400" y="54429"/>
                      <a:pt x="1618744" y="100101"/>
                      <a:pt x="1589315" y="163286"/>
                    </a:cubicBezTo>
                    <a:cubicBezTo>
                      <a:pt x="1472140" y="414869"/>
                      <a:pt x="1388251" y="886920"/>
                      <a:pt x="1132115" y="1099458"/>
                    </a:cubicBezTo>
                    <a:cubicBezTo>
                      <a:pt x="1050703" y="1167013"/>
                      <a:pt x="936172" y="1179286"/>
                      <a:pt x="838200" y="1219200"/>
                    </a:cubicBezTo>
                    <a:cubicBezTo>
                      <a:pt x="546562" y="1196767"/>
                      <a:pt x="582837" y="1279139"/>
                      <a:pt x="489857" y="1077686"/>
                    </a:cubicBezTo>
                    <a:cubicBezTo>
                      <a:pt x="486816" y="1071097"/>
                      <a:pt x="489857" y="1063172"/>
                      <a:pt x="489857" y="1055915"/>
                    </a:cubicBezTo>
                  </a:path>
                </a:pathLst>
              </a:custGeom>
              <a:noFill/>
              <a:ln w="76200">
                <a:solidFill>
                  <a:srgbClr val="1243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746B9D7-C181-7A86-F803-6BF8EDD704B8}"/>
                  </a:ext>
                </a:extLst>
              </p:cNvPr>
              <p:cNvSpPr/>
              <p:nvPr/>
            </p:nvSpPr>
            <p:spPr>
              <a:xfrm>
                <a:off x="3973515" y="1783483"/>
                <a:ext cx="4125456" cy="3496088"/>
              </a:xfrm>
              <a:custGeom>
                <a:avLst/>
                <a:gdLst>
                  <a:gd name="connsiteX0" fmla="*/ 2819171 w 4125456"/>
                  <a:gd name="connsiteY0" fmla="*/ 3223946 h 3496088"/>
                  <a:gd name="connsiteX1" fmla="*/ 2906256 w 4125456"/>
                  <a:gd name="connsiteY1" fmla="*/ 3267488 h 3496088"/>
                  <a:gd name="connsiteX2" fmla="*/ 3733571 w 4125456"/>
                  <a:gd name="connsiteY2" fmla="*/ 2385746 h 3496088"/>
                  <a:gd name="connsiteX3" fmla="*/ 2122485 w 4125456"/>
                  <a:gd name="connsiteY3" fmla="*/ 1199203 h 3496088"/>
                  <a:gd name="connsiteX4" fmla="*/ 1915656 w 4125456"/>
                  <a:gd name="connsiteY4" fmla="*/ 1841460 h 3496088"/>
                  <a:gd name="connsiteX5" fmla="*/ 2187799 w 4125456"/>
                  <a:gd name="connsiteY5" fmla="*/ 2266003 h 3496088"/>
                  <a:gd name="connsiteX6" fmla="*/ 1360485 w 4125456"/>
                  <a:gd name="connsiteY6" fmla="*/ 2777631 h 3496088"/>
                  <a:gd name="connsiteX7" fmla="*/ 837971 w 4125456"/>
                  <a:gd name="connsiteY7" fmla="*/ 2331317 h 3496088"/>
                  <a:gd name="connsiteX8" fmla="*/ 1763256 w 4125456"/>
                  <a:gd name="connsiteY8" fmla="*/ 1166546 h 3496088"/>
                  <a:gd name="connsiteX9" fmla="*/ 2416399 w 4125456"/>
                  <a:gd name="connsiteY9" fmla="*/ 1351603 h 3496088"/>
                  <a:gd name="connsiteX10" fmla="*/ 2906256 w 4125456"/>
                  <a:gd name="connsiteY10" fmla="*/ 1732603 h 3496088"/>
                  <a:gd name="connsiteX11" fmla="*/ 3189285 w 4125456"/>
                  <a:gd name="connsiteY11" fmla="*/ 1449574 h 3496088"/>
                  <a:gd name="connsiteX12" fmla="*/ 3439656 w 4125456"/>
                  <a:gd name="connsiteY12" fmla="*/ 546060 h 3496088"/>
                  <a:gd name="connsiteX13" fmla="*/ 3319914 w 4125456"/>
                  <a:gd name="connsiteY13" fmla="*/ 99746 h 3496088"/>
                  <a:gd name="connsiteX14" fmla="*/ 3276371 w 4125456"/>
                  <a:gd name="connsiteY14" fmla="*/ 1774 h 3496088"/>
                  <a:gd name="connsiteX15" fmla="*/ 3809771 w 4125456"/>
                  <a:gd name="connsiteY15" fmla="*/ 317460 h 3496088"/>
                  <a:gd name="connsiteX16" fmla="*/ 4114571 w 4125456"/>
                  <a:gd name="connsiteY16" fmla="*/ 448088 h 3496088"/>
                  <a:gd name="connsiteX17" fmla="*/ 4038371 w 4125456"/>
                  <a:gd name="connsiteY17" fmla="*/ 927060 h 3496088"/>
                  <a:gd name="connsiteX18" fmla="*/ 4125456 w 4125456"/>
                  <a:gd name="connsiteY18" fmla="*/ 1710831 h 3496088"/>
                  <a:gd name="connsiteX19" fmla="*/ 3537628 w 4125456"/>
                  <a:gd name="connsiteY19" fmla="*/ 2744974 h 3496088"/>
                  <a:gd name="connsiteX20" fmla="*/ 3113085 w 4125456"/>
                  <a:gd name="connsiteY20" fmla="*/ 2647003 h 3496088"/>
                  <a:gd name="connsiteX21" fmla="*/ 2296656 w 4125456"/>
                  <a:gd name="connsiteY21" fmla="*/ 1993860 h 3496088"/>
                  <a:gd name="connsiteX22" fmla="*/ 2209571 w 4125456"/>
                  <a:gd name="connsiteY22" fmla="*/ 1961203 h 3496088"/>
                  <a:gd name="connsiteX23" fmla="*/ 642028 w 4125456"/>
                  <a:gd name="connsiteY23" fmla="*/ 3267488 h 3496088"/>
                  <a:gd name="connsiteX24" fmla="*/ 631142 w 4125456"/>
                  <a:gd name="connsiteY24" fmla="*/ 3376346 h 3496088"/>
                  <a:gd name="connsiteX25" fmla="*/ 620256 w 4125456"/>
                  <a:gd name="connsiteY25" fmla="*/ 3452546 h 3496088"/>
                  <a:gd name="connsiteX26" fmla="*/ 544056 w 4125456"/>
                  <a:gd name="connsiteY26" fmla="*/ 3496088 h 3496088"/>
                  <a:gd name="connsiteX27" fmla="*/ 282799 w 4125456"/>
                  <a:gd name="connsiteY27" fmla="*/ 3398117 h 3496088"/>
                  <a:gd name="connsiteX28" fmla="*/ 21542 w 4125456"/>
                  <a:gd name="connsiteY28" fmla="*/ 2821174 h 3496088"/>
                  <a:gd name="connsiteX29" fmla="*/ 369885 w 4125456"/>
                  <a:gd name="connsiteY29" fmla="*/ 1928546 h 3496088"/>
                  <a:gd name="connsiteX30" fmla="*/ 413428 w 4125456"/>
                  <a:gd name="connsiteY30" fmla="*/ 1906774 h 3496088"/>
                  <a:gd name="connsiteX31" fmla="*/ 391656 w 4125456"/>
                  <a:gd name="connsiteY31" fmla="*/ 1808803 h 349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125456" h="3496088">
                    <a:moveTo>
                      <a:pt x="2819171" y="3223946"/>
                    </a:moveTo>
                    <a:cubicBezTo>
                      <a:pt x="2848199" y="3238460"/>
                      <a:pt x="2873930" y="3270374"/>
                      <a:pt x="2906256" y="3267488"/>
                    </a:cubicBezTo>
                    <a:cubicBezTo>
                      <a:pt x="3672711" y="3199054"/>
                      <a:pt x="3414492" y="3206233"/>
                      <a:pt x="3733571" y="2385746"/>
                    </a:cubicBezTo>
                    <a:cubicBezTo>
                      <a:pt x="3370091" y="1886853"/>
                      <a:pt x="2968929" y="1053265"/>
                      <a:pt x="2122485" y="1199203"/>
                    </a:cubicBezTo>
                    <a:cubicBezTo>
                      <a:pt x="1900842" y="1237417"/>
                      <a:pt x="1984599" y="1627374"/>
                      <a:pt x="1915656" y="1841460"/>
                    </a:cubicBezTo>
                    <a:cubicBezTo>
                      <a:pt x="2006370" y="1982974"/>
                      <a:pt x="2147621" y="2102782"/>
                      <a:pt x="2187799" y="2266003"/>
                    </a:cubicBezTo>
                    <a:cubicBezTo>
                      <a:pt x="2294510" y="2699516"/>
                      <a:pt x="1450068" y="2749553"/>
                      <a:pt x="1360485" y="2777631"/>
                    </a:cubicBezTo>
                    <a:cubicBezTo>
                      <a:pt x="1186314" y="2628860"/>
                      <a:pt x="901422" y="2551414"/>
                      <a:pt x="837971" y="2331317"/>
                    </a:cubicBezTo>
                    <a:cubicBezTo>
                      <a:pt x="610351" y="1541761"/>
                      <a:pt x="1289646" y="1420511"/>
                      <a:pt x="1763256" y="1166546"/>
                    </a:cubicBezTo>
                    <a:cubicBezTo>
                      <a:pt x="1980970" y="1228232"/>
                      <a:pt x="2213619" y="1251179"/>
                      <a:pt x="2416399" y="1351603"/>
                    </a:cubicBezTo>
                    <a:cubicBezTo>
                      <a:pt x="2601772" y="1443407"/>
                      <a:pt x="2701038" y="1706590"/>
                      <a:pt x="2906256" y="1732603"/>
                    </a:cubicBezTo>
                    <a:cubicBezTo>
                      <a:pt x="3038618" y="1749381"/>
                      <a:pt x="3094942" y="1543917"/>
                      <a:pt x="3189285" y="1449574"/>
                    </a:cubicBezTo>
                    <a:cubicBezTo>
                      <a:pt x="3272742" y="1148403"/>
                      <a:pt x="3409553" y="857128"/>
                      <a:pt x="3439656" y="546060"/>
                    </a:cubicBezTo>
                    <a:cubicBezTo>
                      <a:pt x="3454493" y="392744"/>
                      <a:pt x="3364175" y="247283"/>
                      <a:pt x="3319914" y="99746"/>
                    </a:cubicBezTo>
                    <a:cubicBezTo>
                      <a:pt x="3309645" y="65516"/>
                      <a:pt x="3243714" y="-12740"/>
                      <a:pt x="3276371" y="1774"/>
                    </a:cubicBezTo>
                    <a:cubicBezTo>
                      <a:pt x="3465170" y="85684"/>
                      <a:pt x="3627406" y="220357"/>
                      <a:pt x="3809771" y="317460"/>
                    </a:cubicBezTo>
                    <a:cubicBezTo>
                      <a:pt x="3907339" y="369412"/>
                      <a:pt x="4012971" y="404545"/>
                      <a:pt x="4114571" y="448088"/>
                    </a:cubicBezTo>
                    <a:cubicBezTo>
                      <a:pt x="4089171" y="607745"/>
                      <a:pt x="4045630" y="765558"/>
                      <a:pt x="4038371" y="927060"/>
                    </a:cubicBezTo>
                    <a:cubicBezTo>
                      <a:pt x="4024731" y="1230539"/>
                      <a:pt x="4073453" y="1430010"/>
                      <a:pt x="4125456" y="1710831"/>
                    </a:cubicBezTo>
                    <a:cubicBezTo>
                      <a:pt x="4016859" y="2063773"/>
                      <a:pt x="3948261" y="2563655"/>
                      <a:pt x="3537628" y="2744974"/>
                    </a:cubicBezTo>
                    <a:cubicBezTo>
                      <a:pt x="3404770" y="2803639"/>
                      <a:pt x="3254599" y="2679660"/>
                      <a:pt x="3113085" y="2647003"/>
                    </a:cubicBezTo>
                    <a:cubicBezTo>
                      <a:pt x="2840942" y="2429289"/>
                      <a:pt x="2574258" y="2204570"/>
                      <a:pt x="2296656" y="1993860"/>
                    </a:cubicBezTo>
                    <a:cubicBezTo>
                      <a:pt x="2271962" y="1975116"/>
                      <a:pt x="2234138" y="1942293"/>
                      <a:pt x="2209571" y="1961203"/>
                    </a:cubicBezTo>
                    <a:cubicBezTo>
                      <a:pt x="1670591" y="2376076"/>
                      <a:pt x="642028" y="3267488"/>
                      <a:pt x="642028" y="3267488"/>
                    </a:cubicBezTo>
                    <a:cubicBezTo>
                      <a:pt x="638399" y="3303774"/>
                      <a:pt x="635403" y="3340129"/>
                      <a:pt x="631142" y="3376346"/>
                    </a:cubicBezTo>
                    <a:cubicBezTo>
                      <a:pt x="628144" y="3401828"/>
                      <a:pt x="635347" y="3431796"/>
                      <a:pt x="620256" y="3452546"/>
                    </a:cubicBezTo>
                    <a:cubicBezTo>
                      <a:pt x="603049" y="3476205"/>
                      <a:pt x="569456" y="3481574"/>
                      <a:pt x="544056" y="3496088"/>
                    </a:cubicBezTo>
                    <a:cubicBezTo>
                      <a:pt x="456970" y="3463431"/>
                      <a:pt x="339736" y="3471660"/>
                      <a:pt x="282799" y="3398117"/>
                    </a:cubicBezTo>
                    <a:cubicBezTo>
                      <a:pt x="153561" y="3231185"/>
                      <a:pt x="49322" y="3030451"/>
                      <a:pt x="21542" y="2821174"/>
                    </a:cubicBezTo>
                    <a:cubicBezTo>
                      <a:pt x="-51152" y="2273540"/>
                      <a:pt x="58941" y="2204940"/>
                      <a:pt x="369885" y="1928546"/>
                    </a:cubicBezTo>
                    <a:cubicBezTo>
                      <a:pt x="382014" y="1917765"/>
                      <a:pt x="398914" y="1914031"/>
                      <a:pt x="413428" y="1906774"/>
                    </a:cubicBezTo>
                    <a:cubicBezTo>
                      <a:pt x="353712" y="1799287"/>
                      <a:pt x="321641" y="1808803"/>
                      <a:pt x="391656" y="1808803"/>
                    </a:cubicBezTo>
                  </a:path>
                </a:pathLst>
              </a:cu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9BDAF2F-0340-4ED1-97D6-888A26967C24}"/>
                  </a:ext>
                </a:extLst>
              </p:cNvPr>
              <p:cNvSpPr/>
              <p:nvPr/>
            </p:nvSpPr>
            <p:spPr>
              <a:xfrm>
                <a:off x="3592286" y="1861457"/>
                <a:ext cx="4920343" cy="3363686"/>
              </a:xfrm>
              <a:custGeom>
                <a:avLst/>
                <a:gdLst>
                  <a:gd name="connsiteX0" fmla="*/ 0 w 4920343"/>
                  <a:gd name="connsiteY0" fmla="*/ 2090057 h 3363686"/>
                  <a:gd name="connsiteX1" fmla="*/ 54428 w 4920343"/>
                  <a:gd name="connsiteY1" fmla="*/ 2079172 h 3363686"/>
                  <a:gd name="connsiteX2" fmla="*/ 315685 w 4920343"/>
                  <a:gd name="connsiteY2" fmla="*/ 1480457 h 3363686"/>
                  <a:gd name="connsiteX3" fmla="*/ 348343 w 4920343"/>
                  <a:gd name="connsiteY3" fmla="*/ 1121229 h 3363686"/>
                  <a:gd name="connsiteX4" fmla="*/ 685800 w 4920343"/>
                  <a:gd name="connsiteY4" fmla="*/ 1393372 h 3363686"/>
                  <a:gd name="connsiteX5" fmla="*/ 239485 w 4920343"/>
                  <a:gd name="connsiteY5" fmla="*/ 2558143 h 3363686"/>
                  <a:gd name="connsiteX6" fmla="*/ 163285 w 4920343"/>
                  <a:gd name="connsiteY6" fmla="*/ 2862943 h 3363686"/>
                  <a:gd name="connsiteX7" fmla="*/ 500743 w 4920343"/>
                  <a:gd name="connsiteY7" fmla="*/ 2819400 h 3363686"/>
                  <a:gd name="connsiteX8" fmla="*/ 1066800 w 4920343"/>
                  <a:gd name="connsiteY8" fmla="*/ 1970314 h 3363686"/>
                  <a:gd name="connsiteX9" fmla="*/ 1001485 w 4920343"/>
                  <a:gd name="connsiteY9" fmla="*/ 925286 h 3363686"/>
                  <a:gd name="connsiteX10" fmla="*/ 914400 w 4920343"/>
                  <a:gd name="connsiteY10" fmla="*/ 544286 h 3363686"/>
                  <a:gd name="connsiteX11" fmla="*/ 1001485 w 4920343"/>
                  <a:gd name="connsiteY11" fmla="*/ 446314 h 3363686"/>
                  <a:gd name="connsiteX12" fmla="*/ 1850571 w 4920343"/>
                  <a:gd name="connsiteY12" fmla="*/ 435429 h 3363686"/>
                  <a:gd name="connsiteX13" fmla="*/ 2198914 w 4920343"/>
                  <a:gd name="connsiteY13" fmla="*/ 424543 h 3363686"/>
                  <a:gd name="connsiteX14" fmla="*/ 1611085 w 4920343"/>
                  <a:gd name="connsiteY14" fmla="*/ 0 h 3363686"/>
                  <a:gd name="connsiteX15" fmla="*/ 2100943 w 4920343"/>
                  <a:gd name="connsiteY15" fmla="*/ 576943 h 3363686"/>
                  <a:gd name="connsiteX16" fmla="*/ 2427514 w 4920343"/>
                  <a:gd name="connsiteY16" fmla="*/ 1273629 h 3363686"/>
                  <a:gd name="connsiteX17" fmla="*/ 2220685 w 4920343"/>
                  <a:gd name="connsiteY17" fmla="*/ 2024743 h 3363686"/>
                  <a:gd name="connsiteX18" fmla="*/ 1937657 w 4920343"/>
                  <a:gd name="connsiteY18" fmla="*/ 2667000 h 3363686"/>
                  <a:gd name="connsiteX19" fmla="*/ 2046514 w 4920343"/>
                  <a:gd name="connsiteY19" fmla="*/ 2721429 h 3363686"/>
                  <a:gd name="connsiteX20" fmla="*/ 2590800 w 4920343"/>
                  <a:gd name="connsiteY20" fmla="*/ 2623457 h 3363686"/>
                  <a:gd name="connsiteX21" fmla="*/ 2775857 w 4920343"/>
                  <a:gd name="connsiteY21" fmla="*/ 1665514 h 3363686"/>
                  <a:gd name="connsiteX22" fmla="*/ 2667000 w 4920343"/>
                  <a:gd name="connsiteY22" fmla="*/ 1545772 h 3363686"/>
                  <a:gd name="connsiteX23" fmla="*/ 3048000 w 4920343"/>
                  <a:gd name="connsiteY23" fmla="*/ 2601686 h 3363686"/>
                  <a:gd name="connsiteX24" fmla="*/ 3439885 w 4920343"/>
                  <a:gd name="connsiteY24" fmla="*/ 2558143 h 3363686"/>
                  <a:gd name="connsiteX25" fmla="*/ 3537857 w 4920343"/>
                  <a:gd name="connsiteY25" fmla="*/ 1926772 h 3363686"/>
                  <a:gd name="connsiteX26" fmla="*/ 3690257 w 4920343"/>
                  <a:gd name="connsiteY26" fmla="*/ 1153886 h 3363686"/>
                  <a:gd name="connsiteX27" fmla="*/ 4223657 w 4920343"/>
                  <a:gd name="connsiteY27" fmla="*/ 729343 h 3363686"/>
                  <a:gd name="connsiteX28" fmla="*/ 3875314 w 4920343"/>
                  <a:gd name="connsiteY28" fmla="*/ 163286 h 3363686"/>
                  <a:gd name="connsiteX29" fmla="*/ 3788228 w 4920343"/>
                  <a:gd name="connsiteY29" fmla="*/ 141514 h 3363686"/>
                  <a:gd name="connsiteX30" fmla="*/ 3777343 w 4920343"/>
                  <a:gd name="connsiteY30" fmla="*/ 185057 h 3363686"/>
                  <a:gd name="connsiteX31" fmla="*/ 3505200 w 4920343"/>
                  <a:gd name="connsiteY31" fmla="*/ 587829 h 3363686"/>
                  <a:gd name="connsiteX32" fmla="*/ 4430485 w 4920343"/>
                  <a:gd name="connsiteY32" fmla="*/ 1687286 h 3363686"/>
                  <a:gd name="connsiteX33" fmla="*/ 4735285 w 4920343"/>
                  <a:gd name="connsiteY33" fmla="*/ 2253343 h 3363686"/>
                  <a:gd name="connsiteX34" fmla="*/ 4789714 w 4920343"/>
                  <a:gd name="connsiteY34" fmla="*/ 3363686 h 3363686"/>
                  <a:gd name="connsiteX35" fmla="*/ 4920343 w 4920343"/>
                  <a:gd name="connsiteY35" fmla="*/ 3102429 h 3363686"/>
                  <a:gd name="connsiteX36" fmla="*/ 4789714 w 4920343"/>
                  <a:gd name="connsiteY36" fmla="*/ 2819400 h 3363686"/>
                  <a:gd name="connsiteX37" fmla="*/ 4495800 w 4920343"/>
                  <a:gd name="connsiteY37" fmla="*/ 2569029 h 336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920343" h="3363686">
                    <a:moveTo>
                      <a:pt x="0" y="2090057"/>
                    </a:moveTo>
                    <a:cubicBezTo>
                      <a:pt x="18143" y="2086429"/>
                      <a:pt x="45920" y="2095602"/>
                      <a:pt x="54428" y="2079172"/>
                    </a:cubicBezTo>
                    <a:cubicBezTo>
                      <a:pt x="154559" y="1885816"/>
                      <a:pt x="254245" y="1689354"/>
                      <a:pt x="315685" y="1480457"/>
                    </a:cubicBezTo>
                    <a:cubicBezTo>
                      <a:pt x="485504" y="903071"/>
                      <a:pt x="247115" y="1273067"/>
                      <a:pt x="348343" y="1121229"/>
                    </a:cubicBezTo>
                    <a:cubicBezTo>
                      <a:pt x="460829" y="1211943"/>
                      <a:pt x="619622" y="1264909"/>
                      <a:pt x="685800" y="1393372"/>
                    </a:cubicBezTo>
                    <a:cubicBezTo>
                      <a:pt x="922308" y="1852475"/>
                      <a:pt x="448394" y="2244781"/>
                      <a:pt x="239485" y="2558143"/>
                    </a:cubicBezTo>
                    <a:cubicBezTo>
                      <a:pt x="214085" y="2659743"/>
                      <a:pt x="89232" y="2788890"/>
                      <a:pt x="163285" y="2862943"/>
                    </a:cubicBezTo>
                    <a:cubicBezTo>
                      <a:pt x="243484" y="2943142"/>
                      <a:pt x="420059" y="2899111"/>
                      <a:pt x="500743" y="2819400"/>
                    </a:cubicBezTo>
                    <a:cubicBezTo>
                      <a:pt x="742724" y="2580334"/>
                      <a:pt x="878114" y="2253343"/>
                      <a:pt x="1066800" y="1970314"/>
                    </a:cubicBezTo>
                    <a:cubicBezTo>
                      <a:pt x="1045028" y="1621971"/>
                      <a:pt x="1038574" y="1272332"/>
                      <a:pt x="1001485" y="925286"/>
                    </a:cubicBezTo>
                    <a:cubicBezTo>
                      <a:pt x="987641" y="795748"/>
                      <a:pt x="914400" y="674561"/>
                      <a:pt x="914400" y="544286"/>
                    </a:cubicBezTo>
                    <a:cubicBezTo>
                      <a:pt x="914400" y="500592"/>
                      <a:pt x="958084" y="451361"/>
                      <a:pt x="1001485" y="446314"/>
                    </a:cubicBezTo>
                    <a:cubicBezTo>
                      <a:pt x="1282643" y="413621"/>
                      <a:pt x="1567542" y="439057"/>
                      <a:pt x="1850571" y="435429"/>
                    </a:cubicBezTo>
                    <a:cubicBezTo>
                      <a:pt x="1966685" y="431800"/>
                      <a:pt x="2254899" y="526334"/>
                      <a:pt x="2198914" y="424543"/>
                    </a:cubicBezTo>
                    <a:cubicBezTo>
                      <a:pt x="2082433" y="212760"/>
                      <a:pt x="1611085" y="0"/>
                      <a:pt x="1611085" y="0"/>
                    </a:cubicBezTo>
                    <a:cubicBezTo>
                      <a:pt x="1255771" y="50761"/>
                      <a:pt x="1672268" y="-29475"/>
                      <a:pt x="2100943" y="576943"/>
                    </a:cubicBezTo>
                    <a:cubicBezTo>
                      <a:pt x="2248990" y="786376"/>
                      <a:pt x="2318657" y="1041400"/>
                      <a:pt x="2427514" y="1273629"/>
                    </a:cubicBezTo>
                    <a:cubicBezTo>
                      <a:pt x="2358571" y="1524000"/>
                      <a:pt x="2306815" y="1779752"/>
                      <a:pt x="2220685" y="2024743"/>
                    </a:cubicBezTo>
                    <a:cubicBezTo>
                      <a:pt x="2143092" y="2245452"/>
                      <a:pt x="1994398" y="2440034"/>
                      <a:pt x="1937657" y="2667000"/>
                    </a:cubicBezTo>
                    <a:cubicBezTo>
                      <a:pt x="1927818" y="2706357"/>
                      <a:pt x="2010228" y="2703286"/>
                      <a:pt x="2046514" y="2721429"/>
                    </a:cubicBezTo>
                    <a:cubicBezTo>
                      <a:pt x="2227943" y="2688772"/>
                      <a:pt x="2442144" y="2732472"/>
                      <a:pt x="2590800" y="2623457"/>
                    </a:cubicBezTo>
                    <a:cubicBezTo>
                      <a:pt x="2947069" y="2362193"/>
                      <a:pt x="2890287" y="2002445"/>
                      <a:pt x="2775857" y="1665514"/>
                    </a:cubicBezTo>
                    <a:cubicBezTo>
                      <a:pt x="2758510" y="1614437"/>
                      <a:pt x="2703286" y="1585686"/>
                      <a:pt x="2667000" y="1545772"/>
                    </a:cubicBezTo>
                    <a:cubicBezTo>
                      <a:pt x="2794000" y="1897743"/>
                      <a:pt x="2820940" y="2304269"/>
                      <a:pt x="3048000" y="2601686"/>
                    </a:cubicBezTo>
                    <a:cubicBezTo>
                      <a:pt x="3127755" y="2706154"/>
                      <a:pt x="3362682" y="2664511"/>
                      <a:pt x="3439885" y="2558143"/>
                    </a:cubicBezTo>
                    <a:cubicBezTo>
                      <a:pt x="3564986" y="2385782"/>
                      <a:pt x="3500474" y="2136441"/>
                      <a:pt x="3537857" y="1926772"/>
                    </a:cubicBezTo>
                    <a:cubicBezTo>
                      <a:pt x="3583948" y="1668259"/>
                      <a:pt x="3559753" y="1381750"/>
                      <a:pt x="3690257" y="1153886"/>
                    </a:cubicBezTo>
                    <a:cubicBezTo>
                      <a:pt x="3803194" y="956695"/>
                      <a:pt x="4045857" y="870857"/>
                      <a:pt x="4223657" y="729343"/>
                    </a:cubicBezTo>
                    <a:cubicBezTo>
                      <a:pt x="4107543" y="540657"/>
                      <a:pt x="4007187" y="341315"/>
                      <a:pt x="3875314" y="163286"/>
                    </a:cubicBezTo>
                    <a:cubicBezTo>
                      <a:pt x="3857504" y="139242"/>
                      <a:pt x="3788228" y="141514"/>
                      <a:pt x="3788228" y="141514"/>
                    </a:cubicBezTo>
                    <a:cubicBezTo>
                      <a:pt x="3784600" y="156028"/>
                      <a:pt x="3785355" y="172422"/>
                      <a:pt x="3777343" y="185057"/>
                    </a:cubicBezTo>
                    <a:cubicBezTo>
                      <a:pt x="3690569" y="321894"/>
                      <a:pt x="3528385" y="427465"/>
                      <a:pt x="3505200" y="587829"/>
                    </a:cubicBezTo>
                    <a:cubicBezTo>
                      <a:pt x="3421780" y="1164819"/>
                      <a:pt x="4104684" y="1438410"/>
                      <a:pt x="4430485" y="1687286"/>
                    </a:cubicBezTo>
                    <a:cubicBezTo>
                      <a:pt x="4532085" y="1875972"/>
                      <a:pt x="4701646" y="2041699"/>
                      <a:pt x="4735285" y="2253343"/>
                    </a:cubicBezTo>
                    <a:cubicBezTo>
                      <a:pt x="4924442" y="3443454"/>
                      <a:pt x="4328257" y="3209867"/>
                      <a:pt x="4789714" y="3363686"/>
                    </a:cubicBezTo>
                    <a:cubicBezTo>
                      <a:pt x="4833257" y="3276600"/>
                      <a:pt x="4920343" y="3199794"/>
                      <a:pt x="4920343" y="3102429"/>
                    </a:cubicBezTo>
                    <a:cubicBezTo>
                      <a:pt x="4920343" y="2998522"/>
                      <a:pt x="4848192" y="2905289"/>
                      <a:pt x="4789714" y="2819400"/>
                    </a:cubicBezTo>
                    <a:cubicBezTo>
                      <a:pt x="4637292" y="2595531"/>
                      <a:pt x="4652216" y="2613718"/>
                      <a:pt x="4495800" y="2569029"/>
                    </a:cubicBezTo>
                  </a:path>
                </a:pathLst>
              </a:custGeom>
              <a:noFill/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50FA9AA-D9D7-CBF8-86DA-E0446087BD5C}"/>
                  </a:ext>
                </a:extLst>
              </p:cNvPr>
              <p:cNvSpPr/>
              <p:nvPr/>
            </p:nvSpPr>
            <p:spPr>
              <a:xfrm>
                <a:off x="4145750" y="1719943"/>
                <a:ext cx="3706070" cy="3494314"/>
              </a:xfrm>
              <a:custGeom>
                <a:avLst/>
                <a:gdLst>
                  <a:gd name="connsiteX0" fmla="*/ 110564 w 3706070"/>
                  <a:gd name="connsiteY0" fmla="*/ 2373086 h 3494314"/>
                  <a:gd name="connsiteX1" fmla="*/ 480679 w 3706070"/>
                  <a:gd name="connsiteY1" fmla="*/ 2536371 h 3494314"/>
                  <a:gd name="connsiteX2" fmla="*/ 1122936 w 3706070"/>
                  <a:gd name="connsiteY2" fmla="*/ 2917371 h 3494314"/>
                  <a:gd name="connsiteX3" fmla="*/ 1471279 w 3706070"/>
                  <a:gd name="connsiteY3" fmla="*/ 2928257 h 3494314"/>
                  <a:gd name="connsiteX4" fmla="*/ 1525707 w 3706070"/>
                  <a:gd name="connsiteY4" fmla="*/ 1524000 h 3494314"/>
                  <a:gd name="connsiteX5" fmla="*/ 1112050 w 3706070"/>
                  <a:gd name="connsiteY5" fmla="*/ 1393371 h 3494314"/>
                  <a:gd name="connsiteX6" fmla="*/ 916107 w 3706070"/>
                  <a:gd name="connsiteY6" fmla="*/ 1785257 h 3494314"/>
                  <a:gd name="connsiteX7" fmla="*/ 1318879 w 3706070"/>
                  <a:gd name="connsiteY7" fmla="*/ 2601686 h 3494314"/>
                  <a:gd name="connsiteX8" fmla="*/ 676621 w 3706070"/>
                  <a:gd name="connsiteY8" fmla="*/ 2721428 h 3494314"/>
                  <a:gd name="connsiteX9" fmla="*/ 67021 w 3706070"/>
                  <a:gd name="connsiteY9" fmla="*/ 2536371 h 3494314"/>
                  <a:gd name="connsiteX10" fmla="*/ 77907 w 3706070"/>
                  <a:gd name="connsiteY10" fmla="*/ 1937657 h 3494314"/>
                  <a:gd name="connsiteX11" fmla="*/ 785479 w 3706070"/>
                  <a:gd name="connsiteY11" fmla="*/ 1153886 h 3494314"/>
                  <a:gd name="connsiteX12" fmla="*/ 861679 w 3706070"/>
                  <a:gd name="connsiteY12" fmla="*/ 979714 h 3494314"/>
                  <a:gd name="connsiteX13" fmla="*/ 437136 w 3706070"/>
                  <a:gd name="connsiteY13" fmla="*/ 762000 h 3494314"/>
                  <a:gd name="connsiteX14" fmla="*/ 252079 w 3706070"/>
                  <a:gd name="connsiteY14" fmla="*/ 1012371 h 3494314"/>
                  <a:gd name="connsiteX15" fmla="*/ 480679 w 3706070"/>
                  <a:gd name="connsiteY15" fmla="*/ 2394857 h 3494314"/>
                  <a:gd name="connsiteX16" fmla="*/ 426250 w 3706070"/>
                  <a:gd name="connsiteY16" fmla="*/ 2514600 h 3494314"/>
                  <a:gd name="connsiteX17" fmla="*/ 295621 w 3706070"/>
                  <a:gd name="connsiteY17" fmla="*/ 2133600 h 3494314"/>
                  <a:gd name="connsiteX18" fmla="*/ 2167964 w 3706070"/>
                  <a:gd name="connsiteY18" fmla="*/ 1338943 h 3494314"/>
                  <a:gd name="connsiteX19" fmla="*/ 2603393 w 3706070"/>
                  <a:gd name="connsiteY19" fmla="*/ 1937657 h 3494314"/>
                  <a:gd name="connsiteX20" fmla="*/ 3147679 w 3706070"/>
                  <a:gd name="connsiteY20" fmla="*/ 2928257 h 3494314"/>
                  <a:gd name="connsiteX21" fmla="*/ 3702850 w 3706070"/>
                  <a:gd name="connsiteY21" fmla="*/ 2188028 h 3494314"/>
                  <a:gd name="connsiteX22" fmla="*/ 3332736 w 3706070"/>
                  <a:gd name="connsiteY22" fmla="*/ 108857 h 3494314"/>
                  <a:gd name="connsiteX23" fmla="*/ 2951736 w 3706070"/>
                  <a:gd name="connsiteY23" fmla="*/ 0 h 3494314"/>
                  <a:gd name="connsiteX24" fmla="*/ 2353021 w 3706070"/>
                  <a:gd name="connsiteY24" fmla="*/ 1045028 h 3494314"/>
                  <a:gd name="connsiteX25" fmla="*/ 2548964 w 3706070"/>
                  <a:gd name="connsiteY25" fmla="*/ 1513114 h 3494314"/>
                  <a:gd name="connsiteX26" fmla="*/ 2592507 w 3706070"/>
                  <a:gd name="connsiteY26" fmla="*/ 1828800 h 3494314"/>
                  <a:gd name="connsiteX27" fmla="*/ 1743421 w 3706070"/>
                  <a:gd name="connsiteY27" fmla="*/ 2318657 h 3494314"/>
                  <a:gd name="connsiteX28" fmla="*/ 2331250 w 3706070"/>
                  <a:gd name="connsiteY28" fmla="*/ 1828800 h 3494314"/>
                  <a:gd name="connsiteX29" fmla="*/ 2461879 w 3706070"/>
                  <a:gd name="connsiteY29" fmla="*/ 1915886 h 3494314"/>
                  <a:gd name="connsiteX30" fmla="*/ 2015564 w 3706070"/>
                  <a:gd name="connsiteY30" fmla="*/ 3265714 h 3494314"/>
                  <a:gd name="connsiteX31" fmla="*/ 1808736 w 3706070"/>
                  <a:gd name="connsiteY31" fmla="*/ 3385457 h 3494314"/>
                  <a:gd name="connsiteX32" fmla="*/ 1384193 w 3706070"/>
                  <a:gd name="connsiteY32" fmla="*/ 3309257 h 3494314"/>
                  <a:gd name="connsiteX33" fmla="*/ 1297107 w 3706070"/>
                  <a:gd name="connsiteY33" fmla="*/ 3222171 h 3494314"/>
                  <a:gd name="connsiteX34" fmla="*/ 1634564 w 3706070"/>
                  <a:gd name="connsiteY34" fmla="*/ 3494314 h 3494314"/>
                  <a:gd name="connsiteX35" fmla="*/ 2091764 w 3706070"/>
                  <a:gd name="connsiteY35" fmla="*/ 2852057 h 3494314"/>
                  <a:gd name="connsiteX36" fmla="*/ 2059107 w 3706070"/>
                  <a:gd name="connsiteY36" fmla="*/ 2732314 h 3494314"/>
                  <a:gd name="connsiteX37" fmla="*/ 1852279 w 3706070"/>
                  <a:gd name="connsiteY37" fmla="*/ 2634343 h 3494314"/>
                  <a:gd name="connsiteX38" fmla="*/ 2516307 w 3706070"/>
                  <a:gd name="connsiteY38" fmla="*/ 3015343 h 3494314"/>
                  <a:gd name="connsiteX39" fmla="*/ 3223879 w 3706070"/>
                  <a:gd name="connsiteY39" fmla="*/ 3450771 h 3494314"/>
                  <a:gd name="connsiteX40" fmla="*/ 3430707 w 3706070"/>
                  <a:gd name="connsiteY40" fmla="*/ 3407228 h 3494314"/>
                  <a:gd name="connsiteX41" fmla="*/ 3321850 w 3706070"/>
                  <a:gd name="connsiteY41" fmla="*/ 2547257 h 3494314"/>
                  <a:gd name="connsiteX42" fmla="*/ 3093250 w 3706070"/>
                  <a:gd name="connsiteY42" fmla="*/ 2362200 h 349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06070" h="3494314">
                    <a:moveTo>
                      <a:pt x="110564" y="2373086"/>
                    </a:moveTo>
                    <a:cubicBezTo>
                      <a:pt x="233936" y="2427514"/>
                      <a:pt x="361911" y="2472518"/>
                      <a:pt x="480679" y="2536371"/>
                    </a:cubicBezTo>
                    <a:cubicBezTo>
                      <a:pt x="699923" y="2654244"/>
                      <a:pt x="891469" y="2825802"/>
                      <a:pt x="1122936" y="2917371"/>
                    </a:cubicBezTo>
                    <a:cubicBezTo>
                      <a:pt x="1230961" y="2960106"/>
                      <a:pt x="1355165" y="2924628"/>
                      <a:pt x="1471279" y="2928257"/>
                    </a:cubicBezTo>
                    <a:cubicBezTo>
                      <a:pt x="1666346" y="2396255"/>
                      <a:pt x="1914340" y="2096351"/>
                      <a:pt x="1525707" y="1524000"/>
                    </a:cubicBezTo>
                    <a:cubicBezTo>
                      <a:pt x="1444479" y="1404374"/>
                      <a:pt x="1249936" y="1436914"/>
                      <a:pt x="1112050" y="1393371"/>
                    </a:cubicBezTo>
                    <a:cubicBezTo>
                      <a:pt x="1046736" y="1524000"/>
                      <a:pt x="905806" y="1639573"/>
                      <a:pt x="916107" y="1785257"/>
                    </a:cubicBezTo>
                    <a:cubicBezTo>
                      <a:pt x="950208" y="2267539"/>
                      <a:pt x="1079632" y="2362439"/>
                      <a:pt x="1318879" y="2601686"/>
                    </a:cubicBezTo>
                    <a:cubicBezTo>
                      <a:pt x="1104793" y="2641600"/>
                      <a:pt x="894100" y="2732775"/>
                      <a:pt x="676621" y="2721428"/>
                    </a:cubicBezTo>
                    <a:cubicBezTo>
                      <a:pt x="464553" y="2710363"/>
                      <a:pt x="195930" y="2705125"/>
                      <a:pt x="67021" y="2536371"/>
                    </a:cubicBezTo>
                    <a:cubicBezTo>
                      <a:pt x="-54147" y="2377751"/>
                      <a:pt x="13654" y="2126637"/>
                      <a:pt x="77907" y="1937657"/>
                    </a:cubicBezTo>
                    <a:cubicBezTo>
                      <a:pt x="189218" y="1610273"/>
                      <a:pt x="535797" y="1364555"/>
                      <a:pt x="785479" y="1153886"/>
                    </a:cubicBezTo>
                    <a:cubicBezTo>
                      <a:pt x="810879" y="1095829"/>
                      <a:pt x="863722" y="1043052"/>
                      <a:pt x="861679" y="979714"/>
                    </a:cubicBezTo>
                    <a:cubicBezTo>
                      <a:pt x="853860" y="737326"/>
                      <a:pt x="590040" y="786662"/>
                      <a:pt x="437136" y="762000"/>
                    </a:cubicBezTo>
                    <a:cubicBezTo>
                      <a:pt x="375450" y="845457"/>
                      <a:pt x="266328" y="909574"/>
                      <a:pt x="252079" y="1012371"/>
                    </a:cubicBezTo>
                    <a:cubicBezTo>
                      <a:pt x="158520" y="1687330"/>
                      <a:pt x="276346" y="1838619"/>
                      <a:pt x="480679" y="2394857"/>
                    </a:cubicBezTo>
                    <a:cubicBezTo>
                      <a:pt x="462536" y="2434771"/>
                      <a:pt x="463846" y="2492042"/>
                      <a:pt x="426250" y="2514600"/>
                    </a:cubicBezTo>
                    <a:cubicBezTo>
                      <a:pt x="151020" y="2679738"/>
                      <a:pt x="213144" y="2230136"/>
                      <a:pt x="295621" y="2133600"/>
                    </a:cubicBezTo>
                    <a:cubicBezTo>
                      <a:pt x="1062110" y="1236460"/>
                      <a:pt x="1157301" y="1408644"/>
                      <a:pt x="2167964" y="1338943"/>
                    </a:cubicBezTo>
                    <a:cubicBezTo>
                      <a:pt x="2313107" y="1538514"/>
                      <a:pt x="2493034" y="1716940"/>
                      <a:pt x="2603393" y="1937657"/>
                    </a:cubicBezTo>
                    <a:cubicBezTo>
                      <a:pt x="3129486" y="2989842"/>
                      <a:pt x="2570767" y="2666025"/>
                      <a:pt x="3147679" y="2928257"/>
                    </a:cubicBezTo>
                    <a:cubicBezTo>
                      <a:pt x="3332736" y="2681514"/>
                      <a:pt x="3648680" y="2491662"/>
                      <a:pt x="3702850" y="2188028"/>
                    </a:cubicBezTo>
                    <a:cubicBezTo>
                      <a:pt x="3713128" y="2130418"/>
                      <a:pt x="3722300" y="498421"/>
                      <a:pt x="3332736" y="108857"/>
                    </a:cubicBezTo>
                    <a:cubicBezTo>
                      <a:pt x="3239340" y="15461"/>
                      <a:pt x="3078736" y="36286"/>
                      <a:pt x="2951736" y="0"/>
                    </a:cubicBezTo>
                    <a:cubicBezTo>
                      <a:pt x="2531134" y="370530"/>
                      <a:pt x="2321188" y="395637"/>
                      <a:pt x="2353021" y="1045028"/>
                    </a:cubicBezTo>
                    <a:cubicBezTo>
                      <a:pt x="2361303" y="1213973"/>
                      <a:pt x="2483650" y="1357085"/>
                      <a:pt x="2548964" y="1513114"/>
                    </a:cubicBezTo>
                    <a:cubicBezTo>
                      <a:pt x="2563478" y="1618343"/>
                      <a:pt x="2656652" y="1744129"/>
                      <a:pt x="2592507" y="1828800"/>
                    </a:cubicBezTo>
                    <a:cubicBezTo>
                      <a:pt x="2355880" y="2141148"/>
                      <a:pt x="2065021" y="2211457"/>
                      <a:pt x="1743421" y="2318657"/>
                    </a:cubicBezTo>
                    <a:cubicBezTo>
                      <a:pt x="1917969" y="1981198"/>
                      <a:pt x="1873291" y="1900636"/>
                      <a:pt x="2331250" y="1828800"/>
                    </a:cubicBezTo>
                    <a:cubicBezTo>
                      <a:pt x="2382950" y="1820690"/>
                      <a:pt x="2418336" y="1886857"/>
                      <a:pt x="2461879" y="1915886"/>
                    </a:cubicBezTo>
                    <a:cubicBezTo>
                      <a:pt x="2347185" y="2648159"/>
                      <a:pt x="2459959" y="2774043"/>
                      <a:pt x="2015564" y="3265714"/>
                    </a:cubicBezTo>
                    <a:cubicBezTo>
                      <a:pt x="1962147" y="3324814"/>
                      <a:pt x="1877679" y="3345543"/>
                      <a:pt x="1808736" y="3385457"/>
                    </a:cubicBezTo>
                    <a:cubicBezTo>
                      <a:pt x="1667222" y="3360057"/>
                      <a:pt x="1521162" y="3352971"/>
                      <a:pt x="1384193" y="3309257"/>
                    </a:cubicBezTo>
                    <a:cubicBezTo>
                      <a:pt x="1345084" y="3296775"/>
                      <a:pt x="1299838" y="3181209"/>
                      <a:pt x="1297107" y="3222171"/>
                    </a:cubicBezTo>
                    <a:cubicBezTo>
                      <a:pt x="1275526" y="3545876"/>
                      <a:pt x="1409809" y="3475585"/>
                      <a:pt x="1634564" y="3494314"/>
                    </a:cubicBezTo>
                    <a:cubicBezTo>
                      <a:pt x="1947919" y="3198368"/>
                      <a:pt x="2060506" y="3227150"/>
                      <a:pt x="2091764" y="2852057"/>
                    </a:cubicBezTo>
                    <a:cubicBezTo>
                      <a:pt x="2095200" y="2810828"/>
                      <a:pt x="2089720" y="2760144"/>
                      <a:pt x="2059107" y="2732314"/>
                    </a:cubicBezTo>
                    <a:cubicBezTo>
                      <a:pt x="2002660" y="2680998"/>
                      <a:pt x="1787416" y="2594189"/>
                      <a:pt x="1852279" y="2634343"/>
                    </a:cubicBezTo>
                    <a:cubicBezTo>
                      <a:pt x="2069257" y="2768663"/>
                      <a:pt x="2301260" y="2877952"/>
                      <a:pt x="2516307" y="3015343"/>
                    </a:cubicBezTo>
                    <a:cubicBezTo>
                      <a:pt x="3240659" y="3478123"/>
                      <a:pt x="2776916" y="3301784"/>
                      <a:pt x="3223879" y="3450771"/>
                    </a:cubicBezTo>
                    <a:cubicBezTo>
                      <a:pt x="3292822" y="3436257"/>
                      <a:pt x="3393623" y="3467133"/>
                      <a:pt x="3430707" y="3407228"/>
                    </a:cubicBezTo>
                    <a:cubicBezTo>
                      <a:pt x="3617931" y="3104788"/>
                      <a:pt x="3466590" y="2813392"/>
                      <a:pt x="3321850" y="2547257"/>
                    </a:cubicBezTo>
                    <a:cubicBezTo>
                      <a:pt x="3222021" y="2363701"/>
                      <a:pt x="3222715" y="2380695"/>
                      <a:pt x="3093250" y="2362200"/>
                    </a:cubicBezTo>
                  </a:path>
                </a:pathLst>
              </a:custGeom>
              <a:noFill/>
              <a:ln w="762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C0D3AA8-CF31-9DD6-CBB3-A7A287FACE51}"/>
              </a:ext>
            </a:extLst>
          </p:cNvPr>
          <p:cNvSpPr txBox="1"/>
          <p:nvPr/>
        </p:nvSpPr>
        <p:spPr>
          <a:xfrm>
            <a:off x="273360" y="5882537"/>
            <a:ext cx="8760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Source: International Passenger Survey from the Office for National Statistics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Download this chart</a:t>
            </a:r>
          </a:p>
        </p:txBody>
      </p:sp>
    </p:spTree>
    <p:extLst>
      <p:ext uri="{BB962C8B-B14F-4D97-AF65-F5344CB8AC3E}">
        <p14:creationId xmlns:p14="http://schemas.microsoft.com/office/powerpoint/2010/main" val="45442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05B9E-A42E-B70A-43C9-E0A5E2BBF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2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8CE9D58-2041-79BC-382F-A8DE0D1FB4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620" y="605205"/>
            <a:ext cx="10204495" cy="958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200"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Quick exercise </a:t>
            </a:r>
          </a:p>
        </p:txBody>
      </p:sp>
    </p:spTree>
    <p:extLst>
      <p:ext uri="{BB962C8B-B14F-4D97-AF65-F5344CB8AC3E}">
        <p14:creationId xmlns:p14="http://schemas.microsoft.com/office/powerpoint/2010/main" val="331397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B046FDE-38E9-4D96-A153-59572215A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F28ABC-262F-34F1-C9D5-65641C76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9" y="-43173"/>
            <a:ext cx="10515600" cy="1325563"/>
          </a:xfrm>
        </p:spPr>
        <p:txBody>
          <a:bodyPr/>
          <a:lstStyle/>
          <a:p>
            <a:r>
              <a:rPr lang="en-GB" dirty="0"/>
              <a:t>Exercise: detailed text description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D2C1D-A314-2EF5-30EE-1126D79611F4}"/>
              </a:ext>
            </a:extLst>
          </p:cNvPr>
          <p:cNvSpPr txBox="1"/>
          <p:nvPr/>
        </p:nvSpPr>
        <p:spPr>
          <a:xfrm>
            <a:off x="164871" y="1042272"/>
            <a:ext cx="7945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Figure 1: European and North American residents helped to push visits to the UK in May 2022 up higher than the previous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AA8DE-5066-55D9-D934-D898D1035310}"/>
              </a:ext>
            </a:extLst>
          </p:cNvPr>
          <p:cNvSpPr txBox="1"/>
          <p:nvPr/>
        </p:nvSpPr>
        <p:spPr>
          <a:xfrm>
            <a:off x="164871" y="2150268"/>
            <a:ext cx="702523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Overseas residents’ visits to the UK by month, January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C31CE-33E7-DE5E-D81F-F5B960651656}"/>
              </a:ext>
            </a:extLst>
          </p:cNvPr>
          <p:cNvSpPr txBox="1"/>
          <p:nvPr/>
        </p:nvSpPr>
        <p:spPr>
          <a:xfrm>
            <a:off x="676524" y="2887682"/>
            <a:ext cx="6701046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line chart showing visits fell sharply to very low levels in April 2020 due to the coronavirus (COVID-19) pandemic.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Visits from North American residents have remained low since then. But they have increased in recent months, standing at 420,000 in May 2022, not far below pre-pandemic levels for May.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Visits from European residents rose slightly towards the end of 2020 before falling back. In July 2021 they started rising again. In May 2022, there were 2,000,000 visits, nearing pre-pandemic levels for this time of year.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FDBD6-CFB2-FA14-55D5-C68B2DA1BEE2}"/>
              </a:ext>
            </a:extLst>
          </p:cNvPr>
          <p:cNvSpPr txBox="1"/>
          <p:nvPr/>
        </p:nvSpPr>
        <p:spPr>
          <a:xfrm>
            <a:off x="8924025" y="5508394"/>
            <a:ext cx="317181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Exercise:</a:t>
            </a:r>
          </a:p>
          <a:p>
            <a:r>
              <a:rPr lang="en-GB" dirty="0"/>
              <a:t>Try to sketch what you think the chart looks like from this information </a:t>
            </a:r>
          </a:p>
        </p:txBody>
      </p:sp>
    </p:spTree>
    <p:extLst>
      <p:ext uri="{BB962C8B-B14F-4D97-AF65-F5344CB8AC3E}">
        <p14:creationId xmlns:p14="http://schemas.microsoft.com/office/powerpoint/2010/main" val="331980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37E53-B559-7F30-0CD9-566DF51B1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276306" cy="818420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58F8D46-18BA-7919-7867-6C6C3ECBFF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600" y="222741"/>
            <a:ext cx="3830858" cy="1607053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200"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Hello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026F7-0D32-FD22-E7CE-BF82AF5777A2}"/>
              </a:ext>
            </a:extLst>
          </p:cNvPr>
          <p:cNvSpPr txBox="1"/>
          <p:nvPr/>
        </p:nvSpPr>
        <p:spPr>
          <a:xfrm>
            <a:off x="5392615" y="194670"/>
            <a:ext cx="665870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25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egoe UI" panose="020B0502040204020203" pitchFamily="34" charset="0"/>
              </a:rPr>
              <a:t>My name is Hannah Thomas </a:t>
            </a:r>
          </a:p>
          <a:p>
            <a:pPr rtl="0" fontAlgn="base"/>
            <a:r>
              <a:rPr lang="en-US" sz="25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egoe UI" panose="020B0502040204020203" pitchFamily="34" charset="0"/>
              </a:rPr>
              <a:t>I am the lead support for communicating data stats and analysis across the Government Analysis Function, which includes anyone who works with analysis across government.</a:t>
            </a:r>
          </a:p>
          <a:p>
            <a:pPr rtl="0" fontAlgn="base"/>
            <a:endParaRPr lang="en-US" sz="2500" b="0" i="0" dirty="0">
              <a:solidFill>
                <a:schemeClr val="bg1"/>
              </a:solidFill>
              <a:effectLst/>
              <a:highlight>
                <a:srgbClr val="000000"/>
              </a:highlight>
              <a:latin typeface="Segoe UI" panose="020B0502040204020203" pitchFamily="34" charset="0"/>
            </a:endParaRPr>
          </a:p>
          <a:p>
            <a:pPr rtl="0" fontAlgn="base"/>
            <a:r>
              <a:rPr lang="en-US" sz="25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egoe UI" panose="020B0502040204020203" pitchFamily="34" charset="0"/>
              </a:rPr>
              <a:t>We provide guidance, support and community building opportunities to help people across government improve how they communicate their data, statistics or analysis. </a:t>
            </a:r>
          </a:p>
          <a:p>
            <a:pPr rtl="0" fontAlgn="base"/>
            <a:endParaRPr lang="en-US" sz="2500" b="0" i="0" dirty="0">
              <a:solidFill>
                <a:schemeClr val="bg1"/>
              </a:solidFill>
              <a:effectLst/>
              <a:highlight>
                <a:srgbClr val="000000"/>
              </a:highlight>
              <a:latin typeface="Segoe UI" panose="020B0502040204020203" pitchFamily="34" charset="0"/>
            </a:endParaRPr>
          </a:p>
          <a:p>
            <a:pPr rtl="0" fontAlgn="base"/>
            <a:r>
              <a:rPr lang="en-US" sz="25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egoe UI" panose="020B0502040204020203" pitchFamily="34" charset="0"/>
              </a:rPr>
              <a:t>Today I am going to talk about making charts accessible. I am going to do a couple of demonstrations using real life charts that a few teams have been generous enough to provide.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2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4152CEF-E7F2-9CF4-BF5C-D987F8B0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9" y="-43173"/>
            <a:ext cx="11331414" cy="1325563"/>
          </a:xfrm>
        </p:spPr>
        <p:txBody>
          <a:bodyPr/>
          <a:lstStyle/>
          <a:p>
            <a:r>
              <a:rPr lang="en-GB" dirty="0"/>
              <a:t>Exercise: detailed text description - rank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8654B-B886-B4D0-6176-A168176171E2}"/>
              </a:ext>
            </a:extLst>
          </p:cNvPr>
          <p:cNvSpPr txBox="1"/>
          <p:nvPr/>
        </p:nvSpPr>
        <p:spPr>
          <a:xfrm>
            <a:off x="86229" y="1227313"/>
            <a:ext cx="7945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Figure 1: European and North American residents helped to push visits to the UK in May 2022 up higher than the previous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3A26D-F9A8-E6EF-CF02-94978772822B}"/>
              </a:ext>
            </a:extLst>
          </p:cNvPr>
          <p:cNvSpPr txBox="1"/>
          <p:nvPr/>
        </p:nvSpPr>
        <p:spPr>
          <a:xfrm>
            <a:off x="117470" y="2335150"/>
            <a:ext cx="702523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Overseas residents’ visits to the UK by month, January 2018 to May 2022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hart as published on the Office for National Statistics' website.">
            <a:extLst>
              <a:ext uri="{FF2B5EF4-FFF2-40B4-BE49-F238E27FC236}">
                <a16:creationId xmlns:a16="http://schemas.microsoft.com/office/drawing/2014/main" id="{7B5460B8-E0DA-38DD-C79F-6DB19D25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5" t="64670" r="36071" b="16502"/>
          <a:stretch/>
        </p:blipFill>
        <p:spPr>
          <a:xfrm>
            <a:off x="217117" y="3175032"/>
            <a:ext cx="6825939" cy="3587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F32AC-DAEC-309A-D06A-1226835A14C4}"/>
              </a:ext>
            </a:extLst>
          </p:cNvPr>
          <p:cNvSpPr txBox="1"/>
          <p:nvPr/>
        </p:nvSpPr>
        <p:spPr>
          <a:xfrm>
            <a:off x="7726745" y="2818407"/>
            <a:ext cx="397539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 line chart showing visits fell sharply to very low levels in April 2020 due to the coronavirus (COVID-19) pandemic.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Visits from North American residents have remained low since then. But they have increased in recent months, standing at 420,000 in May 2022, not far below pre-pandemic levels for May. 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Visits from European residents rose slightly towards the end of 2020 before falling back. In July 2021 they started rising again. In May 2022, there were 2,000,000 visits, nearing pre-pandemic levels for this time of year. 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CF5A9-0A61-35A9-AACC-4967E27C5D9D}"/>
              </a:ext>
            </a:extLst>
          </p:cNvPr>
          <p:cNvSpPr txBox="1"/>
          <p:nvPr/>
        </p:nvSpPr>
        <p:spPr>
          <a:xfrm>
            <a:off x="8615588" y="1618078"/>
            <a:ext cx="317181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Exercise:</a:t>
            </a:r>
          </a:p>
          <a:p>
            <a:r>
              <a:rPr lang="en-GB" dirty="0"/>
              <a:t>Now you can see the chart, rate how good your sketch was </a:t>
            </a:r>
          </a:p>
        </p:txBody>
      </p:sp>
    </p:spTree>
    <p:extLst>
      <p:ext uri="{BB962C8B-B14F-4D97-AF65-F5344CB8AC3E}">
        <p14:creationId xmlns:p14="http://schemas.microsoft.com/office/powerpoint/2010/main" val="2202108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E73A18-361C-BB91-3FB9-251923C0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-19904" y="0"/>
            <a:ext cx="1221190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E7A7AE-6EA7-46E5-A285-923BB42D04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3713" y="1190861"/>
            <a:ext cx="11123829" cy="12405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Other formatting rules</a:t>
            </a:r>
          </a:p>
        </p:txBody>
      </p:sp>
    </p:spTree>
    <p:extLst>
      <p:ext uri="{BB962C8B-B14F-4D97-AF65-F5344CB8AC3E}">
        <p14:creationId xmlns:p14="http://schemas.microsoft.com/office/powerpoint/2010/main" val="116509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9F0B-8A39-3480-CB7D-660551FFD3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8" y="124390"/>
            <a:ext cx="41214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latin typeface="+mn-lt"/>
                <a:ea typeface="+mn-ea"/>
                <a:cs typeface="+mn-cs"/>
              </a:rPr>
              <a:t>Exercise 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Which is more accessible?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CB46F-8BB7-47B0-BBD8-D74876D78EDF}"/>
              </a:ext>
            </a:extLst>
          </p:cNvPr>
          <p:cNvSpPr txBox="1"/>
          <p:nvPr/>
        </p:nvSpPr>
        <p:spPr>
          <a:xfrm>
            <a:off x="271428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Example of a cluttered line chart.">
            <a:extLst>
              <a:ext uri="{FF2B5EF4-FFF2-40B4-BE49-F238E27FC236}">
                <a16:creationId xmlns:a16="http://schemas.microsoft.com/office/drawing/2014/main" id="{A47F5C73-FBF9-4D8C-8B75-145DD44F2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53"/>
          <a:stretch/>
        </p:blipFill>
        <p:spPr>
          <a:xfrm>
            <a:off x="0" y="1648506"/>
            <a:ext cx="5925148" cy="4962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23013-8090-BFB8-38F7-34C8D503B7A2}"/>
              </a:ext>
            </a:extLst>
          </p:cNvPr>
          <p:cNvSpPr txBox="1"/>
          <p:nvPr/>
        </p:nvSpPr>
        <p:spPr>
          <a:xfrm>
            <a:off x="837213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Example of a decluttered line chart.">
            <a:extLst>
              <a:ext uri="{FF2B5EF4-FFF2-40B4-BE49-F238E27FC236}">
                <a16:creationId xmlns:a16="http://schemas.microsoft.com/office/drawing/2014/main" id="{B0B0D1F6-094E-40D3-9B93-B583ED572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40"/>
          <a:stretch/>
        </p:blipFill>
        <p:spPr>
          <a:xfrm>
            <a:off x="6014226" y="1589272"/>
            <a:ext cx="6070760" cy="496229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0F888D-0115-41DF-B21A-A7A9303A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3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113E-B8C2-DFE2-78FB-E19351958E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9" y="124390"/>
            <a:ext cx="21484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1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CB46F-8BB7-47B0-BBD8-D74876D78EDF}"/>
              </a:ext>
            </a:extLst>
          </p:cNvPr>
          <p:cNvSpPr txBox="1"/>
          <p:nvPr/>
        </p:nvSpPr>
        <p:spPr>
          <a:xfrm>
            <a:off x="271428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Example of a cluttered line chart.">
            <a:extLst>
              <a:ext uri="{FF2B5EF4-FFF2-40B4-BE49-F238E27FC236}">
                <a16:creationId xmlns:a16="http://schemas.microsoft.com/office/drawing/2014/main" id="{A47F5C73-FBF9-4D8C-8B75-145DD44F2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53"/>
          <a:stretch/>
        </p:blipFill>
        <p:spPr>
          <a:xfrm>
            <a:off x="0" y="1648506"/>
            <a:ext cx="5925148" cy="4962293"/>
          </a:xfrm>
          <a:prstGeom prst="rect">
            <a:avLst/>
          </a:prstGeom>
        </p:spPr>
      </p:pic>
      <p:sp>
        <p:nvSpPr>
          <p:cNvPr id="4" name="Multiplication Sign 3" descr="large red cross over the cluttered line chart.">
            <a:extLst>
              <a:ext uri="{FF2B5EF4-FFF2-40B4-BE49-F238E27FC236}">
                <a16:creationId xmlns:a16="http://schemas.microsoft.com/office/drawing/2014/main" id="{05748051-F6E8-42F6-A213-34256DF41B2B}"/>
              </a:ext>
            </a:extLst>
          </p:cNvPr>
          <p:cNvSpPr/>
          <p:nvPr/>
        </p:nvSpPr>
        <p:spPr>
          <a:xfrm>
            <a:off x="-795210" y="717171"/>
            <a:ext cx="7304733" cy="6616838"/>
          </a:xfrm>
          <a:prstGeom prst="mathMultiply">
            <a:avLst>
              <a:gd name="adj1" fmla="val 174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23013-8090-BFB8-38F7-34C8D503B7A2}"/>
              </a:ext>
            </a:extLst>
          </p:cNvPr>
          <p:cNvSpPr txBox="1"/>
          <p:nvPr/>
        </p:nvSpPr>
        <p:spPr>
          <a:xfrm>
            <a:off x="837213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Example of a decluttered line chart.">
            <a:extLst>
              <a:ext uri="{FF2B5EF4-FFF2-40B4-BE49-F238E27FC236}">
                <a16:creationId xmlns:a16="http://schemas.microsoft.com/office/drawing/2014/main" id="{B0B0D1F6-094E-40D3-9B93-B583ED572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40"/>
          <a:stretch/>
        </p:blipFill>
        <p:spPr>
          <a:xfrm>
            <a:off x="6014226" y="1589272"/>
            <a:ext cx="6070760" cy="496229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0F888D-0115-41DF-B21A-A7A9303A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3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0EDA00-463F-4E0A-00E3-3AA549CA67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9" y="124390"/>
            <a:ext cx="41042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2: Which is more accessible?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0875B-CA90-CF8A-9814-52AF36CE63B8}"/>
              </a:ext>
            </a:extLst>
          </p:cNvPr>
          <p:cNvSpPr txBox="1"/>
          <p:nvPr/>
        </p:nvSpPr>
        <p:spPr>
          <a:xfrm>
            <a:off x="2714281" y="608579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9839F-832E-4348-0682-0351437F54B1}"/>
              </a:ext>
            </a:extLst>
          </p:cNvPr>
          <p:cNvSpPr txBox="1"/>
          <p:nvPr/>
        </p:nvSpPr>
        <p:spPr>
          <a:xfrm>
            <a:off x="8372131" y="608579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 descr="Picture of two bar charts. One with slanted text on the x-axis and one with horizontal text on the y-axis. ">
            <a:extLst>
              <a:ext uri="{FF2B5EF4-FFF2-40B4-BE49-F238E27FC236}">
                <a16:creationId xmlns:a16="http://schemas.microsoft.com/office/drawing/2014/main" id="{25240EE6-B021-4D6C-AD37-D7DF3C32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8" y="1157975"/>
            <a:ext cx="10146797" cy="568005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F7066F-5558-4864-8E3A-DC6ABBFC7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2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FD89C3-95C2-2F26-6EC3-974203FE48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9" y="124390"/>
            <a:ext cx="2275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2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0875B-CA90-CF8A-9814-52AF36CE63B8}"/>
              </a:ext>
            </a:extLst>
          </p:cNvPr>
          <p:cNvSpPr txBox="1"/>
          <p:nvPr/>
        </p:nvSpPr>
        <p:spPr>
          <a:xfrm>
            <a:off x="2714281" y="444457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9839F-832E-4348-0682-0351437F54B1}"/>
              </a:ext>
            </a:extLst>
          </p:cNvPr>
          <p:cNvSpPr txBox="1"/>
          <p:nvPr/>
        </p:nvSpPr>
        <p:spPr>
          <a:xfrm>
            <a:off x="8372131" y="444457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 descr="Picture of two bar charts. One with slanted text on the x-axis and one with horizontal text on the y-axis. ">
            <a:extLst>
              <a:ext uri="{FF2B5EF4-FFF2-40B4-BE49-F238E27FC236}">
                <a16:creationId xmlns:a16="http://schemas.microsoft.com/office/drawing/2014/main" id="{25240EE6-B021-4D6C-AD37-D7DF3C32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5" y="1205144"/>
            <a:ext cx="10146797" cy="5680059"/>
          </a:xfrm>
          <a:prstGeom prst="rect">
            <a:avLst/>
          </a:prstGeom>
        </p:spPr>
      </p:pic>
      <p:sp>
        <p:nvSpPr>
          <p:cNvPr id="5" name="Multiplication Sign 4" descr="Large red cross over the bar chart with slanted text. ">
            <a:extLst>
              <a:ext uri="{FF2B5EF4-FFF2-40B4-BE49-F238E27FC236}">
                <a16:creationId xmlns:a16="http://schemas.microsoft.com/office/drawing/2014/main" id="{4D56FBCD-1658-4E8B-B439-6C479B5D8F06}"/>
              </a:ext>
            </a:extLst>
          </p:cNvPr>
          <p:cNvSpPr/>
          <p:nvPr/>
        </p:nvSpPr>
        <p:spPr>
          <a:xfrm>
            <a:off x="-1019507" y="356904"/>
            <a:ext cx="7304733" cy="6616838"/>
          </a:xfrm>
          <a:prstGeom prst="mathMultiply">
            <a:avLst>
              <a:gd name="adj1" fmla="val 174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7F7066F-5558-4864-8E3A-DC6ABBFC7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4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1AA249-C768-3758-7971-9E91C0EF20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8" y="124390"/>
            <a:ext cx="41804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3: Which is more accessible?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1A099-5892-18DC-D30D-09A7FD75B5C3}"/>
              </a:ext>
            </a:extLst>
          </p:cNvPr>
          <p:cNvSpPr txBox="1"/>
          <p:nvPr/>
        </p:nvSpPr>
        <p:spPr>
          <a:xfrm>
            <a:off x="271428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Chart 3" descr="Line chart with 15 dark grey gridlines.">
            <a:extLst>
              <a:ext uri="{FF2B5EF4-FFF2-40B4-BE49-F238E27FC236}">
                <a16:creationId xmlns:a16="http://schemas.microsoft.com/office/drawing/2014/main" id="{88510110-84C6-43F0-8CE1-C6256A389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137181"/>
              </p:ext>
            </p:extLst>
          </p:nvPr>
        </p:nvGraphicFramePr>
        <p:xfrm>
          <a:off x="61922" y="1710231"/>
          <a:ext cx="5947317" cy="439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4A7E0F-909D-FE2E-BD39-738D9C9C2E23}"/>
              </a:ext>
            </a:extLst>
          </p:cNvPr>
          <p:cNvSpPr txBox="1"/>
          <p:nvPr/>
        </p:nvSpPr>
        <p:spPr>
          <a:xfrm>
            <a:off x="837213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Chart 6" descr="Line chart with eight light grey gridlines. ">
            <a:extLst>
              <a:ext uri="{FF2B5EF4-FFF2-40B4-BE49-F238E27FC236}">
                <a16:creationId xmlns:a16="http://schemas.microsoft.com/office/drawing/2014/main" id="{4CD91A23-9E9A-4B3C-AFC8-5F4DDEB31E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456025"/>
              </p:ext>
            </p:extLst>
          </p:nvPr>
        </p:nvGraphicFramePr>
        <p:xfrm>
          <a:off x="6209958" y="1739967"/>
          <a:ext cx="5947317" cy="439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F57B7BE6-BFDC-4612-87F4-7808FF1D8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88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1AA249-C768-3758-7971-9E91C0EF20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79" y="124390"/>
            <a:ext cx="20722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3 answer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1A099-5892-18DC-D30D-09A7FD75B5C3}"/>
              </a:ext>
            </a:extLst>
          </p:cNvPr>
          <p:cNvSpPr txBox="1"/>
          <p:nvPr/>
        </p:nvSpPr>
        <p:spPr>
          <a:xfrm>
            <a:off x="271428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1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Chart 3" descr="Line chart with 15 dark grey gridlines. ">
            <a:extLst>
              <a:ext uri="{FF2B5EF4-FFF2-40B4-BE49-F238E27FC236}">
                <a16:creationId xmlns:a16="http://schemas.microsoft.com/office/drawing/2014/main" id="{88510110-84C6-43F0-8CE1-C6256A389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426999"/>
              </p:ext>
            </p:extLst>
          </p:nvPr>
        </p:nvGraphicFramePr>
        <p:xfrm>
          <a:off x="61922" y="1710231"/>
          <a:ext cx="5947317" cy="439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ultiplication Sign 4" descr="Large red cross over the line chart with 15 dark grey gridlines. ">
            <a:extLst>
              <a:ext uri="{FF2B5EF4-FFF2-40B4-BE49-F238E27FC236}">
                <a16:creationId xmlns:a16="http://schemas.microsoft.com/office/drawing/2014/main" id="{0B786221-4BE4-0E0C-F877-448C8FA89A46}"/>
              </a:ext>
            </a:extLst>
          </p:cNvPr>
          <p:cNvSpPr/>
          <p:nvPr/>
        </p:nvSpPr>
        <p:spPr>
          <a:xfrm>
            <a:off x="-625967" y="657852"/>
            <a:ext cx="7304733" cy="6616838"/>
          </a:xfrm>
          <a:prstGeom prst="mathMultiply">
            <a:avLst>
              <a:gd name="adj1" fmla="val 174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4A7E0F-909D-FE2E-BD39-738D9C9C2E23}"/>
              </a:ext>
            </a:extLst>
          </p:cNvPr>
          <p:cNvSpPr txBox="1"/>
          <p:nvPr/>
        </p:nvSpPr>
        <p:spPr>
          <a:xfrm>
            <a:off x="8372131" y="717171"/>
            <a:ext cx="1029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+mj-lt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Chart 6" descr="Line chart with eight light grey gridlines. ">
            <a:extLst>
              <a:ext uri="{FF2B5EF4-FFF2-40B4-BE49-F238E27FC236}">
                <a16:creationId xmlns:a16="http://schemas.microsoft.com/office/drawing/2014/main" id="{4CD91A23-9E9A-4B3C-AFC8-5F4DDEB31E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890622"/>
              </p:ext>
            </p:extLst>
          </p:nvPr>
        </p:nvGraphicFramePr>
        <p:xfrm>
          <a:off x="6209958" y="1739967"/>
          <a:ext cx="5947317" cy="439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F57B7BE6-BFDC-4612-87F4-7808FF1D8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21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54AA8-31C4-B8D7-4291-F2659971D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759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4F660-DF1C-40B0-B91C-DD2AD745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66" y="1149303"/>
            <a:ext cx="11800867" cy="1240573"/>
          </a:xfrm>
        </p:spPr>
        <p:txBody>
          <a:bodyPr>
            <a:noAutofit/>
          </a:bodyPr>
          <a:lstStyle/>
          <a:p>
            <a:r>
              <a:rPr lang="en-GB" sz="10000" b="1" dirty="0">
                <a:solidFill>
                  <a:schemeClr val="bg1"/>
                </a:solidFill>
                <a:highlight>
                  <a:srgbClr val="000000"/>
                </a:highlight>
                <a:cs typeface="Arial" panose="020B0604020202020204" pitchFamily="34" charset="0"/>
              </a:rPr>
              <a:t>Best practice example </a:t>
            </a:r>
          </a:p>
        </p:txBody>
      </p:sp>
    </p:spTree>
    <p:extLst>
      <p:ext uri="{BB962C8B-B14F-4D97-AF65-F5344CB8AC3E}">
        <p14:creationId xmlns:p14="http://schemas.microsoft.com/office/powerpoint/2010/main" val="122390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9661-65DB-44BB-35C9-3A0A612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41"/>
            <a:ext cx="6437870" cy="434863"/>
          </a:xfrm>
        </p:spPr>
        <p:txBody>
          <a:bodyPr>
            <a:normAutofit fontScale="90000"/>
          </a:bodyPr>
          <a:lstStyle/>
          <a:p>
            <a:r>
              <a:rPr lang="en-GB" sz="3000" b="1" kern="120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Arial Rounded MT Bold" panose="020F0704030504030204" pitchFamily="34" charset="0"/>
                <a:cs typeface="Arial" panose="020B0604020202020204" pitchFamily="34" charset="0"/>
              </a:rPr>
              <a:t>Best practice example – baby names </a:t>
            </a:r>
            <a:endParaRPr lang="en-GB" sz="3000" dirty="0"/>
          </a:p>
        </p:txBody>
      </p:sp>
      <p:pic>
        <p:nvPicPr>
          <p:cNvPr id="30" name="Picture 29" descr="Screenshot of best practice in how a chart should be presented in a report. ">
            <a:extLst>
              <a:ext uri="{FF2B5EF4-FFF2-40B4-BE49-F238E27FC236}">
                <a16:creationId xmlns:a16="http://schemas.microsoft.com/office/drawing/2014/main" id="{40C07F8A-E228-9CDD-39BD-239CBA4D3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1" t="61026" r="44844" b="2730"/>
          <a:stretch/>
        </p:blipFill>
        <p:spPr>
          <a:xfrm>
            <a:off x="69958" y="503594"/>
            <a:ext cx="5121167" cy="6303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DCFDB-4ABE-4C83-B3BE-AF16ED166D5F}"/>
              </a:ext>
            </a:extLst>
          </p:cNvPr>
          <p:cNvSpPr txBox="1"/>
          <p:nvPr/>
        </p:nvSpPr>
        <p:spPr>
          <a:xfrm>
            <a:off x="7680841" y="58741"/>
            <a:ext cx="3812951" cy="923330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Headline title and statistical title in the body text of the page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79B094-2E55-4E2F-86A1-6D8DBFFE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876800" y="520406"/>
            <a:ext cx="2804041" cy="273103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758C0C-8EDB-428C-B70F-9CAE6466F5A8}"/>
              </a:ext>
            </a:extLst>
          </p:cNvPr>
          <p:cNvSpPr txBox="1"/>
          <p:nvPr/>
        </p:nvSpPr>
        <p:spPr>
          <a:xfrm>
            <a:off x="7680841" y="1131832"/>
            <a:ext cx="3900139" cy="923330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SVG image – chart is uncluttered, no wonky text and only a few light grey gridlines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7DDEBF-A44A-49F2-BF83-EFEDCE0C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435600" y="1593497"/>
            <a:ext cx="2245241" cy="1200329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D7C403-FF6B-4FA5-B0A7-02BDA45818D4}"/>
              </a:ext>
            </a:extLst>
          </p:cNvPr>
          <p:cNvSpPr txBox="1"/>
          <p:nvPr/>
        </p:nvSpPr>
        <p:spPr>
          <a:xfrm>
            <a:off x="7680841" y="2203709"/>
            <a:ext cx="3900139" cy="1477328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Alternative text giving equivalent experience to looking at the chart – this is in the body text and it immediately follows the chart image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453C4-BE1C-4924-A3E9-7EB7752F9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067300" y="2942373"/>
            <a:ext cx="2613541" cy="1989059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EFB789-A43A-4886-8708-E98F498D6460}"/>
              </a:ext>
            </a:extLst>
          </p:cNvPr>
          <p:cNvSpPr txBox="1"/>
          <p:nvPr/>
        </p:nvSpPr>
        <p:spPr>
          <a:xfrm>
            <a:off x="7680841" y="4015444"/>
            <a:ext cx="3900139" cy="646331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Information on source with a link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23B0EE-C341-4832-A533-9BD94A1ED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787900" y="4338610"/>
            <a:ext cx="2892941" cy="1239153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662B2FD-24AD-4EB2-9DF9-1CC0E1E0DDA5}"/>
              </a:ext>
            </a:extLst>
          </p:cNvPr>
          <p:cNvSpPr txBox="1"/>
          <p:nvPr/>
        </p:nvSpPr>
        <p:spPr>
          <a:xfrm>
            <a:off x="7680842" y="4931432"/>
            <a:ext cx="3900138" cy="646331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Accessible data download provided in an open format.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663EE5-F307-46EB-B50E-7D121D6E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3305175" y="5254598"/>
            <a:ext cx="4375667" cy="803414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49E765-C789-3B16-9493-15B87ED43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067300" y="520406"/>
            <a:ext cx="2613541" cy="923330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61D06C-7B5B-4144-3A67-58A105F9CB8B}"/>
              </a:ext>
            </a:extLst>
          </p:cNvPr>
          <p:cNvSpPr txBox="1"/>
          <p:nvPr/>
        </p:nvSpPr>
        <p:spPr>
          <a:xfrm>
            <a:off x="7680842" y="5900929"/>
            <a:ext cx="3900138" cy="923330"/>
          </a:xfrm>
          <a:prstGeom prst="rect">
            <a:avLst/>
          </a:prstGeom>
          <a:noFill/>
          <a:ln w="38100">
            <a:solidFill>
              <a:srgbClr val="F46A2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Short footnotes come last, under heading of ‘Notes’. Only used when necessary.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12534C-85D5-6FA3-74E8-FA84E0C7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5278546" y="6362594"/>
            <a:ext cx="2402296" cy="184666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33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FACAFA-B866-89CC-1A78-28574DF66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14853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58F8D46-18BA-7919-7867-6C6C3ECBFF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284" y="79499"/>
            <a:ext cx="7975449" cy="2836251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200"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Digital accessibility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ABE90-0E44-CB53-8A60-5EE5014B48AA}"/>
              </a:ext>
            </a:extLst>
          </p:cNvPr>
          <p:cNvSpPr txBox="1"/>
          <p:nvPr/>
        </p:nvSpPr>
        <p:spPr>
          <a:xfrm>
            <a:off x="118284" y="2933337"/>
            <a:ext cx="82178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highlight>
                  <a:srgbClr val="000000"/>
                </a:highlight>
              </a:rPr>
              <a:t>Digital accessibility is all about making content published online easy to access and use for all users, regardless of impairment, medical condition or disability.</a:t>
            </a:r>
          </a:p>
          <a:p>
            <a:r>
              <a:rPr lang="en-GB" sz="2200" dirty="0">
                <a:solidFill>
                  <a:schemeClr val="bg1"/>
                </a:solidFill>
                <a:highlight>
                  <a:srgbClr val="000000"/>
                </a:highlight>
              </a:rPr>
              <a:t>For anyone who publishes on a public sector website it is a legal requirement to pass certain accessibility success criterion.</a:t>
            </a:r>
          </a:p>
          <a:p>
            <a:br>
              <a:rPr lang="en-GB" sz="2200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en-GB" sz="2200" dirty="0">
                <a:solidFill>
                  <a:schemeClr val="bg1"/>
                </a:solidFill>
                <a:highlight>
                  <a:srgbClr val="000000"/>
                </a:highlight>
              </a:rPr>
              <a:t>This can mean blind people, people with low vision, people with </a:t>
            </a:r>
            <a:r>
              <a:rPr lang="en-GB" sz="2200" dirty="0" err="1">
                <a:solidFill>
                  <a:schemeClr val="bg1"/>
                </a:solidFill>
                <a:highlight>
                  <a:srgbClr val="000000"/>
                </a:highlight>
              </a:rPr>
              <a:t>colourblindness</a:t>
            </a:r>
            <a:r>
              <a:rPr lang="en-GB" sz="2200" dirty="0">
                <a:solidFill>
                  <a:schemeClr val="bg1"/>
                </a:solidFill>
                <a:highlight>
                  <a:srgbClr val="000000"/>
                </a:highlight>
              </a:rPr>
              <a:t>, deaf people or people with hearing impairments, people with cognitive impairments, neurodiverse people, people who cannot use a mouse so only use keyboards for navigation, and so on - accessibility needs are wide ranging.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510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D55B2-BF0E-5024-ADFB-E88C579DA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419"/>
            <a:ext cx="12192000" cy="813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4F660-DF1C-40B0-B91C-DD2AD745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66" y="382387"/>
            <a:ext cx="11800867" cy="1240573"/>
          </a:xfrm>
        </p:spPr>
        <p:txBody>
          <a:bodyPr>
            <a:noAutofit/>
          </a:bodyPr>
          <a:lstStyle/>
          <a:p>
            <a:r>
              <a:rPr lang="en-GB" sz="10000" b="1" dirty="0">
                <a:solidFill>
                  <a:schemeClr val="bg1"/>
                </a:solidFill>
                <a:highlight>
                  <a:srgbClr val="000000"/>
                </a:highlight>
                <a:cs typeface="Arial" panose="020B0604020202020204" pitchFamily="34" charset="0"/>
              </a:rPr>
              <a:t>Demonstrations</a:t>
            </a:r>
          </a:p>
        </p:txBody>
      </p:sp>
    </p:spTree>
    <p:extLst>
      <p:ext uri="{BB962C8B-B14F-4D97-AF65-F5344CB8AC3E}">
        <p14:creationId xmlns:p14="http://schemas.microsoft.com/office/powerpoint/2010/main" val="187113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7B6668-17C3-926E-C4A9-E9703B26C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7542" cy="70208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7F5BAD-5146-B40F-1A01-FA78C8F4E8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580" y="244929"/>
            <a:ext cx="9738825" cy="3004457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 example</a:t>
            </a:r>
          </a:p>
        </p:txBody>
      </p:sp>
    </p:spTree>
    <p:extLst>
      <p:ext uri="{BB962C8B-B14F-4D97-AF65-F5344CB8AC3E}">
        <p14:creationId xmlns:p14="http://schemas.microsoft.com/office/powerpoint/2010/main" val="2192321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shot of a chart in a report about crime offences. ">
            <a:extLst>
              <a:ext uri="{FF2B5EF4-FFF2-40B4-BE49-F238E27FC236}">
                <a16:creationId xmlns:a16="http://schemas.microsoft.com/office/drawing/2014/main" id="{971EB611-1FD1-8A5F-A7F4-C72F39442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2"/>
          <a:stretch/>
        </p:blipFill>
        <p:spPr bwMode="auto">
          <a:xfrm>
            <a:off x="226639" y="82062"/>
            <a:ext cx="9590314" cy="63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B072B1-537E-B5B3-5F63-EA6568C455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77" y="21930"/>
            <a:ext cx="4851923" cy="558539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statistics: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BD9A8-13EC-B144-EF9B-9C64B2FD33EB}"/>
              </a:ext>
            </a:extLst>
          </p:cNvPr>
          <p:cNvSpPr txBox="1"/>
          <p:nvPr/>
        </p:nvSpPr>
        <p:spPr>
          <a:xfrm>
            <a:off x="1636625" y="897969"/>
            <a:ext cx="8512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B0C0C"/>
                </a:solidFill>
                <a:effectLst/>
                <a:latin typeface="GDS Transport"/>
              </a:rPr>
              <a:t>Proportion of offences resulting in a charge and/or summons or evidential difficulties outcome, or where an outcome is yet to be assigned, year ending March 2015 to year ending March 2022, England and Wales</a:t>
            </a: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187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7752-B8E0-209E-989B-B32E6D7CCD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78" y="21931"/>
            <a:ext cx="6943304" cy="536869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statistics: example - pointers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BD9A8-13EC-B144-EF9B-9C64B2FD33EB}"/>
              </a:ext>
            </a:extLst>
          </p:cNvPr>
          <p:cNvSpPr txBox="1"/>
          <p:nvPr/>
        </p:nvSpPr>
        <p:spPr>
          <a:xfrm>
            <a:off x="175944" y="710684"/>
            <a:ext cx="72668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B0C0C"/>
                </a:solidFill>
                <a:effectLst/>
                <a:latin typeface="GDS Transport"/>
              </a:rPr>
              <a:t>Proportion of offences resulting in a charge and/or summons or evidential difficulties outcome, or where an outcome is yet to be assigned, year ending March 2015 to year ending March 2022, England and Wales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026" name="Picture 2" descr="Screenshot of a chart in a report about crime offences. ">
            <a:extLst>
              <a:ext uri="{FF2B5EF4-FFF2-40B4-BE49-F238E27FC236}">
                <a16:creationId xmlns:a16="http://schemas.microsoft.com/office/drawing/2014/main" id="{971EB611-1FD1-8A5F-A7F4-C72F39442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 bwMode="auto">
          <a:xfrm>
            <a:off x="104027" y="1449348"/>
            <a:ext cx="7681645" cy="51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61F39-0524-4CED-B6D9-18C1C2827E33}"/>
              </a:ext>
            </a:extLst>
          </p:cNvPr>
          <p:cNvSpPr txBox="1"/>
          <p:nvPr/>
        </p:nvSpPr>
        <p:spPr>
          <a:xfrm>
            <a:off x="8067510" y="332418"/>
            <a:ext cx="394854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Pointers</a:t>
            </a:r>
          </a:p>
          <a:p>
            <a:endParaRPr lang="en-GB" sz="2500" b="1" dirty="0"/>
          </a:p>
          <a:p>
            <a:r>
              <a:rPr lang="en-GB" sz="2500" b="1" dirty="0"/>
              <a:t>Accessibility</a:t>
            </a:r>
          </a:p>
          <a:p>
            <a:r>
              <a:rPr lang="en-GB" sz="2500" dirty="0"/>
              <a:t>Colours</a:t>
            </a:r>
          </a:p>
          <a:p>
            <a:r>
              <a:rPr lang="en-GB" sz="2500" dirty="0"/>
              <a:t>Stretched </a:t>
            </a:r>
          </a:p>
          <a:p>
            <a:r>
              <a:rPr lang="en-GB" sz="2500" dirty="0"/>
              <a:t>PNG format</a:t>
            </a:r>
          </a:p>
          <a:p>
            <a:r>
              <a:rPr lang="en-GB" sz="2500" dirty="0"/>
              <a:t>Perpendicular text </a:t>
            </a:r>
          </a:p>
          <a:p>
            <a:r>
              <a:rPr lang="en-GB" sz="2500" dirty="0"/>
              <a:t>Legend </a:t>
            </a:r>
          </a:p>
          <a:p>
            <a:r>
              <a:rPr lang="en-GB" sz="2500" dirty="0"/>
              <a:t>Start title with “Figure”</a:t>
            </a:r>
          </a:p>
          <a:p>
            <a:endParaRPr lang="en-GB" sz="2500" dirty="0"/>
          </a:p>
          <a:p>
            <a:r>
              <a:rPr lang="en-GB" sz="2500" b="1" dirty="0"/>
              <a:t>Best practice</a:t>
            </a:r>
          </a:p>
          <a:p>
            <a:r>
              <a:rPr lang="en-GB" sz="2500" dirty="0"/>
              <a:t>Focus on message</a:t>
            </a:r>
          </a:p>
          <a:p>
            <a:r>
              <a:rPr lang="en-GB" sz="2500" dirty="0"/>
              <a:t>Edit title</a:t>
            </a:r>
          </a:p>
          <a:p>
            <a:r>
              <a:rPr lang="en-GB" sz="2500" dirty="0"/>
              <a:t>Use % instead of label on y-axis</a:t>
            </a:r>
          </a:p>
        </p:txBody>
      </p:sp>
    </p:spTree>
    <p:extLst>
      <p:ext uri="{BB962C8B-B14F-4D97-AF65-F5344CB8AC3E}">
        <p14:creationId xmlns:p14="http://schemas.microsoft.com/office/powerpoint/2010/main" val="2694344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F47A8A-6695-2F0A-C41D-E9DEBB15E7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77" y="21931"/>
            <a:ext cx="9436623" cy="536869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statistics: example – suggested alternative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978CB-C255-9B13-D242-2FC8A410E7A2}"/>
              </a:ext>
            </a:extLst>
          </p:cNvPr>
          <p:cNvSpPr txBox="1"/>
          <p:nvPr/>
        </p:nvSpPr>
        <p:spPr>
          <a:xfrm>
            <a:off x="62977" y="684050"/>
            <a:ext cx="11288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i="0" dirty="0">
                <a:solidFill>
                  <a:srgbClr val="0B0C0C"/>
                </a:solidFill>
                <a:effectLst/>
                <a:latin typeface="Arial   "/>
              </a:rPr>
              <a:t>Rise in victims not supporting action </a:t>
            </a:r>
            <a:endParaRPr lang="en-GB" sz="2500" dirty="0">
              <a:latin typeface="Arial  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4B9AC-8F12-0BB6-BFEE-738119726B5D}"/>
              </a:ext>
            </a:extLst>
          </p:cNvPr>
          <p:cNvSpPr txBox="1"/>
          <p:nvPr/>
        </p:nvSpPr>
        <p:spPr>
          <a:xfrm>
            <a:off x="62978" y="1161104"/>
            <a:ext cx="11288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0B0C0C"/>
                </a:solidFill>
                <a:effectLst/>
                <a:latin typeface="Arial   "/>
              </a:rPr>
              <a:t>Figure x: Proportion of offences resulting in </a:t>
            </a:r>
            <a:r>
              <a:rPr lang="en-GB" sz="2000" b="1" dirty="0">
                <a:solidFill>
                  <a:srgbClr val="0B0C0C"/>
                </a:solidFill>
                <a:latin typeface="Arial   "/>
              </a:rPr>
              <a:t>an </a:t>
            </a:r>
            <a:r>
              <a:rPr lang="en-GB" sz="2000" b="1" i="0" dirty="0">
                <a:solidFill>
                  <a:srgbClr val="0B0C0C"/>
                </a:solidFill>
                <a:effectLst/>
                <a:latin typeface="Arial   "/>
              </a:rPr>
              <a:t>evidential difficulties outcome, England and Wales, year ending March 2015 to year ending March </a:t>
            </a:r>
            <a:r>
              <a:rPr lang="en-GB" sz="2000" b="1" dirty="0">
                <a:solidFill>
                  <a:srgbClr val="0B0C0C"/>
                </a:solidFill>
                <a:latin typeface="Arial   "/>
              </a:rPr>
              <a:t>2022 </a:t>
            </a:r>
            <a:endParaRPr lang="en-GB" sz="2000" dirty="0">
              <a:latin typeface="Arial   "/>
            </a:endParaRPr>
          </a:p>
        </p:txBody>
      </p:sp>
      <p:graphicFrame>
        <p:nvGraphicFramePr>
          <p:cNvPr id="5" name="Chart 4" descr="Line chart with two lines.">
            <a:extLst>
              <a:ext uri="{FF2B5EF4-FFF2-40B4-BE49-F238E27FC236}">
                <a16:creationId xmlns:a16="http://schemas.microsoft.com/office/drawing/2014/main" id="{CF585E18-1FAB-C681-A954-58D3EC9E7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5410"/>
              </p:ext>
            </p:extLst>
          </p:nvPr>
        </p:nvGraphicFramePr>
        <p:xfrm>
          <a:off x="184898" y="2088535"/>
          <a:ext cx="7738110" cy="478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375028-918B-AC62-CB8E-D382E42DC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03907" y="2561911"/>
            <a:ext cx="2824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Evidential difficulties: victim does not support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5CF57-804E-89BC-50BB-366613EBC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03907" y="4555144"/>
            <a:ext cx="2824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Evidential difficulties: Suspect identified and victim supports action</a:t>
            </a:r>
          </a:p>
        </p:txBody>
      </p:sp>
    </p:spTree>
    <p:extLst>
      <p:ext uri="{BB962C8B-B14F-4D97-AF65-F5344CB8AC3E}">
        <p14:creationId xmlns:p14="http://schemas.microsoft.com/office/powerpoint/2010/main" val="2529930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9CE1E0-1CE7-8BF3-C45F-2FDF9AF6DF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77" y="21931"/>
            <a:ext cx="11465877" cy="536869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statistics: example – suggested alternative with alt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978CB-C255-9B13-D242-2FC8A410E7A2}"/>
              </a:ext>
            </a:extLst>
          </p:cNvPr>
          <p:cNvSpPr txBox="1"/>
          <p:nvPr/>
        </p:nvSpPr>
        <p:spPr>
          <a:xfrm>
            <a:off x="121919" y="643822"/>
            <a:ext cx="11288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i="0" dirty="0">
                <a:solidFill>
                  <a:srgbClr val="0B0C0C"/>
                </a:solidFill>
                <a:effectLst/>
                <a:latin typeface="Arial   "/>
              </a:rPr>
              <a:t>Rise in victims not supporting action </a:t>
            </a:r>
            <a:endParaRPr lang="en-GB" sz="2500" dirty="0">
              <a:latin typeface="Arial  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4B9AC-8F12-0BB6-BFEE-738119726B5D}"/>
              </a:ext>
            </a:extLst>
          </p:cNvPr>
          <p:cNvSpPr txBox="1"/>
          <p:nvPr/>
        </p:nvSpPr>
        <p:spPr>
          <a:xfrm>
            <a:off x="121921" y="1363649"/>
            <a:ext cx="10241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0B0C0C"/>
                </a:solidFill>
                <a:effectLst/>
                <a:latin typeface="Arial   "/>
              </a:rPr>
              <a:t>Figure x: Proportion of offences resulting in </a:t>
            </a:r>
            <a:r>
              <a:rPr lang="en-GB" sz="2000" b="1" dirty="0">
                <a:solidFill>
                  <a:srgbClr val="0B0C0C"/>
                </a:solidFill>
                <a:latin typeface="Arial   "/>
              </a:rPr>
              <a:t>an </a:t>
            </a:r>
            <a:r>
              <a:rPr lang="en-GB" sz="2000" b="1" i="0" dirty="0">
                <a:solidFill>
                  <a:srgbClr val="0B0C0C"/>
                </a:solidFill>
                <a:effectLst/>
                <a:latin typeface="Arial   "/>
              </a:rPr>
              <a:t>evidential difficulties outcome, England and Wales, year ending March 2015 to year ending March </a:t>
            </a:r>
            <a:r>
              <a:rPr lang="en-GB" sz="2000" b="1" dirty="0">
                <a:solidFill>
                  <a:srgbClr val="0B0C0C"/>
                </a:solidFill>
                <a:latin typeface="Arial   "/>
              </a:rPr>
              <a:t>2022 </a:t>
            </a:r>
            <a:endParaRPr lang="en-GB" sz="2000" dirty="0">
              <a:latin typeface="Arial   "/>
            </a:endParaRPr>
          </a:p>
        </p:txBody>
      </p:sp>
      <p:graphicFrame>
        <p:nvGraphicFramePr>
          <p:cNvPr id="5" name="Chart 4" descr="Line chart with two lines">
            <a:extLst>
              <a:ext uri="{FF2B5EF4-FFF2-40B4-BE49-F238E27FC236}">
                <a16:creationId xmlns:a16="http://schemas.microsoft.com/office/drawing/2014/main" id="{CF585E18-1FAB-C681-A954-58D3EC9E7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207473"/>
              </p:ext>
            </p:extLst>
          </p:nvPr>
        </p:nvGraphicFramePr>
        <p:xfrm>
          <a:off x="243840" y="2291080"/>
          <a:ext cx="6128385" cy="394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375028-918B-AC62-CB8E-D382E42DC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6000" y="2514689"/>
            <a:ext cx="2824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Evidential difficulties: victim does not support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5CF57-804E-89BC-50BB-366613EBC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5999" y="4058988"/>
            <a:ext cx="28247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Evidential difficulties: Suspect identified and victim supports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D5B76-B1D7-4985-21FB-6C6D0A8CB24B}"/>
              </a:ext>
            </a:extLst>
          </p:cNvPr>
          <p:cNvSpPr txBox="1"/>
          <p:nvPr/>
        </p:nvSpPr>
        <p:spPr>
          <a:xfrm>
            <a:off x="6482680" y="4919008"/>
            <a:ext cx="570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Alternative text </a:t>
            </a:r>
          </a:p>
          <a:p>
            <a:endParaRPr lang="en-GB" sz="1500" dirty="0"/>
          </a:p>
          <a:p>
            <a:r>
              <a:rPr lang="en-GB" sz="1500" dirty="0"/>
              <a:t>A line chart with two lines. One shows a rise in the proportion of evidential difficulties outcomes where the victim does not support action from around 9% to around 26%. The other shows a smaller rise in the proportion of evidential difficulties outcomes where the suspect is identified and the victim supports action (from around 8% to around 12%) </a:t>
            </a:r>
          </a:p>
        </p:txBody>
      </p:sp>
    </p:spTree>
    <p:extLst>
      <p:ext uri="{BB962C8B-B14F-4D97-AF65-F5344CB8AC3E}">
        <p14:creationId xmlns:p14="http://schemas.microsoft.com/office/powerpoint/2010/main" val="1362289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54C5-BCE4-92C2-DC96-A1F06570BD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77" y="21931"/>
            <a:ext cx="7404623" cy="536869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Crime statistics: example – stacked bar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FA652-5F9F-7B8B-D6F5-DB96E288BB9F}"/>
              </a:ext>
            </a:extLst>
          </p:cNvPr>
          <p:cNvSpPr txBox="1"/>
          <p:nvPr/>
        </p:nvSpPr>
        <p:spPr>
          <a:xfrm>
            <a:off x="62977" y="778014"/>
            <a:ext cx="859968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dirty="0">
                <a:solidFill>
                  <a:srgbClr val="0B0C0C"/>
                </a:solidFill>
                <a:latin typeface="Arial   "/>
              </a:rPr>
              <a:t>Figure x: Outcomes for offences, England and Wales, year ending March 2015 to year ending March 2022</a:t>
            </a:r>
          </a:p>
          <a:p>
            <a:endParaRPr lang="en-GB" dirty="0">
              <a:solidFill>
                <a:srgbClr val="0B0C0C"/>
              </a:solidFill>
              <a:latin typeface="Arial   "/>
            </a:endParaRPr>
          </a:p>
          <a:p>
            <a:r>
              <a:rPr lang="en-GB" dirty="0">
                <a:solidFill>
                  <a:srgbClr val="0B0C0C"/>
                </a:solidFill>
                <a:latin typeface="Arial   "/>
              </a:rPr>
              <a:t>Legend is presented in the same order as the stacks in the bars</a:t>
            </a:r>
            <a:endParaRPr lang="en-GB" dirty="0">
              <a:latin typeface="Arial   "/>
            </a:endParaRPr>
          </a:p>
        </p:txBody>
      </p:sp>
      <p:graphicFrame>
        <p:nvGraphicFramePr>
          <p:cNvPr id="5" name="Chart 4" descr="Stacked bar chart showing outcomes for offences. ">
            <a:extLst>
              <a:ext uri="{FF2B5EF4-FFF2-40B4-BE49-F238E27FC236}">
                <a16:creationId xmlns:a16="http://schemas.microsoft.com/office/drawing/2014/main" id="{CC5D7AA0-0ADC-4D44-F4CF-2DCA0B7146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852219"/>
              </p:ext>
            </p:extLst>
          </p:nvPr>
        </p:nvGraphicFramePr>
        <p:xfrm>
          <a:off x="137160" y="2413000"/>
          <a:ext cx="11191240" cy="4523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9704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E7709-CD26-EBEF-416C-525574E37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593"/>
            <a:ext cx="12192000" cy="81271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7F5BAD-5146-B40F-1A01-FA78C8F4E8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580" y="244929"/>
            <a:ext cx="9977134" cy="3004457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Trade bubble chart example</a:t>
            </a:r>
          </a:p>
        </p:txBody>
      </p:sp>
    </p:spTree>
    <p:extLst>
      <p:ext uri="{BB962C8B-B14F-4D97-AF65-F5344CB8AC3E}">
        <p14:creationId xmlns:p14="http://schemas.microsoft.com/office/powerpoint/2010/main" val="281306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060D21-3584-BECD-13C7-9273DEFCF6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" y="-213486"/>
            <a:ext cx="10515600" cy="1325563"/>
          </a:xfrm>
        </p:spPr>
        <p:txBody>
          <a:bodyPr>
            <a:normAutofit/>
          </a:bodyPr>
          <a:lstStyle/>
          <a:p>
            <a:r>
              <a:rPr lang="en-GB" sz="3000" b="0" i="0" kern="1200" spc="0" baseline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latin typeface="Arial Rounded MT Bold" panose="020F0704030504030204" pitchFamily="34" charset="0"/>
              </a:rPr>
              <a:t>Trade: bubble chart example</a:t>
            </a:r>
            <a:endParaRPr lang="en-GB" sz="3000" dirty="0">
              <a:highlight>
                <a:srgbClr val="000000"/>
              </a:highlight>
            </a:endParaRPr>
          </a:p>
        </p:txBody>
      </p:sp>
      <p:pic>
        <p:nvPicPr>
          <p:cNvPr id="3" name="Picture 2" descr="Bubble chart showing the value and percentage of UK exports sent to the top 20 largest UK export markets. ">
            <a:extLst>
              <a:ext uri="{FF2B5EF4-FFF2-40B4-BE49-F238E27FC236}">
                <a16:creationId xmlns:a16="http://schemas.microsoft.com/office/drawing/2014/main" id="{C08E7A46-4820-BF00-1BB5-8F194E86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0" y="927099"/>
            <a:ext cx="6993290" cy="5769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8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DF673C1-2E80-69FA-E78B-DC4211426B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300" y="-21348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Trade: bubble chart example - pointers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Bubble chart showing the value and percentage of UK exports sent to the top 20 largest UK export markets. ">
            <a:extLst>
              <a:ext uri="{FF2B5EF4-FFF2-40B4-BE49-F238E27FC236}">
                <a16:creationId xmlns:a16="http://schemas.microsoft.com/office/drawing/2014/main" id="{C08E7A46-4820-BF00-1BB5-8F194E86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8" y="1019175"/>
            <a:ext cx="7077075" cy="5838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2BBE9-6BB9-7697-2CF1-1288496B17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123434" y="305068"/>
            <a:ext cx="38355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Pointers</a:t>
            </a:r>
          </a:p>
          <a:p>
            <a:endParaRPr lang="en-GB" sz="2500" b="1" dirty="0"/>
          </a:p>
          <a:p>
            <a:r>
              <a:rPr lang="en-GB" sz="2500" b="1" dirty="0"/>
              <a:t>Accessibility</a:t>
            </a:r>
          </a:p>
          <a:p>
            <a:r>
              <a:rPr lang="en-GB" sz="2500" dirty="0"/>
              <a:t>Colours </a:t>
            </a:r>
          </a:p>
          <a:p>
            <a:r>
              <a:rPr lang="en-GB" sz="2500" dirty="0"/>
              <a:t>Italic text </a:t>
            </a:r>
          </a:p>
          <a:p>
            <a:r>
              <a:rPr lang="en-GB" sz="2500" dirty="0"/>
              <a:t>Start title with “Figure”</a:t>
            </a:r>
          </a:p>
          <a:p>
            <a:r>
              <a:rPr lang="en-GB" sz="2500" dirty="0"/>
              <a:t>Do not put source only in image</a:t>
            </a:r>
          </a:p>
          <a:p>
            <a:r>
              <a:rPr lang="en-GB" sz="2500" dirty="0"/>
              <a:t>Use of key </a:t>
            </a:r>
          </a:p>
          <a:p>
            <a:endParaRPr lang="en-GB" sz="2500" dirty="0"/>
          </a:p>
          <a:p>
            <a:r>
              <a:rPr lang="en-GB" sz="2500" b="1" dirty="0"/>
              <a:t>Best practice</a:t>
            </a:r>
          </a:p>
          <a:p>
            <a:r>
              <a:rPr lang="en-GB" sz="2500" dirty="0"/>
              <a:t>Bars better than circles for comparison</a:t>
            </a:r>
          </a:p>
          <a:p>
            <a:r>
              <a:rPr lang="en-GB" sz="2500" dirty="0"/>
              <a:t>Title should say what data is</a:t>
            </a:r>
          </a:p>
          <a:p>
            <a:r>
              <a:rPr lang="en-GB" sz="2500" dirty="0"/>
              <a:t>4 quarters is 1 year?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9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90F888D-0115-41DF-B21A-A7A9303A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273BE-8141-FDB3-23CE-B3559FC85B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500" y="13017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Rule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69316E-A398-4175-909E-BD6FBA11DB0E}"/>
              </a:ext>
            </a:extLst>
          </p:cNvPr>
          <p:cNvSpPr txBox="1">
            <a:spLocks/>
          </p:cNvSpPr>
          <p:nvPr/>
        </p:nvSpPr>
        <p:spPr>
          <a:xfrm>
            <a:off x="508201" y="1416870"/>
            <a:ext cx="10832336" cy="55977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content published on public sector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websites must meet the level A and AA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 criterion in the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004E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Web Content Accessibility Guidelines 2.1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48B07-A18A-4C87-A753-4E3D2996D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827" y="4384544"/>
            <a:ext cx="2153710" cy="215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10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96FE705-6DD7-878E-2DE5-E7C3280A00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300" y="-21348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Circle comparison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5833B-DC87-DCAE-0D69-6438A3BE10BB}"/>
              </a:ext>
            </a:extLst>
          </p:cNvPr>
          <p:cNvSpPr txBox="1"/>
          <p:nvPr/>
        </p:nvSpPr>
        <p:spPr>
          <a:xfrm>
            <a:off x="233010" y="1093854"/>
            <a:ext cx="9600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  <a:cs typeface="Arial" panose="020B0604020202020204" pitchFamily="34" charset="0"/>
              </a:rPr>
              <a:t>Rank these from largest to smallest: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Five circles of similar size. ">
            <a:extLst>
              <a:ext uri="{FF2B5EF4-FFF2-40B4-BE49-F238E27FC236}">
                <a16:creationId xmlns:a16="http://schemas.microsoft.com/office/drawing/2014/main" id="{F94E86C1-6F27-DC9E-EB17-5779C7018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48" t="35048" b="33132"/>
          <a:stretch/>
        </p:blipFill>
        <p:spPr>
          <a:xfrm>
            <a:off x="233010" y="2213786"/>
            <a:ext cx="11926484" cy="2593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2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FB7AC487-F4CC-C9D8-03DB-11E3316657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010" y="-21348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Bar comparison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5833B-DC87-DCAE-0D69-6438A3BE10BB}"/>
              </a:ext>
            </a:extLst>
          </p:cNvPr>
          <p:cNvSpPr txBox="1"/>
          <p:nvPr/>
        </p:nvSpPr>
        <p:spPr>
          <a:xfrm>
            <a:off x="233010" y="937350"/>
            <a:ext cx="9600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latin typeface="+mj-lt"/>
                <a:cs typeface="Arial" panose="020B0604020202020204" pitchFamily="34" charset="0"/>
              </a:rPr>
              <a:t>Rank these from largest to smallest: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 descr="Five rectangles of similar size. ">
            <a:extLst>
              <a:ext uri="{FF2B5EF4-FFF2-40B4-BE49-F238E27FC236}">
                <a16:creationId xmlns:a16="http://schemas.microsoft.com/office/drawing/2014/main" id="{F4B73290-2BB5-0A19-AE46-48E4799759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865557"/>
              </p:ext>
            </p:extLst>
          </p:nvPr>
        </p:nvGraphicFramePr>
        <p:xfrm>
          <a:off x="2853612" y="1778478"/>
          <a:ext cx="6484776" cy="378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0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DCBD93A-6882-FF3B-F5B5-8725BE106D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010" y="-21348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Circle and bar comparison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Graphic 2" descr="Five circles of similar size. ">
            <a:extLst>
              <a:ext uri="{FF2B5EF4-FFF2-40B4-BE49-F238E27FC236}">
                <a16:creationId xmlns:a16="http://schemas.microsoft.com/office/drawing/2014/main" id="{F94E86C1-6F27-DC9E-EB17-5779C7018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48" t="35048" b="33132"/>
          <a:stretch/>
        </p:blipFill>
        <p:spPr>
          <a:xfrm>
            <a:off x="32506" y="1213677"/>
            <a:ext cx="11926484" cy="2593414"/>
          </a:xfrm>
          <a:prstGeom prst="rect">
            <a:avLst/>
          </a:prstGeom>
        </p:spPr>
      </p:pic>
      <p:graphicFrame>
        <p:nvGraphicFramePr>
          <p:cNvPr id="5" name="Chart 4" descr="Five bars of similar size. ">
            <a:extLst>
              <a:ext uri="{FF2B5EF4-FFF2-40B4-BE49-F238E27FC236}">
                <a16:creationId xmlns:a16="http://schemas.microsoft.com/office/drawing/2014/main" id="{D5D0A072-7B36-C869-837E-DEDA96C0D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648590"/>
              </p:ext>
            </p:extLst>
          </p:nvPr>
        </p:nvGraphicFramePr>
        <p:xfrm>
          <a:off x="2853612" y="2888087"/>
          <a:ext cx="6484776" cy="378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2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FC9E7D5-7AF1-E336-EB9E-7678B0E141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391286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Trade bubble chart – suggested alternative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BEC8E-DD51-C702-BA72-853F03EBAB5B}"/>
              </a:ext>
            </a:extLst>
          </p:cNvPr>
          <p:cNvSpPr txBox="1"/>
          <p:nvPr/>
        </p:nvSpPr>
        <p:spPr>
          <a:xfrm>
            <a:off x="194079" y="580334"/>
            <a:ext cx="104254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/>
              <a:t>Figure 3.2: Value of UK exports of goods and services for largest 18 export markets, year ending September 2022</a:t>
            </a:r>
          </a:p>
        </p:txBody>
      </p:sp>
      <p:graphicFrame>
        <p:nvGraphicFramePr>
          <p:cNvPr id="3" name="Chart 2" descr="Bar chart ">
            <a:extLst>
              <a:ext uri="{FF2B5EF4-FFF2-40B4-BE49-F238E27FC236}">
                <a16:creationId xmlns:a16="http://schemas.microsoft.com/office/drawing/2014/main" id="{BB11219A-55B7-A100-8F16-B2F68800D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711751"/>
              </p:ext>
            </p:extLst>
          </p:nvPr>
        </p:nvGraphicFramePr>
        <p:xfrm>
          <a:off x="194079" y="1433384"/>
          <a:ext cx="9960390" cy="5288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66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B2974E-94EC-AC6F-719C-5EE23A6904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80049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Trade bubble chart – suggested alternative with alt text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BEC8E-DD51-C702-BA72-853F03EBAB5B}"/>
              </a:ext>
            </a:extLst>
          </p:cNvPr>
          <p:cNvSpPr txBox="1"/>
          <p:nvPr/>
        </p:nvSpPr>
        <p:spPr>
          <a:xfrm>
            <a:off x="175842" y="799835"/>
            <a:ext cx="557191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/>
              <a:t>Figure 3.2: Value of UK exports of goods and services for largest 18 export markets, year ending September 2022</a:t>
            </a:r>
          </a:p>
        </p:txBody>
      </p:sp>
      <p:graphicFrame>
        <p:nvGraphicFramePr>
          <p:cNvPr id="3" name="Chart 2" descr="Bar chart.">
            <a:extLst>
              <a:ext uri="{FF2B5EF4-FFF2-40B4-BE49-F238E27FC236}">
                <a16:creationId xmlns:a16="http://schemas.microsoft.com/office/drawing/2014/main" id="{BB11219A-55B7-A100-8F16-B2F68800D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959810"/>
              </p:ext>
            </p:extLst>
          </p:nvPr>
        </p:nvGraphicFramePr>
        <p:xfrm>
          <a:off x="197841" y="1815498"/>
          <a:ext cx="7115908" cy="4713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626A93-C5E1-CD55-8DB8-D937AFD8567E}"/>
              </a:ext>
            </a:extLst>
          </p:cNvPr>
          <p:cNvSpPr txBox="1"/>
          <p:nvPr/>
        </p:nvSpPr>
        <p:spPr>
          <a:xfrm>
            <a:off x="7313749" y="716666"/>
            <a:ext cx="290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Alternative text 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D341AFE-0C17-1741-94B3-80964BB1B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524581"/>
              </p:ext>
            </p:extLst>
          </p:nvPr>
        </p:nvGraphicFramePr>
        <p:xfrm>
          <a:off x="7452212" y="1126482"/>
          <a:ext cx="4506778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8090">
                  <a:extLst>
                    <a:ext uri="{9D8B030D-6E8A-4147-A177-3AD203B41FA5}">
                      <a16:colId xmlns:a16="http://schemas.microsoft.com/office/drawing/2014/main" val="3804619072"/>
                    </a:ext>
                  </a:extLst>
                </a:gridCol>
                <a:gridCol w="2248688">
                  <a:extLst>
                    <a:ext uri="{9D8B030D-6E8A-4147-A177-3AD203B41FA5}">
                      <a16:colId xmlns:a16="http://schemas.microsoft.com/office/drawing/2014/main" val="1369042706"/>
                    </a:ext>
                  </a:extLst>
                </a:gridCol>
              </a:tblGrid>
              <a:tr h="611509">
                <a:tc>
                  <a:txBody>
                    <a:bodyPr/>
                    <a:lstStyle/>
                    <a:p>
                      <a:r>
                        <a:rPr lang="en-GB" sz="1200" b="1" dirty="0"/>
                        <a:t>Country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Value of UK exports of goods and services, year ending Sept 2022 (£Billion)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06537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USA (</a:t>
                      </a:r>
                      <a:r>
                        <a:rPr lang="en-GB" sz="1200" dirty="0" err="1"/>
                        <a:t>inc</a:t>
                      </a:r>
                      <a:r>
                        <a:rPr lang="en-GB" sz="1200" dirty="0"/>
                        <a:t> Puerto Rico)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98715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Germany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54.6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18318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Netherlands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54.3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63840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Ireland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030961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France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32632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China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31.7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0468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Switzerland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20484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Belgium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357219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Spain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16006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Italy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642955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Hong Kong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911303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India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37154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Canada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86430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Japan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305654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Singapore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35012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Unite Arab Emirates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047923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Sweden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415599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r>
                        <a:rPr lang="en-GB" sz="1200" dirty="0"/>
                        <a:t>Luxembourg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247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D5F374-F005-9CA0-0B4D-5133BA161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01" y="153678"/>
            <a:ext cx="959489" cy="9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3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04522-19E8-E83F-CD6D-99FD0EB10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6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ACA6234-FD1C-34F3-5827-5AF294D737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133" y="840843"/>
            <a:ext cx="10204495" cy="958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200"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Thank you </a:t>
            </a:r>
          </a:p>
        </p:txBody>
      </p:sp>
      <p:pic>
        <p:nvPicPr>
          <p:cNvPr id="8" name="Picture 7" descr="QR code as a link to the communicating analysis support page. ">
            <a:extLst>
              <a:ext uri="{FF2B5EF4-FFF2-40B4-BE49-F238E27FC236}">
                <a16:creationId xmlns:a16="http://schemas.microsoft.com/office/drawing/2014/main" id="{84E0ACA5-1256-6FD8-5AA6-982D53CE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3" y="2124685"/>
            <a:ext cx="2662968" cy="2662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2676A-3F10-851A-A2E7-57FD81EB63B9}"/>
              </a:ext>
            </a:extLst>
          </p:cNvPr>
          <p:cNvSpPr txBox="1"/>
          <p:nvPr/>
        </p:nvSpPr>
        <p:spPr>
          <a:xfrm>
            <a:off x="0" y="4781646"/>
            <a:ext cx="119337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highlight>
                  <a:srgbClr val="000000"/>
                </a:highlight>
              </a:rPr>
              <a:t>analysisfunction.civilservice.gov.uk/support/communicating-analysis/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A4B7B41-2276-B53D-FE36-60D8246606C2}"/>
              </a:ext>
            </a:extLst>
          </p:cNvPr>
          <p:cNvSpPr txBox="1">
            <a:spLocks/>
          </p:cNvSpPr>
          <p:nvPr/>
        </p:nvSpPr>
        <p:spPr>
          <a:xfrm>
            <a:off x="105069" y="5247469"/>
            <a:ext cx="13949892" cy="96678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GB" sz="5000" b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Hannah.D.Thomas@ons.gov.uk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D22243B-38B1-16A8-B0ED-25A0D005EB94}"/>
              </a:ext>
            </a:extLst>
          </p:cNvPr>
          <p:cNvSpPr txBox="1">
            <a:spLocks/>
          </p:cNvSpPr>
          <p:nvPr/>
        </p:nvSpPr>
        <p:spPr>
          <a:xfrm>
            <a:off x="129133" y="5986528"/>
            <a:ext cx="5011167" cy="9584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GB" sz="5000" b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@statshan</a:t>
            </a:r>
          </a:p>
        </p:txBody>
      </p:sp>
    </p:spTree>
    <p:extLst>
      <p:ext uri="{BB962C8B-B14F-4D97-AF65-F5344CB8AC3E}">
        <p14:creationId xmlns:p14="http://schemas.microsoft.com/office/powerpoint/2010/main" val="235319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shapes graphs with different vibrant colors">
            <a:extLst>
              <a:ext uri="{FF2B5EF4-FFF2-40B4-BE49-F238E27FC236}">
                <a16:creationId xmlns:a16="http://schemas.microsoft.com/office/drawing/2014/main" id="{73005D84-2458-FBF7-6209-D5949C59B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E7A7AE-6EA7-46E5-A285-923BB42D04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6455" y="1372396"/>
            <a:ext cx="11123829" cy="12405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this relates to charts</a:t>
            </a:r>
          </a:p>
        </p:txBody>
      </p:sp>
    </p:spTree>
    <p:extLst>
      <p:ext uri="{BB962C8B-B14F-4D97-AF65-F5344CB8AC3E}">
        <p14:creationId xmlns:p14="http://schemas.microsoft.com/office/powerpoint/2010/main" val="261141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 paintbrushes on surface scraped with paint samples">
            <a:extLst>
              <a:ext uri="{FF2B5EF4-FFF2-40B4-BE49-F238E27FC236}">
                <a16:creationId xmlns:a16="http://schemas.microsoft.com/office/drawing/2014/main" id="{44D0FEB9-CAED-4AC8-BE5F-1C139A1AF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 b="10897"/>
          <a:stretch/>
        </p:blipFill>
        <p:spPr>
          <a:xfrm>
            <a:off x="0" y="976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E7A7AE-6EA7-46E5-A285-923BB42D04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7513" y="314561"/>
            <a:ext cx="11123829" cy="12405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103197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descr="Stacked bar chart with a very light pink and light blue stack at the end of each bar. ">
            <a:extLst>
              <a:ext uri="{FF2B5EF4-FFF2-40B4-BE49-F238E27FC236}">
                <a16:creationId xmlns:a16="http://schemas.microsoft.com/office/drawing/2014/main" id="{D89C6F93-1721-FFCE-3A6D-64EB34678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504344"/>
              </p:ext>
            </p:extLst>
          </p:nvPr>
        </p:nvGraphicFramePr>
        <p:xfrm>
          <a:off x="295729" y="1004888"/>
          <a:ext cx="8403771" cy="575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3D3D33A-C19B-6307-CDBF-BE20331E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-244475"/>
            <a:ext cx="10515600" cy="1325563"/>
          </a:xfrm>
        </p:spPr>
        <p:txBody>
          <a:bodyPr/>
          <a:lstStyle/>
          <a:p>
            <a:r>
              <a:rPr lang="en-GB" dirty="0"/>
              <a:t>Colours in charts</a:t>
            </a:r>
          </a:p>
        </p:txBody>
      </p:sp>
    </p:spTree>
    <p:extLst>
      <p:ext uri="{BB962C8B-B14F-4D97-AF65-F5344CB8AC3E}">
        <p14:creationId xmlns:p14="http://schemas.microsoft.com/office/powerpoint/2010/main" val="70902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4410-6A48-54A4-B30C-0D56D6EA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3918"/>
            <a:ext cx="10515600" cy="1325563"/>
          </a:xfrm>
        </p:spPr>
        <p:txBody>
          <a:bodyPr/>
          <a:lstStyle/>
          <a:p>
            <a:r>
              <a:rPr lang="en-GB" dirty="0"/>
              <a:t>Colours in charts – comparison</a:t>
            </a:r>
          </a:p>
        </p:txBody>
      </p:sp>
      <p:pic>
        <p:nvPicPr>
          <p:cNvPr id="4" name="Picture 3" descr="A stacked bar chart with a light pink and light blue stack at the end of each bar. ">
            <a:extLst>
              <a:ext uri="{FF2B5EF4-FFF2-40B4-BE49-F238E27FC236}">
                <a16:creationId xmlns:a16="http://schemas.microsoft.com/office/drawing/2014/main" id="{258144A5-45C1-D4C2-7897-B0B6DCB8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10" y="920050"/>
            <a:ext cx="3331028" cy="2349471"/>
          </a:xfrm>
          <a:prstGeom prst="rect">
            <a:avLst/>
          </a:prstGeom>
        </p:spPr>
      </p:pic>
      <p:pic>
        <p:nvPicPr>
          <p:cNvPr id="4100" name="Picture 4" descr="A stacked bar chart in grey scale - it is not possible to see the difference between the previously pink and blue stacks. ">
            <a:extLst>
              <a:ext uri="{FF2B5EF4-FFF2-40B4-BE49-F238E27FC236}">
                <a16:creationId xmlns:a16="http://schemas.microsoft.com/office/drawing/2014/main" id="{EBDFE3D1-FC39-05E7-273F-69EB0791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7" y="3429000"/>
            <a:ext cx="4568052" cy="322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stacked bar chart with a colour blindness filter over it. It is very hard to see the difference between the stacks previously colour pink and blue. ">
            <a:extLst>
              <a:ext uri="{FF2B5EF4-FFF2-40B4-BE49-F238E27FC236}">
                <a16:creationId xmlns:a16="http://schemas.microsoft.com/office/drawing/2014/main" id="{80629991-683A-A8ED-C2E3-07951C88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76" y="3269521"/>
            <a:ext cx="4926466" cy="3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9ECB5-F39C-3BE6-5843-AA14F0728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47748" y="2303838"/>
            <a:ext cx="1164452" cy="754985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404828-4273-4390-AAAB-86551BF9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806700" y="2303838"/>
            <a:ext cx="1244600" cy="754985"/>
          </a:xfrm>
          <a:prstGeom prst="straightConnector1">
            <a:avLst/>
          </a:prstGeom>
          <a:ln w="38100">
            <a:solidFill>
              <a:srgbClr val="1243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74F0-E5F0-1A5E-2C7E-5BD849B6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15" y="-43173"/>
            <a:ext cx="10515600" cy="1325563"/>
          </a:xfrm>
        </p:spPr>
        <p:txBody>
          <a:bodyPr/>
          <a:lstStyle/>
          <a:p>
            <a:r>
              <a:rPr lang="en-GB" dirty="0"/>
              <a:t>Colours in charts - legends</a:t>
            </a:r>
          </a:p>
        </p:txBody>
      </p:sp>
      <p:pic>
        <p:nvPicPr>
          <p:cNvPr id="15" name="Picture 14" descr="Example of a clustered bar chart with a legend.">
            <a:extLst>
              <a:ext uri="{FF2B5EF4-FFF2-40B4-BE49-F238E27FC236}">
                <a16:creationId xmlns:a16="http://schemas.microsoft.com/office/drawing/2014/main" id="{6D5E3B66-F9E0-A1D4-F9AB-907F1410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15" y="1419843"/>
            <a:ext cx="7088086" cy="543815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A461767-4625-DD87-3E1F-0B03DD31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35" y="247201"/>
            <a:ext cx="1029205" cy="10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0374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AF">
  <a:themeElements>
    <a:clrScheme name="Categorical colou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2436D"/>
      </a:accent1>
      <a:accent2>
        <a:srgbClr val="28A197"/>
      </a:accent2>
      <a:accent3>
        <a:srgbClr val="801650"/>
      </a:accent3>
      <a:accent4>
        <a:srgbClr val="F46A25"/>
      </a:accent4>
      <a:accent5>
        <a:srgbClr val="3D3D3D"/>
      </a:accent5>
      <a:accent6>
        <a:srgbClr val="A285D1"/>
      </a:accent6>
      <a:hlink>
        <a:srgbClr val="0563C1"/>
      </a:hlink>
      <a:folHlink>
        <a:srgbClr val="954F72"/>
      </a:folHlink>
    </a:clrScheme>
    <a:fontScheme name="Arial - sans serif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AF" id="{6AAF2156-90A8-43FA-BE29-4C79A8FAA699}" vid="{A1AF6579-3DBB-4996-87E5-FDCECB7C6B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847f24-7081-4919-873a-529e18521bf0" xsi:nil="true"/>
    <lcf76f155ced4ddcb4097134ff3c332f xmlns="5ef475ca-95c5-4880-832b-1fe502a8cbf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2082CF532B049B760A59F86DF2686" ma:contentTypeVersion="15" ma:contentTypeDescription="Create a new document." ma:contentTypeScope="" ma:versionID="ce001dbd75e431158aee920400d91687">
  <xsd:schema xmlns:xsd="http://www.w3.org/2001/XMLSchema" xmlns:xs="http://www.w3.org/2001/XMLSchema" xmlns:p="http://schemas.microsoft.com/office/2006/metadata/properties" xmlns:ns2="5ef475ca-95c5-4880-832b-1fe502a8cbf0" xmlns:ns3="f0847f24-7081-4919-873a-529e18521bf0" targetNamespace="http://schemas.microsoft.com/office/2006/metadata/properties" ma:root="true" ma:fieldsID="02bd4099effe9d337bcd526efbfb98b6" ns2:_="" ns3:_="">
    <xsd:import namespace="5ef475ca-95c5-4880-832b-1fe502a8cbf0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f475ca-95c5-4880-832b-1fe502a8c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1c754ed-6b8d-47f3-b51f-af8d6409c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ce85f96-f5dc-471a-9e1f-009fb8c43389}" ma:internalName="TaxCatchAll" ma:showField="CatchAllData" ma:web="f0847f24-7081-4919-873a-529e18521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A1D425-610B-495B-9ADF-6A9801588DC9}">
  <ds:schemaRefs>
    <ds:schemaRef ds:uri="http://www.w3.org/XML/1998/namespace"/>
    <ds:schemaRef ds:uri="f0847f24-7081-4919-873a-529e18521bf0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5ef475ca-95c5-4880-832b-1fe502a8cbf0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E5FF869-D7EE-438F-A2B2-ED40E6260186}">
  <ds:schemaRefs>
    <ds:schemaRef ds:uri="5ef475ca-95c5-4880-832b-1fe502a8cbf0"/>
    <ds:schemaRef ds:uri="f0847f24-7081-4919-873a-529e18521b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5C39D6-1CEB-43DD-9DA5-38DE4152A9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540</TotalTime>
  <Words>1677</Words>
  <Application>Microsoft Office PowerPoint</Application>
  <PresentationFormat>Widescreen</PresentationFormat>
  <Paragraphs>255</Paragraphs>
  <Slides>45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   </vt:lpstr>
      <vt:lpstr>Arial Rounded MT Bold</vt:lpstr>
      <vt:lpstr>Calibri</vt:lpstr>
      <vt:lpstr>GDS Transport</vt:lpstr>
      <vt:lpstr>Segoe UI</vt:lpstr>
      <vt:lpstr>ThemeAF</vt:lpstr>
      <vt:lpstr>Making charts more accessible</vt:lpstr>
      <vt:lpstr> Hello</vt:lpstr>
      <vt:lpstr>Digital accessibility </vt:lpstr>
      <vt:lpstr>Rule</vt:lpstr>
      <vt:lpstr>How this relates to charts</vt:lpstr>
      <vt:lpstr>Colours</vt:lpstr>
      <vt:lpstr>Colours in charts</vt:lpstr>
      <vt:lpstr>Colours in charts – comparison</vt:lpstr>
      <vt:lpstr>Colours in charts - legends</vt:lpstr>
      <vt:lpstr>Colours in charts – legends comparison</vt:lpstr>
      <vt:lpstr>Alternative text</vt:lpstr>
      <vt:lpstr>Example</vt:lpstr>
      <vt:lpstr>Example: vague alternative text </vt:lpstr>
      <vt:lpstr>Example: data download</vt:lpstr>
      <vt:lpstr>Example: data download read out by screen reader software</vt:lpstr>
      <vt:lpstr>Example: low vision</vt:lpstr>
      <vt:lpstr>Example: user cannot interpret charts</vt:lpstr>
      <vt:lpstr>Quick exercise </vt:lpstr>
      <vt:lpstr>Exercise: detailed text description</vt:lpstr>
      <vt:lpstr>Exercise: detailed text description - rank</vt:lpstr>
      <vt:lpstr>Other formatting rules</vt:lpstr>
      <vt:lpstr>Exercise 1: Which is more accessible? </vt:lpstr>
      <vt:lpstr>Exercise 1 answer </vt:lpstr>
      <vt:lpstr>Exercise 2: Which is more accessible? </vt:lpstr>
      <vt:lpstr>Exercise 2 answer</vt:lpstr>
      <vt:lpstr>Exercise 3: Which is more accessible? </vt:lpstr>
      <vt:lpstr>Exercise 3 answer </vt:lpstr>
      <vt:lpstr>Best practice example </vt:lpstr>
      <vt:lpstr>Best practice example – baby names </vt:lpstr>
      <vt:lpstr>Demonstrations</vt:lpstr>
      <vt:lpstr>Crime statistics example</vt:lpstr>
      <vt:lpstr>Crime statistics: example</vt:lpstr>
      <vt:lpstr>Crime statistics: example - pointers</vt:lpstr>
      <vt:lpstr>Crime statistics: example – suggested alternative</vt:lpstr>
      <vt:lpstr>Crime statistics: example – suggested alternative with alt text</vt:lpstr>
      <vt:lpstr>Crime statistics: example – stacked bar</vt:lpstr>
      <vt:lpstr>Trade bubble chart example</vt:lpstr>
      <vt:lpstr>Trade: bubble chart example</vt:lpstr>
      <vt:lpstr>Trade: bubble chart example - pointers</vt:lpstr>
      <vt:lpstr>Circle comparison</vt:lpstr>
      <vt:lpstr>Bar comparison</vt:lpstr>
      <vt:lpstr>Circle and bar comparison</vt:lpstr>
      <vt:lpstr>Trade bubble chart – suggested alternative</vt:lpstr>
      <vt:lpstr>Trade bubble chart – suggested alternative with alt text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statistical publications accessible (55 mins) Presentation on accessibility principles and guidelines for charts and tables in statistical publication.</dc:title>
  <dc:creator>Thomas, Hannah</dc:creator>
  <cp:lastModifiedBy>Thomas, Hannah</cp:lastModifiedBy>
  <cp:revision>9</cp:revision>
  <dcterms:created xsi:type="dcterms:W3CDTF">2023-01-16T11:05:37Z</dcterms:created>
  <dcterms:modified xsi:type="dcterms:W3CDTF">2023-05-03T14:04:31Z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0x010100CB72082CF532B049B760A59F86DF2686</vt:lpwstr>
  </property>
  <property fmtid="{D5CDD505-2E9C-101B-9397-08002B2CF9AE}" pid="3" name="MediaServiceImageTags">
    <vt:lpwstr/>
  </property>
</Properties>
</file>