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66"/>
  </p:notesMasterIdLst>
  <p:sldIdLst>
    <p:sldId id="1151" r:id="rId3"/>
    <p:sldId id="1167" r:id="rId4"/>
    <p:sldId id="1168" r:id="rId5"/>
    <p:sldId id="1169" r:id="rId6"/>
    <p:sldId id="863" r:id="rId7"/>
    <p:sldId id="1170" r:id="rId8"/>
    <p:sldId id="870" r:id="rId9"/>
    <p:sldId id="873" r:id="rId10"/>
    <p:sldId id="872" r:id="rId11"/>
    <p:sldId id="877" r:id="rId12"/>
    <p:sldId id="875" r:id="rId13"/>
    <p:sldId id="874" r:id="rId14"/>
    <p:sldId id="878" r:id="rId15"/>
    <p:sldId id="880" r:id="rId16"/>
    <p:sldId id="881" r:id="rId17"/>
    <p:sldId id="862" r:id="rId18"/>
    <p:sldId id="1163" r:id="rId19"/>
    <p:sldId id="256" r:id="rId20"/>
    <p:sldId id="257" r:id="rId21"/>
    <p:sldId id="258" r:id="rId22"/>
    <p:sldId id="259" r:id="rId23"/>
    <p:sldId id="260" r:id="rId24"/>
    <p:sldId id="261" r:id="rId25"/>
    <p:sldId id="262" r:id="rId26"/>
    <p:sldId id="263" r:id="rId27"/>
    <p:sldId id="264" r:id="rId28"/>
    <p:sldId id="265" r:id="rId29"/>
    <p:sldId id="266" r:id="rId30"/>
    <p:sldId id="1162" r:id="rId31"/>
    <p:sldId id="268" r:id="rId32"/>
    <p:sldId id="267" r:id="rId33"/>
    <p:sldId id="442" r:id="rId34"/>
    <p:sldId id="443" r:id="rId35"/>
    <p:sldId id="1132" r:id="rId36"/>
    <p:sldId id="450" r:id="rId37"/>
    <p:sldId id="460" r:id="rId38"/>
    <p:sldId id="455" r:id="rId39"/>
    <p:sldId id="451" r:id="rId40"/>
    <p:sldId id="456" r:id="rId41"/>
    <p:sldId id="452" r:id="rId42"/>
    <p:sldId id="457" r:id="rId43"/>
    <p:sldId id="458" r:id="rId44"/>
    <p:sldId id="453" r:id="rId45"/>
    <p:sldId id="454" r:id="rId46"/>
    <p:sldId id="1152" r:id="rId47"/>
    <p:sldId id="461" r:id="rId48"/>
    <p:sldId id="1153" r:id="rId49"/>
    <p:sldId id="445" r:id="rId50"/>
    <p:sldId id="447" r:id="rId51"/>
    <p:sldId id="1136" r:id="rId52"/>
    <p:sldId id="1138" r:id="rId53"/>
    <p:sldId id="1137" r:id="rId54"/>
    <p:sldId id="1133" r:id="rId55"/>
    <p:sldId id="1139" r:id="rId56"/>
    <p:sldId id="1145" r:id="rId57"/>
    <p:sldId id="1156" r:id="rId58"/>
    <p:sldId id="1154" r:id="rId59"/>
    <p:sldId id="1155" r:id="rId60"/>
    <p:sldId id="1161" r:id="rId61"/>
    <p:sldId id="1160" r:id="rId62"/>
    <p:sldId id="1158" r:id="rId63"/>
    <p:sldId id="1159" r:id="rId64"/>
    <p:sldId id="113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49" autoAdjust="0"/>
  </p:normalViewPr>
  <p:slideViewPr>
    <p:cSldViewPr snapToGrid="0">
      <p:cViewPr varScale="1">
        <p:scale>
          <a:sx n="74" d="100"/>
          <a:sy n="74" d="100"/>
        </p:scale>
        <p:origin x="48" y="67"/>
      </p:cViewPr>
      <p:guideLst/>
    </p:cSldViewPr>
  </p:slideViewPr>
  <p:outlineViewPr>
    <p:cViewPr>
      <p:scale>
        <a:sx n="33" d="100"/>
        <a:sy n="33" d="100"/>
      </p:scale>
      <p:origin x="0" y="-116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D2424-6FCE-4FB3-9BC8-281C48B1590E}" type="datetimeFigureOut">
              <a:rPr lang="en-GB" smtClean="0"/>
              <a:t>25/05/2023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9EA06-F077-491B-BFCD-8600A1057E42}" type="slidenum">
              <a:rPr lang="en-GB" smtClean="0"/>
              <a:t>‹#›</a:t>
            </a:fld>
            <a:endParaRPr lang="en-GB"/>
          </a:p>
        </p:txBody>
      </p:sp>
    </p:spTree>
    <p:extLst>
      <p:ext uri="{BB962C8B-B14F-4D97-AF65-F5344CB8AC3E}">
        <p14:creationId xmlns:p14="http://schemas.microsoft.com/office/powerpoint/2010/main" val="97323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A2647-DC7F-45EB-97CE-1BAE50A7BF5D}" type="slidenum">
              <a:rPr lang="en-GB" smtClean="0"/>
              <a:t>1</a:t>
            </a:fld>
            <a:endParaRPr lang="en-GB"/>
          </a:p>
        </p:txBody>
      </p:sp>
    </p:spTree>
    <p:extLst>
      <p:ext uri="{BB962C8B-B14F-4D97-AF65-F5344CB8AC3E}">
        <p14:creationId xmlns:p14="http://schemas.microsoft.com/office/powerpoint/2010/main" val="387018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6cc7aae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6cc7aae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487ae7f8e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487ae7f8e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87ae7f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487ae7f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87ae7f8e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487ae7f8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87ae7f8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487ae7f8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487ae7f8e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487ae7f8e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87ae7f8e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487ae7f8e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87ae7f8e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87ae7f8e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87ae7f8e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487ae7f8e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A2647-DC7F-45EB-97CE-1BAE50A7BF5D}" type="slidenum">
              <a:rPr lang="en-GB" smtClean="0"/>
              <a:t>31</a:t>
            </a:fld>
            <a:endParaRPr lang="en-GB"/>
          </a:p>
        </p:txBody>
      </p:sp>
    </p:spTree>
    <p:extLst>
      <p:ext uri="{BB962C8B-B14F-4D97-AF65-F5344CB8AC3E}">
        <p14:creationId xmlns:p14="http://schemas.microsoft.com/office/powerpoint/2010/main" val="402013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A2647-DC7F-45EB-97CE-1BAE50A7BF5D}" type="slidenum">
              <a:rPr lang="en-GB" smtClean="0"/>
              <a:t>2</a:t>
            </a:fld>
            <a:endParaRPr lang="en-GB"/>
          </a:p>
        </p:txBody>
      </p:sp>
    </p:spTree>
    <p:extLst>
      <p:ext uri="{BB962C8B-B14F-4D97-AF65-F5344CB8AC3E}">
        <p14:creationId xmlns:p14="http://schemas.microsoft.com/office/powerpoint/2010/main" val="3509080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37CE1AD-DEDB-45D1-B841-69F14A1F43A1}" type="slidenum">
              <a:rPr lang="en-GB" smtClean="0"/>
              <a:t>32</a:t>
            </a:fld>
            <a:endParaRPr lang="en-GB"/>
          </a:p>
        </p:txBody>
      </p:sp>
    </p:spTree>
    <p:extLst>
      <p:ext uri="{BB962C8B-B14F-4D97-AF65-F5344CB8AC3E}">
        <p14:creationId xmlns:p14="http://schemas.microsoft.com/office/powerpoint/2010/main" val="1045144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33</a:t>
            </a:fld>
            <a:endParaRPr lang="en-GB"/>
          </a:p>
        </p:txBody>
      </p:sp>
    </p:spTree>
    <p:extLst>
      <p:ext uri="{BB962C8B-B14F-4D97-AF65-F5344CB8AC3E}">
        <p14:creationId xmlns:p14="http://schemas.microsoft.com/office/powerpoint/2010/main" val="4236150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29EA06-F077-491B-BFCD-8600A1057E42}" type="slidenum">
              <a:rPr lang="en-GB" smtClean="0"/>
              <a:t>34</a:t>
            </a:fld>
            <a:endParaRPr lang="en-GB"/>
          </a:p>
        </p:txBody>
      </p:sp>
    </p:spTree>
    <p:extLst>
      <p:ext uri="{BB962C8B-B14F-4D97-AF65-F5344CB8AC3E}">
        <p14:creationId xmlns:p14="http://schemas.microsoft.com/office/powerpoint/2010/main" val="1805802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35</a:t>
            </a:fld>
            <a:endParaRPr lang="en-GB"/>
          </a:p>
        </p:txBody>
      </p:sp>
    </p:spTree>
    <p:extLst>
      <p:ext uri="{BB962C8B-B14F-4D97-AF65-F5344CB8AC3E}">
        <p14:creationId xmlns:p14="http://schemas.microsoft.com/office/powerpoint/2010/main" val="157259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36</a:t>
            </a:fld>
            <a:endParaRPr lang="en-GB"/>
          </a:p>
        </p:txBody>
      </p:sp>
    </p:spTree>
    <p:extLst>
      <p:ext uri="{BB962C8B-B14F-4D97-AF65-F5344CB8AC3E}">
        <p14:creationId xmlns:p14="http://schemas.microsoft.com/office/powerpoint/2010/main" val="193235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37</a:t>
            </a:fld>
            <a:endParaRPr lang="en-GB"/>
          </a:p>
        </p:txBody>
      </p:sp>
    </p:spTree>
    <p:extLst>
      <p:ext uri="{BB962C8B-B14F-4D97-AF65-F5344CB8AC3E}">
        <p14:creationId xmlns:p14="http://schemas.microsoft.com/office/powerpoint/2010/main" val="343219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38</a:t>
            </a:fld>
            <a:endParaRPr lang="en-GB"/>
          </a:p>
        </p:txBody>
      </p:sp>
    </p:spTree>
    <p:extLst>
      <p:ext uri="{BB962C8B-B14F-4D97-AF65-F5344CB8AC3E}">
        <p14:creationId xmlns:p14="http://schemas.microsoft.com/office/powerpoint/2010/main" val="2336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39</a:t>
            </a:fld>
            <a:endParaRPr lang="en-GB"/>
          </a:p>
        </p:txBody>
      </p:sp>
    </p:spTree>
    <p:extLst>
      <p:ext uri="{BB962C8B-B14F-4D97-AF65-F5344CB8AC3E}">
        <p14:creationId xmlns:p14="http://schemas.microsoft.com/office/powerpoint/2010/main" val="30017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40</a:t>
            </a:fld>
            <a:endParaRPr lang="en-GB"/>
          </a:p>
        </p:txBody>
      </p:sp>
    </p:spTree>
    <p:extLst>
      <p:ext uri="{BB962C8B-B14F-4D97-AF65-F5344CB8AC3E}">
        <p14:creationId xmlns:p14="http://schemas.microsoft.com/office/powerpoint/2010/main" val="364906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41</a:t>
            </a:fld>
            <a:endParaRPr lang="en-GB"/>
          </a:p>
        </p:txBody>
      </p:sp>
    </p:spTree>
    <p:extLst>
      <p:ext uri="{BB962C8B-B14F-4D97-AF65-F5344CB8AC3E}">
        <p14:creationId xmlns:p14="http://schemas.microsoft.com/office/powerpoint/2010/main" val="253813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29EA06-F077-491B-BFCD-8600A1057E42}" type="slidenum">
              <a:rPr lang="en-GB" smtClean="0"/>
              <a:t>8</a:t>
            </a:fld>
            <a:endParaRPr lang="en-GB"/>
          </a:p>
        </p:txBody>
      </p:sp>
    </p:spTree>
    <p:extLst>
      <p:ext uri="{BB962C8B-B14F-4D97-AF65-F5344CB8AC3E}">
        <p14:creationId xmlns:p14="http://schemas.microsoft.com/office/powerpoint/2010/main" val="292814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42</a:t>
            </a:fld>
            <a:endParaRPr lang="en-GB"/>
          </a:p>
        </p:txBody>
      </p:sp>
    </p:spTree>
    <p:extLst>
      <p:ext uri="{BB962C8B-B14F-4D97-AF65-F5344CB8AC3E}">
        <p14:creationId xmlns:p14="http://schemas.microsoft.com/office/powerpoint/2010/main" val="1571799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43</a:t>
            </a:fld>
            <a:endParaRPr lang="en-GB"/>
          </a:p>
        </p:txBody>
      </p:sp>
    </p:spTree>
    <p:extLst>
      <p:ext uri="{BB962C8B-B14F-4D97-AF65-F5344CB8AC3E}">
        <p14:creationId xmlns:p14="http://schemas.microsoft.com/office/powerpoint/2010/main" val="804072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44</a:t>
            </a:fld>
            <a:endParaRPr lang="en-GB"/>
          </a:p>
        </p:txBody>
      </p:sp>
    </p:spTree>
    <p:extLst>
      <p:ext uri="{BB962C8B-B14F-4D97-AF65-F5344CB8AC3E}">
        <p14:creationId xmlns:p14="http://schemas.microsoft.com/office/powerpoint/2010/main" val="1411224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45</a:t>
            </a:fld>
            <a:endParaRPr lang="en-GB"/>
          </a:p>
        </p:txBody>
      </p:sp>
    </p:spTree>
    <p:extLst>
      <p:ext uri="{BB962C8B-B14F-4D97-AF65-F5344CB8AC3E}">
        <p14:creationId xmlns:p14="http://schemas.microsoft.com/office/powerpoint/2010/main" val="1604109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46</a:t>
            </a:fld>
            <a:endParaRPr lang="en-GB"/>
          </a:p>
        </p:txBody>
      </p:sp>
    </p:spTree>
    <p:extLst>
      <p:ext uri="{BB962C8B-B14F-4D97-AF65-F5344CB8AC3E}">
        <p14:creationId xmlns:p14="http://schemas.microsoft.com/office/powerpoint/2010/main" val="386955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47</a:t>
            </a:fld>
            <a:endParaRPr lang="en-GB"/>
          </a:p>
        </p:txBody>
      </p:sp>
    </p:spTree>
    <p:extLst>
      <p:ext uri="{BB962C8B-B14F-4D97-AF65-F5344CB8AC3E}">
        <p14:creationId xmlns:p14="http://schemas.microsoft.com/office/powerpoint/2010/main" val="1093307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49</a:t>
            </a:fld>
            <a:endParaRPr lang="en-GB"/>
          </a:p>
        </p:txBody>
      </p:sp>
    </p:spTree>
    <p:extLst>
      <p:ext uri="{BB962C8B-B14F-4D97-AF65-F5344CB8AC3E}">
        <p14:creationId xmlns:p14="http://schemas.microsoft.com/office/powerpoint/2010/main" val="3330782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50</a:t>
            </a:fld>
            <a:endParaRPr lang="en-GB"/>
          </a:p>
        </p:txBody>
      </p:sp>
    </p:spTree>
    <p:extLst>
      <p:ext uri="{BB962C8B-B14F-4D97-AF65-F5344CB8AC3E}">
        <p14:creationId xmlns:p14="http://schemas.microsoft.com/office/powerpoint/2010/main" val="3505764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C0C0C"/>
              </a:solidFill>
              <a:effectLst/>
              <a:latin typeface="Soehne"/>
            </a:endParaRPr>
          </a:p>
        </p:txBody>
      </p:sp>
      <p:sp>
        <p:nvSpPr>
          <p:cNvPr id="4" name="Slide Number Placeholder 3"/>
          <p:cNvSpPr>
            <a:spLocks noGrp="1"/>
          </p:cNvSpPr>
          <p:nvPr>
            <p:ph type="sldNum" sz="quarter" idx="5"/>
          </p:nvPr>
        </p:nvSpPr>
        <p:spPr/>
        <p:txBody>
          <a:bodyPr/>
          <a:lstStyle/>
          <a:p>
            <a:fld id="{506CFCEE-E78D-4755-BD94-DCCDA642DBB1}" type="slidenum">
              <a:rPr lang="en-GB" smtClean="0"/>
              <a:t>51</a:t>
            </a:fld>
            <a:endParaRPr lang="en-GB"/>
          </a:p>
        </p:txBody>
      </p:sp>
    </p:spTree>
    <p:extLst>
      <p:ext uri="{BB962C8B-B14F-4D97-AF65-F5344CB8AC3E}">
        <p14:creationId xmlns:p14="http://schemas.microsoft.com/office/powerpoint/2010/main" val="2467640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52</a:t>
            </a:fld>
            <a:endParaRPr lang="en-GB"/>
          </a:p>
        </p:txBody>
      </p:sp>
    </p:spTree>
    <p:extLst>
      <p:ext uri="{BB962C8B-B14F-4D97-AF65-F5344CB8AC3E}">
        <p14:creationId xmlns:p14="http://schemas.microsoft.com/office/powerpoint/2010/main" val="59905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03154-5FA1-4823-BDF3-0B7060D449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431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CFCEE-E78D-4755-BD94-DCCDA642DBB1}" type="slidenum">
              <a:rPr lang="en-GB" smtClean="0"/>
              <a:t>53</a:t>
            </a:fld>
            <a:endParaRPr lang="en-GB"/>
          </a:p>
        </p:txBody>
      </p:sp>
    </p:spTree>
    <p:extLst>
      <p:ext uri="{BB962C8B-B14F-4D97-AF65-F5344CB8AC3E}">
        <p14:creationId xmlns:p14="http://schemas.microsoft.com/office/powerpoint/2010/main" val="3386983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82DF0A-E763-4622-B250-A0749F07657F}" type="slidenum">
              <a:rPr lang="en-GB" smtClean="0"/>
              <a:t>63</a:t>
            </a:fld>
            <a:endParaRPr lang="en-GB"/>
          </a:p>
        </p:txBody>
      </p:sp>
    </p:spTree>
    <p:extLst>
      <p:ext uri="{BB962C8B-B14F-4D97-AF65-F5344CB8AC3E}">
        <p14:creationId xmlns:p14="http://schemas.microsoft.com/office/powerpoint/2010/main" val="218561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BA2647-DC7F-45EB-97CE-1BAE50A7BF5D}" type="slidenum">
              <a:rPr lang="en-GB" smtClean="0"/>
              <a:t>17</a:t>
            </a:fld>
            <a:endParaRPr lang="en-GB"/>
          </a:p>
        </p:txBody>
      </p:sp>
    </p:spTree>
    <p:extLst>
      <p:ext uri="{BB962C8B-B14F-4D97-AF65-F5344CB8AC3E}">
        <p14:creationId xmlns:p14="http://schemas.microsoft.com/office/powerpoint/2010/main" val="81832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cc7aae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cc7aae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6cc7aae1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6cc7aae1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16cc7aae1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16cc7aae1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899235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1721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5256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A picture containing text, building, outdoor&#10;&#10;Description automatically generated">
            <a:extLst>
              <a:ext uri="{FF2B5EF4-FFF2-40B4-BE49-F238E27FC236}">
                <a16:creationId xmlns:a16="http://schemas.microsoft.com/office/drawing/2014/main" id="{C85D0ABA-B12A-82CC-7BFA-3B3226BAE5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 r="64359"/>
          <a:stretch/>
        </p:blipFill>
        <p:spPr>
          <a:xfrm>
            <a:off x="407987" y="0"/>
            <a:ext cx="4325691" cy="6858000"/>
          </a:xfrm>
          <a:prstGeom prst="rect">
            <a:avLst/>
          </a:prstGeom>
          <a:scene3d>
            <a:camera prst="orthographicFront"/>
            <a:lightRig rig="threePt" dir="t"/>
          </a:scene3d>
          <a:sp3d>
            <a:bevelT w="152400" h="152400"/>
          </a:sp3d>
        </p:spPr>
      </p:pic>
      <p:sp>
        <p:nvSpPr>
          <p:cNvPr id="2" name="Title 1">
            <a:extLst>
              <a:ext uri="{FF2B5EF4-FFF2-40B4-BE49-F238E27FC236}">
                <a16:creationId xmlns:a16="http://schemas.microsoft.com/office/drawing/2014/main" id="{9B75BAC0-A3E2-4748-878B-ACB2E3D7800A}"/>
              </a:ext>
            </a:extLst>
          </p:cNvPr>
          <p:cNvSpPr>
            <a:spLocks noGrp="1"/>
          </p:cNvSpPr>
          <p:nvPr userDrawn="1">
            <p:ph type="title" hasCustomPrompt="1"/>
          </p:nvPr>
        </p:nvSpPr>
        <p:spPr>
          <a:xfrm>
            <a:off x="6847839" y="2251727"/>
            <a:ext cx="4936173" cy="1325563"/>
          </a:xfrm>
        </p:spPr>
        <p:txBody>
          <a:bodyPr>
            <a:noAutofit/>
          </a:bodyPr>
          <a:lstStyle>
            <a:lvl1pPr algn="r">
              <a:defRPr sz="4500"/>
            </a:lvl1pPr>
          </a:lstStyle>
          <a:p>
            <a:r>
              <a:rPr lang="en-US"/>
              <a:t>Title here</a:t>
            </a:r>
            <a:endParaRPr lang="en-GB"/>
          </a:p>
        </p:txBody>
      </p:sp>
      <p:sp>
        <p:nvSpPr>
          <p:cNvPr id="31" name="Text Placeholder 30">
            <a:extLst>
              <a:ext uri="{FF2B5EF4-FFF2-40B4-BE49-F238E27FC236}">
                <a16:creationId xmlns:a16="http://schemas.microsoft.com/office/drawing/2014/main" id="{4859D61C-E1B1-4AFE-A245-0E70C8A1D00E}"/>
              </a:ext>
            </a:extLst>
          </p:cNvPr>
          <p:cNvSpPr>
            <a:spLocks noGrp="1"/>
          </p:cNvSpPr>
          <p:nvPr userDrawn="1">
            <p:ph type="body" sz="quarter" idx="10" hasCustomPrompt="1"/>
          </p:nvPr>
        </p:nvSpPr>
        <p:spPr>
          <a:xfrm>
            <a:off x="6861517" y="4340091"/>
            <a:ext cx="4922496" cy="479425"/>
          </a:xfrm>
          <a:prstGeom prst="rect">
            <a:avLst/>
          </a:prstGeom>
        </p:spPr>
        <p:txBody>
          <a:bodyPr>
            <a:normAutofit/>
          </a:bodyPr>
          <a:lstStyle>
            <a:lvl1pPr marL="0" indent="0" algn="r">
              <a:buNone/>
              <a:defRPr sz="2400" i="0"/>
            </a:lvl1pPr>
            <a:lvl2pPr marL="457200" indent="0">
              <a:buNone/>
              <a:defRPr/>
            </a:lvl2pPr>
          </a:lstStyle>
          <a:p>
            <a:pPr lvl="0"/>
            <a:r>
              <a:rPr lang="en-US"/>
              <a:t>Date here</a:t>
            </a:r>
          </a:p>
        </p:txBody>
      </p:sp>
      <p:sp>
        <p:nvSpPr>
          <p:cNvPr id="32" name="Text Placeholder 30">
            <a:extLst>
              <a:ext uri="{FF2B5EF4-FFF2-40B4-BE49-F238E27FC236}">
                <a16:creationId xmlns:a16="http://schemas.microsoft.com/office/drawing/2014/main" id="{FBFCABC8-74CF-4911-B4F6-1B06A3F7A53C}"/>
              </a:ext>
            </a:extLst>
          </p:cNvPr>
          <p:cNvSpPr>
            <a:spLocks noGrp="1"/>
          </p:cNvSpPr>
          <p:nvPr userDrawn="1">
            <p:ph type="body" sz="quarter" idx="11" hasCustomPrompt="1"/>
          </p:nvPr>
        </p:nvSpPr>
        <p:spPr>
          <a:xfrm>
            <a:off x="6861517" y="3825759"/>
            <a:ext cx="4922496" cy="479425"/>
          </a:xfrm>
          <a:prstGeom prst="rect">
            <a:avLst/>
          </a:prstGeom>
        </p:spPr>
        <p:txBody>
          <a:bodyPr>
            <a:normAutofit/>
          </a:bodyPr>
          <a:lstStyle>
            <a:lvl1pPr marL="0" indent="0" algn="r">
              <a:buNone/>
              <a:defRPr sz="2400" b="1" i="0"/>
            </a:lvl1pPr>
            <a:lvl2pPr marL="457200" indent="0">
              <a:buNone/>
              <a:defRPr/>
            </a:lvl2pPr>
          </a:lstStyle>
          <a:p>
            <a:pPr lvl="0"/>
            <a:r>
              <a:rPr lang="en-US"/>
              <a:t>Name | Job title</a:t>
            </a:r>
          </a:p>
        </p:txBody>
      </p:sp>
    </p:spTree>
    <p:extLst>
      <p:ext uri="{BB962C8B-B14F-4D97-AF65-F5344CB8AC3E}">
        <p14:creationId xmlns:p14="http://schemas.microsoft.com/office/powerpoint/2010/main" val="2172505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374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fld id="{E5EA93B1-25B1-4634-A420-9F5B985B557D}" type="slidenum">
              <a:rPr lang="en-GB" smtClean="0"/>
              <a:t>‹#›</a:t>
            </a:fld>
            <a:endParaRPr lang="en-GB"/>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dirty="0"/>
              <a:t>Write your title here</a:t>
            </a:r>
            <a:br>
              <a:rPr lang="en-US" dirty="0"/>
            </a:br>
            <a:r>
              <a:rPr lang="en-US" dirty="0"/>
              <a:t>(in sentence case)</a:t>
            </a:r>
            <a:endParaRPr lang="en-GB" dirty="0"/>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dirty="0">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dirty="0">
                <a:solidFill>
                  <a:srgbClr val="183E56"/>
                </a:solidFill>
                <a:latin typeface="Arial" panose="020B0604020202020204" pitchFamily="34" charset="0"/>
                <a:cs typeface="Arial" panose="020B0604020202020204" pitchFamily="34" charset="0"/>
              </a:rPr>
              <a:t>Job Title</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Department</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fld id="{98D2A4B3-6C78-4478-8FC9-45E97051CF5F}" type="datetimeFigureOut">
              <a:rPr lang="en-GB" smtClean="0"/>
              <a:t>25/05/2023</a:t>
            </a:fld>
            <a:endParaRPr lang="en-GB"/>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Tree>
    <p:extLst>
      <p:ext uri="{BB962C8B-B14F-4D97-AF65-F5344CB8AC3E}">
        <p14:creationId xmlns:p14="http://schemas.microsoft.com/office/powerpoint/2010/main" val="1947513318"/>
      </p:ext>
    </p:extLst>
  </p:cSld>
  <p:clrMapOvr>
    <a:masterClrMapping/>
  </p:clrMapOvr>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4484493"/>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dirty="0"/>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Column one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Column two</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18711859"/>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314915903"/>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GB"/>
          </a:p>
        </p:txBody>
      </p:sp>
      <p:cxnSp>
        <p:nvCxnSpPr>
          <p:cNvPr id="8" name="Line">
            <a:extLst>
              <a:ext uri="{FF2B5EF4-FFF2-40B4-BE49-F238E27FC236}">
                <a16:creationId xmlns:a16="http://schemas.microsoft.com/office/drawing/2014/main" id="{7A09A1D8-0AE4-B646-8D6E-9B761AD35D7E}"/>
              </a:ext>
            </a:extLst>
          </p:cNvPr>
          <p:cNvCxnSpPr>
            <a:cxnSpLocks/>
          </p:cNvCxnSpPr>
          <p:nvPr/>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dirty="0"/>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Column one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Column two</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4675623"/>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503537773"/>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4390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dirty="0"/>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 (aspect ratio 16:9)</a:t>
            </a:r>
          </a:p>
        </p:txBody>
      </p:sp>
    </p:spTree>
    <p:extLst>
      <p:ext uri="{BB962C8B-B14F-4D97-AF65-F5344CB8AC3E}">
        <p14:creationId xmlns:p14="http://schemas.microsoft.com/office/powerpoint/2010/main" val="857327286"/>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dirty="0"/>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477652554"/>
      </p:ext>
    </p:extLst>
  </p:cSld>
  <p:clrMapOvr>
    <a:masterClrMapping/>
  </p:clrMapOvr>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dirty="0"/>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a:t>
            </a:r>
            <a:br>
              <a:rPr lang="en-US" dirty="0"/>
            </a:br>
            <a:r>
              <a:rPr lang="en-US" dirty="0"/>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996818409"/>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dirty="0"/>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dirty="0"/>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191866843"/>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dirty="0"/>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32250917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dirty="0"/>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26513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fld id="{E5EA93B1-25B1-4634-A420-9F5B985B557D}" type="slidenum">
              <a:rPr lang="en-GB" smtClean="0"/>
              <a:t>‹#›</a:t>
            </a:fld>
            <a:endParaRPr lang="en-GB"/>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endParaRPr lang="en-GB"/>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dirty="0"/>
              <a:t>Text over</a:t>
            </a:r>
            <a:br>
              <a:rPr lang="en-US" dirty="0"/>
            </a:br>
            <a:r>
              <a:rPr lang="en-US" dirty="0"/>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dirty="0"/>
              <a:t>Replace the background image and include any copyright information if required e.g. </a:t>
            </a:r>
            <a:r>
              <a:rPr lang="en-US" dirty="0">
                <a:solidFill>
                  <a:schemeClr val="bg1"/>
                </a:solidFill>
              </a:rPr>
              <a:t>© </a:t>
            </a:r>
            <a:r>
              <a:rPr lang="en-GB" dirty="0">
                <a:solidFill>
                  <a:schemeClr val="bg1"/>
                </a:solidFill>
              </a:rPr>
              <a:t>Photo by NASA on </a:t>
            </a:r>
            <a:r>
              <a:rPr lang="en-GB" dirty="0" err="1">
                <a:solidFill>
                  <a:schemeClr val="bg1"/>
                </a:solidFill>
              </a:rPr>
              <a:t>Unsplash</a:t>
            </a:r>
            <a:endParaRPr lang="en-US" dirty="0"/>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399430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GB"/>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dirty="0"/>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52080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22621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67065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796348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Line">
            <a:extLst>
              <a:ext uri="{FF2B5EF4-FFF2-40B4-BE49-F238E27FC236}">
                <a16:creationId xmlns:a16="http://schemas.microsoft.com/office/drawing/2014/main" id="{05620796-8D76-664C-B761-7F015F0DFF3B}"/>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25227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Line">
            <a:extLst>
              <a:ext uri="{FF2B5EF4-FFF2-40B4-BE49-F238E27FC236}">
                <a16:creationId xmlns:a16="http://schemas.microsoft.com/office/drawing/2014/main" id="{D13A9CD3-E6C3-0344-974D-58215B0ABAAA}"/>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128595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48463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858296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67193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080768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209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42725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dirty="0"/>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418286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dirty="0"/>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1546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85434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dirty="0"/>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364514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dirty="0"/>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4344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dirty="0"/>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58180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70887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49306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84457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904739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88744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75701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74061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375262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608353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110454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GB"/>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140083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GB"/>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dirty="0"/>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655450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79032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F4C3BA-119B-4443-B7C0-276B8B125510}" type="datetimeFigureOut">
              <a:rPr lang="en-GB" smtClean="0"/>
              <a:pPr/>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9F90F-3769-4B16-810A-3E2D19DF5E8F}" type="slidenum">
              <a:rPr lang="en-GB" smtClean="0"/>
              <a:pPr/>
              <a:t>‹#›</a:t>
            </a:fld>
            <a:endParaRPr lang="en-GB"/>
          </a:p>
        </p:txBody>
      </p:sp>
    </p:spTree>
    <p:extLst>
      <p:ext uri="{BB962C8B-B14F-4D97-AF65-F5344CB8AC3E}">
        <p14:creationId xmlns:p14="http://schemas.microsoft.com/office/powerpoint/2010/main" val="322803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57732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7657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129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25/05/2023</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0465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image" Target="../media/image5.sv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image" Target="../media/image3.sv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image" Target="../media/image4.png"/><Relationship Id="rId20" Type="http://schemas.openxmlformats.org/officeDocument/2006/relationships/slideLayout" Target="../slideLayouts/slideLayout33.xml"/><Relationship Id="rId4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25/05/2023</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263497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fld id="{E5EA93B1-25B1-4634-A420-9F5B985B557D}" type="slidenum">
              <a:rPr lang="en-GB" smtClean="0"/>
              <a:t>‹#›</a:t>
            </a:fld>
            <a:endParaRPr lang="en-GB"/>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endParaRPr lang="en-GB"/>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dirty="0"/>
              <a:t>Write your title here </a:t>
            </a:r>
            <a:br>
              <a:rPr lang="en-US" dirty="0"/>
            </a:br>
            <a:r>
              <a:rPr lang="en-US" dirty="0"/>
              <a:t>(in sentence case)</a:t>
            </a:r>
            <a:endParaRPr lang="en-GB" dirty="0"/>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98D2A4B3-6C78-4478-8FC9-45E97051CF5F}" type="datetimeFigureOut">
              <a:rPr lang="en-GB" smtClean="0"/>
              <a:t>25/05/2023</a:t>
            </a:fld>
            <a:endParaRPr lang="en-GB"/>
          </a:p>
        </p:txBody>
      </p:sp>
      <p:cxnSp>
        <p:nvCxnSpPr>
          <p:cNvPr id="15" name="Line">
            <a:extLst>
              <a:ext uri="{FF2B5EF4-FFF2-40B4-BE49-F238E27FC236}">
                <a16:creationId xmlns:a16="http://schemas.microsoft.com/office/drawing/2014/main" id="{6E5DCB11-47E3-BC4E-87BE-ED66A7AC92CD}"/>
              </a:ext>
            </a:extLst>
          </p:cNvPr>
          <p:cNvCxnSpPr>
            <a:cxnSpLocks/>
          </p:cNvCxnSpPr>
          <p:nvPr/>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788374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ns.gov.uk/employmentandlabourmarket/peopleinwork/earningsandworkinghours/articles/professionalandscientificindustrytheonlyonewherepaycontinuestomatchrisingprices/2022-11-23" TargetMode="External"/><Relationship Id="rId2" Type="http://schemas.openxmlformats.org/officeDocument/2006/relationships/hyperlink" Target="https://www.ons.gov.uk/employmentandlabourmarket/peopleinwork/earningsandworkinghours/articles/howfurloughandchangesintheemployeeworkforcehaveaffectedearningsgrowthduringthecoronaviruscovid19pandemicuk2020to2021/2022-04-29"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hyperlink" Target="https://www.ons.gov.uk/peoplepopulationandcommunity/wellbeing/articles/mappinglonelinessduringthecoronaviruspandemic/2021-04-07"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ons.gov.uk/peoplepopulationandcommunity/educationandchildcare/articles/whyfreeschoolmealrecipientsearnlessthantheirpeers/2022-08-04"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hyperlink" Target="https://www.ons.gov.uk/peoplepopulationandcommunity/educationandchildcare/articles/thelinksbetweenyoungpeoplebeingimprisonedpupilbackgroundandschoolquality/2023-01-27"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ons.gov.uk/peoplepopulationandcommunity/educationandchildcare/articles/thelinksbetweenyoungpeoplebeingimprisonedpupilbackgroundandschoolquality/2023-01-27" TargetMode="External"/><Relationship Id="rId2" Type="http://schemas.openxmlformats.org/officeDocument/2006/relationships/hyperlink" Target="https://www.ons.gov.uk/peoplepopulationandcommunity/crimeandjustice/methodologies/thelinksbetweenyoungpeoplebeingimprisonedpupilbackgroundandschoolqualitymethodology"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hyperlink" Target="https://www.ons.gov.uk/peoplepopulationandcommunity/educationandchildcare/articles/thelinksbetweenyoungpeoplebeingimprisonedpupilbackgroundandschoolquality/2023-01-27"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ons.gov.uk/visualisations/dvc1371/#/E07000223" TargetMode="External"/><Relationship Id="rId3" Type="http://schemas.openxmlformats.org/officeDocument/2006/relationships/hyperlink" Target="https://www.ons.gov.uk/economy/inflationandpriceindices/articles/costofliving/latestinsights" TargetMode="External"/><Relationship Id="rId7" Type="http://schemas.openxmlformats.org/officeDocument/2006/relationships/hyperlink" Target="https://www.ons.gov.uk/peoplepopulationandcommunity/birthsdeathsandmarriages/ageing/articles/voicesofourageingpopulation/livinglongerlive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www.ons.gov.uk/economy/inflationandpriceindices/articles/howisinflationaffectingyourhouseholdcosts/2022-03-23" TargetMode="External"/><Relationship Id="rId11" Type="http://schemas.openxmlformats.org/officeDocument/2006/relationships/hyperlink" Target="https://onsvisual.github.io/project_cairo" TargetMode="External"/><Relationship Id="rId5" Type="http://schemas.openxmlformats.org/officeDocument/2006/relationships/hyperlink" Target="https://www.ons.gov.uk/economy/inflationandpriceindices/articles/shoppingpricescomparisontool/2023-05-03" TargetMode="External"/><Relationship Id="rId10" Type="http://schemas.openxmlformats.org/officeDocument/2006/relationships/hyperlink" Target="https://www.ons.gov.uk/peoplepopulationandcommunity/populationandmigration/populationestimates/articles/playthecensus2021quizhowwelldoyouknowyourarea/2022-12-02" TargetMode="External"/><Relationship Id="rId4" Type="http://schemas.openxmlformats.org/officeDocument/2006/relationships/hyperlink" Target="https://www.ons.gov.uk/peoplepopulationandcommunity/populationandmigration/populationestimates/articles/howyourareahaschangedin10yearscensus2021/2022-11-08" TargetMode="External"/><Relationship Id="rId9" Type="http://schemas.openxmlformats.org/officeDocument/2006/relationships/hyperlink" Target="https://www.ons.gov.uk/census/map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intoncentre.maths.cam.ac.uk/news/latest-data-mhra-blood-clots-associated-astra-zeneca-covid-19-vaccin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socialcare/articles/whoarethechildrenenteringcareinengland/2022-11-04"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socialcare/articles/whoarethechildrenenteringcareinengland/2022-11-04" TargetMode="External"/><Relationship Id="rId2" Type="http://schemas.openxmlformats.org/officeDocument/2006/relationships/hyperlink" Target="https://www.ons.gov.uk/peoplepopulationandcommunity/healthandsocialcare/socialcare/methodologies/methodologywhoarethechildrenenteringcareinengland"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357E-193D-46A8-8E91-4C1F3517CF4C}"/>
              </a:ext>
            </a:extLst>
          </p:cNvPr>
          <p:cNvSpPr>
            <a:spLocks noGrp="1"/>
          </p:cNvSpPr>
          <p:nvPr>
            <p:ph type="title"/>
          </p:nvPr>
        </p:nvSpPr>
        <p:spPr>
          <a:xfrm>
            <a:off x="5375545" y="1075140"/>
            <a:ext cx="6404251" cy="1325563"/>
          </a:xfrm>
        </p:spPr>
        <p:txBody>
          <a:bodyPr/>
          <a:lstStyle/>
          <a:p>
            <a:r>
              <a:rPr lang="en-GB" dirty="0">
                <a:latin typeface="Arial Rounded MT Bold" panose="020F0704030504030204" pitchFamily="34" charset="0"/>
              </a:rPr>
              <a:t>Communicating analysis effectively:</a:t>
            </a:r>
            <a:br>
              <a:rPr lang="en-GB" dirty="0">
                <a:latin typeface="Arial Rounded MT Bold" panose="020F0704030504030204" pitchFamily="34" charset="0"/>
              </a:rPr>
            </a:br>
            <a:r>
              <a:rPr lang="en-GB" dirty="0">
                <a:latin typeface="Arial Rounded MT Bold" panose="020F0704030504030204" pitchFamily="34" charset="0"/>
              </a:rPr>
              <a:t>three perspectives</a:t>
            </a:r>
          </a:p>
        </p:txBody>
      </p:sp>
      <p:sp>
        <p:nvSpPr>
          <p:cNvPr id="3" name="Text Placeholder 2">
            <a:extLst>
              <a:ext uri="{FF2B5EF4-FFF2-40B4-BE49-F238E27FC236}">
                <a16:creationId xmlns:a16="http://schemas.microsoft.com/office/drawing/2014/main" id="{3E19F629-4CA5-4E13-A507-1BE0077EA634}"/>
              </a:ext>
            </a:extLst>
          </p:cNvPr>
          <p:cNvSpPr>
            <a:spLocks noGrp="1"/>
          </p:cNvSpPr>
          <p:nvPr>
            <p:ph type="body" sz="quarter" idx="10"/>
          </p:nvPr>
        </p:nvSpPr>
        <p:spPr>
          <a:xfrm>
            <a:off x="6715491" y="6012983"/>
            <a:ext cx="4922496" cy="613743"/>
          </a:xfrm>
        </p:spPr>
        <p:txBody>
          <a:bodyPr/>
          <a:lstStyle/>
          <a:p>
            <a:r>
              <a:rPr lang="en-GB" dirty="0">
                <a:latin typeface="Arial   "/>
              </a:rPr>
              <a:t>25 May 2023</a:t>
            </a:r>
          </a:p>
        </p:txBody>
      </p:sp>
      <p:sp>
        <p:nvSpPr>
          <p:cNvPr id="4" name="Text Placeholder 3">
            <a:extLst>
              <a:ext uri="{FF2B5EF4-FFF2-40B4-BE49-F238E27FC236}">
                <a16:creationId xmlns:a16="http://schemas.microsoft.com/office/drawing/2014/main" id="{3014AC7B-E7D1-4D0E-94D9-2D3DE86358C8}"/>
              </a:ext>
            </a:extLst>
          </p:cNvPr>
          <p:cNvSpPr>
            <a:spLocks noGrp="1"/>
          </p:cNvSpPr>
          <p:nvPr>
            <p:ph type="body" sz="quarter" idx="11"/>
          </p:nvPr>
        </p:nvSpPr>
        <p:spPr>
          <a:xfrm>
            <a:off x="5757996" y="3042821"/>
            <a:ext cx="5879991" cy="2634916"/>
          </a:xfrm>
        </p:spPr>
        <p:txBody>
          <a:bodyPr>
            <a:normAutofit lnSpcReduction="10000"/>
          </a:bodyPr>
          <a:lstStyle/>
          <a:p>
            <a:r>
              <a:rPr lang="en-GB" dirty="0">
                <a:latin typeface="Arial   "/>
              </a:rPr>
              <a:t>Tom Whipple</a:t>
            </a:r>
          </a:p>
          <a:p>
            <a:r>
              <a:rPr lang="en-GB" b="0" dirty="0">
                <a:latin typeface="Arial   "/>
              </a:rPr>
              <a:t>The Times </a:t>
            </a:r>
          </a:p>
          <a:p>
            <a:r>
              <a:rPr lang="en-GB" dirty="0">
                <a:latin typeface="Arial   "/>
              </a:rPr>
              <a:t>Anna Khoo</a:t>
            </a:r>
          </a:p>
          <a:p>
            <a:r>
              <a:rPr lang="en-GB" b="0" dirty="0">
                <a:latin typeface="Arial   "/>
              </a:rPr>
              <a:t>Office for National Statistics</a:t>
            </a:r>
          </a:p>
          <a:p>
            <a:r>
              <a:rPr lang="en-GB" dirty="0">
                <a:latin typeface="Arial   "/>
              </a:rPr>
              <a:t>Hannah Thomas </a:t>
            </a:r>
          </a:p>
          <a:p>
            <a:r>
              <a:rPr lang="en-GB" b="0" dirty="0">
                <a:latin typeface="Arial   "/>
              </a:rPr>
              <a:t>Analysis Function Central Team</a:t>
            </a:r>
          </a:p>
          <a:p>
            <a:endParaRPr lang="en-GB" dirty="0">
              <a:latin typeface="Arial   "/>
            </a:endParaRPr>
          </a:p>
        </p:txBody>
      </p:sp>
    </p:spTree>
    <p:extLst>
      <p:ext uri="{BB962C8B-B14F-4D97-AF65-F5344CB8AC3E}">
        <p14:creationId xmlns:p14="http://schemas.microsoft.com/office/powerpoint/2010/main" val="21027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a:xfrm>
            <a:off x="520313" y="584588"/>
            <a:ext cx="10515600" cy="526298"/>
          </a:xfrm>
        </p:spPr>
        <p:txBody>
          <a:bodyPr/>
          <a:lstStyle/>
          <a:p>
            <a:r>
              <a:rPr lang="en-GB" dirty="0"/>
              <a:t>Example – caveats in conversational tone</a:t>
            </a:r>
          </a:p>
        </p:txBody>
      </p:sp>
      <p:sp>
        <p:nvSpPr>
          <p:cNvPr id="7" name="TextBox 6">
            <a:extLst>
              <a:ext uri="{FF2B5EF4-FFF2-40B4-BE49-F238E27FC236}">
                <a16:creationId xmlns:a16="http://schemas.microsoft.com/office/drawing/2014/main" id="{EE03422E-CE2D-3671-2FEA-1F2DCE65A766}"/>
              </a:ext>
            </a:extLst>
          </p:cNvPr>
          <p:cNvSpPr txBox="1"/>
          <p:nvPr/>
        </p:nvSpPr>
        <p:spPr>
          <a:xfrm>
            <a:off x="520313" y="1502997"/>
            <a:ext cx="5575687" cy="4278094"/>
          </a:xfrm>
          <a:prstGeom prst="rect">
            <a:avLst/>
          </a:prstGeom>
          <a:noFill/>
        </p:spPr>
        <p:txBody>
          <a:bodyPr wrap="square">
            <a:spAutoFit/>
          </a:bodyPr>
          <a:lstStyle/>
          <a:p>
            <a:r>
              <a:rPr lang="en-GB" sz="1700" b="1" dirty="0">
                <a:effectLst/>
                <a:latin typeface="+mj-lt"/>
              </a:rPr>
              <a:t>Retail, hospitality and arts and recreation industries among worst affected by coronavirus lockdowns</a:t>
            </a:r>
          </a:p>
          <a:p>
            <a:pPr algn="l"/>
            <a:endParaRPr lang="en-GB" sz="1700" b="0" i="0" dirty="0">
              <a:solidFill>
                <a:srgbClr val="323132"/>
              </a:solidFill>
              <a:effectLst/>
              <a:latin typeface="+mj-lt"/>
            </a:endParaRPr>
          </a:p>
          <a:p>
            <a:pPr algn="l"/>
            <a:r>
              <a:rPr lang="en-GB" sz="1700" b="0" i="0" dirty="0">
                <a:solidFill>
                  <a:srgbClr val="323132"/>
                </a:solidFill>
                <a:effectLst/>
                <a:latin typeface="+mj-lt"/>
              </a:rPr>
              <a:t>Industries that experienced the most disruption to the workforce during the coronavirus (COVID-19) pandemic, such as retail, hospitality, and arts and entertainment, have seen large swings in average pay and pay growth over recent years. This makes understanding trends in wage growth more complicated.</a:t>
            </a:r>
          </a:p>
          <a:p>
            <a:pPr algn="l"/>
            <a:endParaRPr lang="en-GB" sz="1700" b="0" i="0" dirty="0">
              <a:solidFill>
                <a:srgbClr val="323132"/>
              </a:solidFill>
              <a:effectLst/>
              <a:latin typeface="+mj-lt"/>
            </a:endParaRPr>
          </a:p>
          <a:p>
            <a:pPr algn="l"/>
            <a:r>
              <a:rPr lang="en-GB" sz="1700" b="0" i="0" dirty="0">
                <a:solidFill>
                  <a:srgbClr val="323132"/>
                </a:solidFill>
                <a:effectLst/>
                <a:latin typeface="+mj-lt"/>
              </a:rPr>
              <a:t>One factor that affected average wages during the coronavirus pandemic was workforce composition. A relatively large amount of low paid workers lost their jobs, which pushes up average wages even if no workers received pay rises. </a:t>
            </a:r>
            <a:r>
              <a:rPr lang="en-GB" sz="1700" b="0" i="0" u="sng" dirty="0">
                <a:solidFill>
                  <a:srgbClr val="206095"/>
                </a:solidFill>
                <a:effectLst/>
                <a:latin typeface="+mj-lt"/>
                <a:hlinkClick r:id="rId2"/>
              </a:rPr>
              <a:t>This is known as a compositional effect.</a:t>
            </a:r>
            <a:endParaRPr lang="en-GB" sz="1700" b="0" i="0" dirty="0">
              <a:solidFill>
                <a:srgbClr val="323132"/>
              </a:solidFill>
              <a:effectLst/>
              <a:latin typeface="+mj-lt"/>
            </a:endParaRPr>
          </a:p>
        </p:txBody>
      </p:sp>
      <p:sp>
        <p:nvSpPr>
          <p:cNvPr id="3" name="Content Placeholder 2">
            <a:extLst>
              <a:ext uri="{FF2B5EF4-FFF2-40B4-BE49-F238E27FC236}">
                <a16:creationId xmlns:a16="http://schemas.microsoft.com/office/drawing/2014/main" id="{239475B1-770C-45DD-8AED-12276FAB0FF7}"/>
              </a:ext>
            </a:extLst>
          </p:cNvPr>
          <p:cNvSpPr>
            <a:spLocks noGrp="1"/>
          </p:cNvSpPr>
          <p:nvPr>
            <p:ph idx="1"/>
          </p:nvPr>
        </p:nvSpPr>
        <p:spPr>
          <a:xfrm>
            <a:off x="6482963" y="1168425"/>
            <a:ext cx="5709037" cy="4578689"/>
          </a:xfrm>
        </p:spPr>
        <p:txBody>
          <a:bodyPr/>
          <a:lstStyle/>
          <a:p>
            <a:pPr marL="0" indent="0">
              <a:buNone/>
            </a:pPr>
            <a:endParaRPr lang="en-GB" sz="1800" dirty="0"/>
          </a:p>
          <a:p>
            <a:pPr marL="0" indent="0">
              <a:buNone/>
            </a:pPr>
            <a:r>
              <a:rPr lang="en-GB" sz="1800" dirty="0"/>
              <a:t>Section header gives main point on skim read (Format)</a:t>
            </a:r>
          </a:p>
          <a:p>
            <a:pPr marL="0" indent="0">
              <a:buNone/>
            </a:pPr>
            <a:endParaRPr lang="en-GB" sz="1800" dirty="0"/>
          </a:p>
          <a:p>
            <a:pPr marL="0" indent="0">
              <a:buNone/>
            </a:pPr>
            <a:endParaRPr lang="en-GB" sz="1800" dirty="0"/>
          </a:p>
          <a:p>
            <a:pPr marL="0" indent="0">
              <a:buNone/>
            </a:pPr>
            <a:r>
              <a:rPr lang="en-GB" sz="1800" dirty="0"/>
              <a:t>‘This is complicated’. Caveats and nuances coming next, it’s all useful and interesting and worth your time.</a:t>
            </a:r>
          </a:p>
          <a:p>
            <a:pPr marL="0" indent="0">
              <a:buNone/>
            </a:pPr>
            <a:endParaRPr lang="en-GB" sz="1800" dirty="0"/>
          </a:p>
          <a:p>
            <a:pPr marL="0" indent="0">
              <a:buNone/>
            </a:pPr>
            <a:endParaRPr lang="en-GB" sz="1800" dirty="0"/>
          </a:p>
          <a:p>
            <a:pPr marL="0" indent="0">
              <a:buNone/>
            </a:pPr>
            <a:r>
              <a:rPr lang="en-GB" sz="1800" dirty="0"/>
              <a:t>Explanation of what a technical term means before we introduce it so that’s not terrifying. (Define)</a:t>
            </a:r>
          </a:p>
          <a:p>
            <a:pPr marL="0" indent="0">
              <a:buNone/>
            </a:pPr>
            <a:endParaRPr lang="en-GB" sz="1800" dirty="0"/>
          </a:p>
          <a:p>
            <a:pPr marL="0" indent="0">
              <a:buNone/>
            </a:pPr>
            <a:r>
              <a:rPr lang="en-GB" sz="1800" dirty="0"/>
              <a:t>Link from term to methodology (Contain)</a:t>
            </a:r>
          </a:p>
          <a:p>
            <a:pPr marL="0" indent="0">
              <a:buNone/>
            </a:pPr>
            <a:endParaRPr lang="en-GB" sz="1800" dirty="0"/>
          </a:p>
        </p:txBody>
      </p:sp>
      <p:sp>
        <p:nvSpPr>
          <p:cNvPr id="6" name="TextBox 5">
            <a:extLst>
              <a:ext uri="{FF2B5EF4-FFF2-40B4-BE49-F238E27FC236}">
                <a16:creationId xmlns:a16="http://schemas.microsoft.com/office/drawing/2014/main" id="{243A97D6-DD45-40B6-972A-08E84B851782}"/>
              </a:ext>
            </a:extLst>
          </p:cNvPr>
          <p:cNvSpPr txBox="1"/>
          <p:nvPr/>
        </p:nvSpPr>
        <p:spPr>
          <a:xfrm>
            <a:off x="6290144" y="6115664"/>
            <a:ext cx="6094674" cy="646331"/>
          </a:xfrm>
          <a:prstGeom prst="rect">
            <a:avLst/>
          </a:prstGeom>
          <a:noFill/>
        </p:spPr>
        <p:txBody>
          <a:bodyPr wrap="square">
            <a:spAutoFit/>
          </a:bodyPr>
          <a:lstStyle/>
          <a:p>
            <a:r>
              <a:rPr lang="en-GB" b="1" dirty="0">
                <a:solidFill>
                  <a:schemeClr val="bg1"/>
                </a:solidFill>
                <a:hlinkClick r:id="rId3">
                  <a:extLst>
                    <a:ext uri="{A12FA001-AC4F-418D-AE19-62706E023703}">
                      <ahyp:hlinkClr xmlns:ahyp="http://schemas.microsoft.com/office/drawing/2018/hyperlinkcolor" val="tx"/>
                    </a:ext>
                  </a:extLst>
                </a:hlinkClick>
              </a:rPr>
              <a:t>Professional and scientific industry the only one where pay continues to match rising prices</a:t>
            </a:r>
            <a:endParaRPr lang="en-GB" b="1" dirty="0">
              <a:solidFill>
                <a:schemeClr val="bg1"/>
              </a:solidFill>
            </a:endParaRPr>
          </a:p>
        </p:txBody>
      </p:sp>
    </p:spTree>
    <p:extLst>
      <p:ext uri="{BB962C8B-B14F-4D97-AF65-F5344CB8AC3E}">
        <p14:creationId xmlns:p14="http://schemas.microsoft.com/office/powerpoint/2010/main" val="2950692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p:txBody>
          <a:bodyPr/>
          <a:lstStyle/>
          <a:p>
            <a:r>
              <a:rPr lang="en-GB" dirty="0"/>
              <a:t>Findings before methodology</a:t>
            </a:r>
          </a:p>
        </p:txBody>
      </p:sp>
      <p:sp>
        <p:nvSpPr>
          <p:cNvPr id="8" name="TextBox 7">
            <a:extLst>
              <a:ext uri="{FF2B5EF4-FFF2-40B4-BE49-F238E27FC236}">
                <a16:creationId xmlns:a16="http://schemas.microsoft.com/office/drawing/2014/main" id="{A3EC7487-6780-4E7A-9958-6CE78A49D560}"/>
              </a:ext>
            </a:extLst>
          </p:cNvPr>
          <p:cNvSpPr txBox="1"/>
          <p:nvPr/>
        </p:nvSpPr>
        <p:spPr>
          <a:xfrm>
            <a:off x="838200" y="1868836"/>
            <a:ext cx="5257800" cy="1200329"/>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rPr>
              <a:t>Some people don’t need to know how you did it to understand why it’s important. That’s fine.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5465A30-FA99-9804-C83C-ED445AA82E37}"/>
              </a:ext>
            </a:extLst>
          </p:cNvPr>
          <p:cNvSpPr txBox="1"/>
          <p:nvPr/>
        </p:nvSpPr>
        <p:spPr>
          <a:xfrm>
            <a:off x="826894" y="3074714"/>
            <a:ext cx="6096000" cy="1200329"/>
          </a:xfrm>
          <a:prstGeom prst="rect">
            <a:avLst/>
          </a:prstGeom>
          <a:noFill/>
        </p:spPr>
        <p:txBody>
          <a:bodyPr wrap="square">
            <a:spAutoFit/>
          </a:bodyPr>
          <a:lstStyle/>
          <a:p>
            <a:r>
              <a:rPr lang="en-GB" b="0" i="0" dirty="0">
                <a:solidFill>
                  <a:srgbClr val="323132"/>
                </a:solidFill>
                <a:effectLst/>
                <a:latin typeface="+mj-lt"/>
              </a:rPr>
              <a:t>Areas with strong local businesses and adult education tended to have lower rates of loneliness, modelling found that local authorities in London particularly benefit from these.</a:t>
            </a:r>
            <a:endParaRPr lang="en-GB" dirty="0">
              <a:latin typeface="+mj-lt"/>
            </a:endParaRPr>
          </a:p>
        </p:txBody>
      </p:sp>
      <p:sp>
        <p:nvSpPr>
          <p:cNvPr id="6" name="TextBox 5">
            <a:extLst>
              <a:ext uri="{FF2B5EF4-FFF2-40B4-BE49-F238E27FC236}">
                <a16:creationId xmlns:a16="http://schemas.microsoft.com/office/drawing/2014/main" id="{DC32FA16-A485-4613-8B1C-403D284410CF}"/>
              </a:ext>
              <a:ext uri="{C183D7F6-B498-43B3-948B-1728B52AA6E4}">
                <adec:decorative xmlns:adec="http://schemas.microsoft.com/office/drawing/2017/decorative" val="0"/>
              </a:ext>
            </a:extLst>
          </p:cNvPr>
          <p:cNvSpPr txBox="1"/>
          <p:nvPr/>
        </p:nvSpPr>
        <p:spPr>
          <a:xfrm>
            <a:off x="5838825" y="4538732"/>
            <a:ext cx="2168138" cy="369332"/>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rPr>
              <a:t>Regression analysis</a:t>
            </a:r>
          </a:p>
        </p:txBody>
      </p:sp>
      <p:sp>
        <p:nvSpPr>
          <p:cNvPr id="5" name="TextBox 4">
            <a:extLst>
              <a:ext uri="{FF2B5EF4-FFF2-40B4-BE49-F238E27FC236}">
                <a16:creationId xmlns:a16="http://schemas.microsoft.com/office/drawing/2014/main" id="{B154559E-5775-AF30-3EF7-4761B9FDC31C}"/>
              </a:ext>
            </a:extLst>
          </p:cNvPr>
          <p:cNvSpPr txBox="1"/>
          <p:nvPr/>
        </p:nvSpPr>
        <p:spPr>
          <a:xfrm>
            <a:off x="5990573" y="6073548"/>
            <a:ext cx="6093912" cy="646331"/>
          </a:xfrm>
          <a:prstGeom prst="rect">
            <a:avLst/>
          </a:prstGeom>
          <a:noFill/>
        </p:spPr>
        <p:txBody>
          <a:bodyPr wrap="square">
            <a:spAutoFit/>
          </a:bodyPr>
          <a:lstStyle/>
          <a:p>
            <a:pPr algn="r"/>
            <a:r>
              <a:rPr lang="en-GB" b="1" i="0" dirty="0">
                <a:solidFill>
                  <a:schemeClr val="bg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Mapping loneliness during the coronavirus pandemic</a:t>
            </a:r>
            <a:endParaRPr lang="en-GB" b="1"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8994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p:txBody>
          <a:bodyPr/>
          <a:lstStyle/>
          <a:p>
            <a:r>
              <a:rPr lang="en-GB" dirty="0"/>
              <a:t>Unpacking models</a:t>
            </a:r>
          </a:p>
        </p:txBody>
      </p:sp>
      <p:sp>
        <p:nvSpPr>
          <p:cNvPr id="7" name="TextBox 6">
            <a:extLst>
              <a:ext uri="{FF2B5EF4-FFF2-40B4-BE49-F238E27FC236}">
                <a16:creationId xmlns:a16="http://schemas.microsoft.com/office/drawing/2014/main" id="{60DE0F28-D41D-426F-834D-8C76614F3273}"/>
              </a:ext>
            </a:extLst>
          </p:cNvPr>
          <p:cNvSpPr txBox="1"/>
          <p:nvPr/>
        </p:nvSpPr>
        <p:spPr>
          <a:xfrm>
            <a:off x="5545372" y="721366"/>
            <a:ext cx="4687957" cy="646331"/>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rPr>
              <a:t>Spelling it all out is worth it sometimes.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83E56"/>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71C1553-919F-9507-24B1-34288E5069D1}"/>
              </a:ext>
            </a:extLst>
          </p:cNvPr>
          <p:cNvSpPr txBox="1"/>
          <p:nvPr/>
        </p:nvSpPr>
        <p:spPr>
          <a:xfrm>
            <a:off x="838200" y="2231262"/>
            <a:ext cx="6093912" cy="2308324"/>
          </a:xfrm>
          <a:prstGeom prst="rect">
            <a:avLst/>
          </a:prstGeom>
          <a:noFill/>
        </p:spPr>
        <p:txBody>
          <a:bodyPr wrap="square">
            <a:spAutoFit/>
          </a:bodyPr>
          <a:lstStyle/>
          <a:p>
            <a:r>
              <a:rPr lang="en-GB" b="0" i="0" dirty="0">
                <a:solidFill>
                  <a:srgbClr val="323132"/>
                </a:solidFill>
                <a:effectLst/>
                <a:latin typeface="+mj-lt"/>
              </a:rPr>
              <a:t>This means that, if a person who was eligible for free school meals as a child had had the same level of education, KS4 attainment, years of labour market experience, ethnicity, and went to secondary school in the same region as a person who attended an independent school, the model predicts that on average they would still earn around 20% less than that of an independent school student. That result was true for men and women.</a:t>
            </a:r>
            <a:endParaRPr lang="en-GB" dirty="0">
              <a:latin typeface="+mj-lt"/>
            </a:endParaRPr>
          </a:p>
        </p:txBody>
      </p:sp>
      <p:sp>
        <p:nvSpPr>
          <p:cNvPr id="4" name="TextBox 3">
            <a:extLst>
              <a:ext uri="{FF2B5EF4-FFF2-40B4-BE49-F238E27FC236}">
                <a16:creationId xmlns:a16="http://schemas.microsoft.com/office/drawing/2014/main" id="{6F036B84-BAE2-2B90-7228-1CEE68DDA9CD}"/>
              </a:ext>
            </a:extLst>
          </p:cNvPr>
          <p:cNvSpPr txBox="1"/>
          <p:nvPr/>
        </p:nvSpPr>
        <p:spPr>
          <a:xfrm>
            <a:off x="6529192" y="6078697"/>
            <a:ext cx="6093912" cy="646331"/>
          </a:xfrm>
          <a:prstGeom prst="rect">
            <a:avLst/>
          </a:prstGeom>
          <a:noFill/>
        </p:spPr>
        <p:txBody>
          <a:bodyPr wrap="square">
            <a:spAutoFit/>
          </a:bodyPr>
          <a:lstStyle/>
          <a:p>
            <a:pPr algn="l"/>
            <a:r>
              <a:rPr lang="en-GB" b="1" i="0" dirty="0">
                <a:solidFill>
                  <a:schemeClr val="bg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Why free school meal recipients earn less than their peers</a:t>
            </a:r>
            <a:endParaRPr lang="en-GB" b="1"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14293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F98C-5860-DDF4-FA22-1B5D3652CF97}"/>
              </a:ext>
            </a:extLst>
          </p:cNvPr>
          <p:cNvSpPr>
            <a:spLocks noGrp="1"/>
          </p:cNvSpPr>
          <p:nvPr>
            <p:ph type="title"/>
          </p:nvPr>
        </p:nvSpPr>
        <p:spPr>
          <a:xfrm>
            <a:off x="838200" y="642127"/>
            <a:ext cx="10515600" cy="526298"/>
          </a:xfrm>
        </p:spPr>
        <p:txBody>
          <a:bodyPr/>
          <a:lstStyle/>
          <a:p>
            <a:r>
              <a:rPr lang="en-GB" dirty="0">
                <a:cs typeface="Arial"/>
              </a:rPr>
              <a:t>Reducing the odds of misinterpretation</a:t>
            </a:r>
            <a:endParaRPr lang="en-GB" dirty="0"/>
          </a:p>
        </p:txBody>
      </p:sp>
      <p:sp>
        <p:nvSpPr>
          <p:cNvPr id="8" name="TextBox 7">
            <a:extLst>
              <a:ext uri="{FF2B5EF4-FFF2-40B4-BE49-F238E27FC236}">
                <a16:creationId xmlns:a16="http://schemas.microsoft.com/office/drawing/2014/main" id="{FE7D58A7-4683-7CAB-CE37-149F400DF461}"/>
              </a:ext>
            </a:extLst>
          </p:cNvPr>
          <p:cNvSpPr txBox="1"/>
          <p:nvPr/>
        </p:nvSpPr>
        <p:spPr>
          <a:xfrm>
            <a:off x="829054" y="1430767"/>
            <a:ext cx="9870557" cy="4247317"/>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B57"/>
                </a:solidFill>
                <a:effectLst/>
                <a:uLnTx/>
                <a:uFillTx/>
                <a:latin typeface="Arial" panose="020B0604020202020204"/>
                <a:ea typeface="+mn-lt"/>
                <a:cs typeface="Arial" panose="020B0604020202020204"/>
              </a:rPr>
              <a:t>"Students at lower-rated schools have 11% higher odds of going on to be imprisoned compared with students at higher-rated schools." </a:t>
            </a: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B57"/>
                </a:solidFill>
                <a:effectLst/>
                <a:uLnTx/>
                <a:uFillTx/>
                <a:latin typeface="Arial" panose="020B0604020202020204"/>
                <a:ea typeface="+mn-lt"/>
                <a:cs typeface="Arial" panose="020B0604020202020204"/>
              </a:rPr>
              <a:t>11% more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B57"/>
                </a:solidFill>
                <a:effectLst/>
                <a:uLnTx/>
                <a:uFillTx/>
                <a:latin typeface="Arial" panose="020B0604020202020204"/>
                <a:ea typeface="+mn-ea"/>
                <a:cs typeface="Arial"/>
              </a:rPr>
              <a:t>Qualify with absolute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rPr>
              <a:t>"Students at lower-rated schools have </a:t>
            </a:r>
            <a:r>
              <a:rPr kumimoji="0" lang="en-GB" sz="1800" b="1" i="0" u="none" strike="noStrike" kern="1200" cap="none" spc="0" normalizeH="0" baseline="0" noProof="0" dirty="0">
                <a:ln>
                  <a:noFill/>
                </a:ln>
                <a:solidFill>
                  <a:srgbClr val="003B57"/>
                </a:solidFill>
                <a:effectLst/>
                <a:uLnTx/>
                <a:uFillTx/>
                <a:latin typeface="Arial" panose="020B0604020202020204"/>
                <a:ea typeface="+mn-ea"/>
                <a:cs typeface="Arial"/>
              </a:rPr>
              <a:t>11% higher odds</a:t>
            </a:r>
            <a:r>
              <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rPr>
              <a:t> of going on to be imprisoned compared with students at higher-rated schools. In practice, </a:t>
            </a:r>
            <a:r>
              <a:rPr kumimoji="0" lang="en-GB" sz="1800" b="1" i="0" u="none" strike="noStrike" kern="1200" cap="none" spc="0" normalizeH="0" baseline="0" noProof="0" dirty="0">
                <a:ln>
                  <a:noFill/>
                </a:ln>
                <a:solidFill>
                  <a:srgbClr val="003B57"/>
                </a:solidFill>
                <a:effectLst/>
                <a:uLnTx/>
                <a:uFillTx/>
                <a:latin typeface="Arial" panose="020B0604020202020204"/>
                <a:ea typeface="+mn-ea"/>
                <a:cs typeface="Arial"/>
              </a:rPr>
              <a:t>a very small number</a:t>
            </a:r>
            <a:r>
              <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rPr>
              <a:t> of people go on to receive an immediate custodial sentence, so this is </a:t>
            </a:r>
            <a:r>
              <a:rPr kumimoji="0" lang="en-GB" sz="1800" b="1" i="0" u="none" strike="noStrike" kern="1200" cap="none" spc="0" normalizeH="0" baseline="0" noProof="0" dirty="0">
                <a:ln>
                  <a:noFill/>
                </a:ln>
                <a:solidFill>
                  <a:srgbClr val="003B57"/>
                </a:solidFill>
                <a:effectLst/>
                <a:uLnTx/>
                <a:uFillTx/>
                <a:latin typeface="Arial" panose="020B0604020202020204"/>
                <a:ea typeface="+mn-lt"/>
                <a:cs typeface="Arial" panose="020B0604020202020204"/>
              </a:rPr>
              <a:t>a difference of about 1 in 1,000</a:t>
            </a:r>
            <a:r>
              <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rPr>
              <a:t>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p:txBody>
      </p:sp>
      <p:sp>
        <p:nvSpPr>
          <p:cNvPr id="10" name="TextBox 9">
            <a:extLst>
              <a:ext uri="{FF2B5EF4-FFF2-40B4-BE49-F238E27FC236}">
                <a16:creationId xmlns:a16="http://schemas.microsoft.com/office/drawing/2014/main" id="{F4BB1764-0BD4-191B-E76D-97EDA61BE567}"/>
              </a:ext>
            </a:extLst>
          </p:cNvPr>
          <p:cNvSpPr txBox="1"/>
          <p:nvPr/>
        </p:nvSpPr>
        <p:spPr>
          <a:xfrm>
            <a:off x="6208888" y="6206890"/>
            <a:ext cx="5981786" cy="4770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B57">
                    <a:lumMod val="75000"/>
                    <a:lumOff val="25000"/>
                  </a:srgbClr>
                </a:solidFill>
                <a:effectLst/>
                <a:uLnTx/>
                <a:uFillTx/>
                <a:latin typeface="Arial" panose="020B0604020202020204"/>
                <a:ea typeface="+mn-lt"/>
                <a:cs typeface="Arial" panose="020B0604020202020204"/>
                <a:hlinkClick r:id="rId2">
                  <a:extLst>
                    <a:ext uri="{A12FA001-AC4F-418D-AE19-62706E023703}">
                      <ahyp:hlinkClr xmlns:ahyp="http://schemas.microsoft.com/office/drawing/2018/hyperlinkcolor" val="tx"/>
                    </a:ext>
                  </a:extLst>
                </a:hlinkClick>
              </a:rPr>
              <a:t>https://www.ons.gov.uk/peoplepopulationandcommunity/educationandchildcare/articles/thelinksbetweenyoungpeoplebeingimprisonedpupilbackgroundandschoolquality/2023-01-27</a:t>
            </a:r>
            <a:endParaRPr kumimoji="0" lang="en-US" sz="800" b="0" i="0" u="none" strike="noStrike" kern="1200" cap="none" spc="0" normalizeH="0" baseline="0" noProof="0" dirty="0">
              <a:ln>
                <a:noFill/>
              </a:ln>
              <a:solidFill>
                <a:srgbClr val="003B57">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3B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486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a:xfrm>
            <a:off x="554096" y="388762"/>
            <a:ext cx="10515600" cy="1180836"/>
          </a:xfrm>
        </p:spPr>
        <p:txBody>
          <a:bodyPr/>
          <a:lstStyle/>
          <a:p>
            <a:r>
              <a:rPr lang="en-GB" dirty="0">
                <a:ea typeface="+mj-lt"/>
                <a:cs typeface="+mj-lt"/>
              </a:rPr>
              <a:t>Demo the model with an example person</a:t>
            </a:r>
          </a:p>
          <a:p>
            <a:endParaRPr lang="en-GB" dirty="0">
              <a:cs typeface="Arial"/>
            </a:endParaRPr>
          </a:p>
        </p:txBody>
      </p:sp>
      <p:sp>
        <p:nvSpPr>
          <p:cNvPr id="6" name="TextBox 5">
            <a:extLst>
              <a:ext uri="{FF2B5EF4-FFF2-40B4-BE49-F238E27FC236}">
                <a16:creationId xmlns:a16="http://schemas.microsoft.com/office/drawing/2014/main" id="{84367373-2C0B-A83E-EF95-B7E95A7E105C}"/>
              </a:ext>
            </a:extLst>
          </p:cNvPr>
          <p:cNvSpPr txBox="1"/>
          <p:nvPr/>
        </p:nvSpPr>
        <p:spPr>
          <a:xfrm>
            <a:off x="386963" y="1074509"/>
            <a:ext cx="5709037" cy="4708981"/>
          </a:xfrm>
          <a:prstGeom prst="rect">
            <a:avLst/>
          </a:prstGeom>
          <a:noFill/>
        </p:spPr>
        <p:txBody>
          <a:bodyPr wrap="square">
            <a:spAutoFit/>
          </a:bodyPr>
          <a:lstStyle/>
          <a:p>
            <a:pPr algn="l"/>
            <a:r>
              <a:rPr lang="en-GB" sz="1500" b="0" i="0" dirty="0">
                <a:solidFill>
                  <a:srgbClr val="323132"/>
                </a:solidFill>
                <a:effectLst/>
                <a:latin typeface="Arial    "/>
              </a:rPr>
              <a:t>The likelihood of imprisonment also varies for people depending on situation and characteristics. There is no “average” student, but we can pick some characteristics for a person to put in the model and show the school quality effect for them as a reference.</a:t>
            </a:r>
          </a:p>
          <a:p>
            <a:pPr algn="l"/>
            <a:endParaRPr lang="en-GB" sz="1500" b="0" i="0" dirty="0">
              <a:solidFill>
                <a:srgbClr val="323132"/>
              </a:solidFill>
              <a:effectLst/>
              <a:latin typeface="Arial    "/>
            </a:endParaRPr>
          </a:p>
          <a:p>
            <a:pPr algn="l"/>
            <a:r>
              <a:rPr lang="en-GB" sz="1500" b="0" i="0" dirty="0">
                <a:solidFill>
                  <a:srgbClr val="323132"/>
                </a:solidFill>
                <a:effectLst/>
                <a:latin typeface="Arial    "/>
              </a:rPr>
              <a:t>Our reference student is male, White British, and had </a:t>
            </a:r>
            <a:r>
              <a:rPr lang="en-GB" sz="1500" b="0" i="0" u="sng" dirty="0">
                <a:solidFill>
                  <a:srgbClr val="206095"/>
                </a:solidFill>
                <a:effectLst/>
                <a:latin typeface="Arial    "/>
                <a:hlinkClick r:id="rId2"/>
              </a:rPr>
              <a:t>average educational attainment</a:t>
            </a:r>
            <a:r>
              <a:rPr lang="en-GB" sz="1500" b="0" i="0" dirty="0">
                <a:solidFill>
                  <a:srgbClr val="323132"/>
                </a:solidFill>
                <a:effectLst/>
                <a:latin typeface="Arial    "/>
              </a:rPr>
              <a:t>. They have English as a first language, they do not have any Special Educational Needs and are not eligible for free school meals, they were not in care, they are born around the middle of the academic year, and they go to a mixed comprehensive, non-religious school in a rural village in the East Midlands. The school has average characteristics in terms of its size and the type of pupils who go there.</a:t>
            </a:r>
          </a:p>
          <a:p>
            <a:pPr algn="l"/>
            <a:endParaRPr lang="en-GB" sz="1500" b="0" i="0" dirty="0">
              <a:solidFill>
                <a:srgbClr val="323132"/>
              </a:solidFill>
              <a:effectLst/>
              <a:latin typeface="Arial    "/>
            </a:endParaRPr>
          </a:p>
          <a:p>
            <a:pPr algn="l"/>
            <a:r>
              <a:rPr lang="en-GB" sz="1500" b="0" i="0" dirty="0">
                <a:solidFill>
                  <a:srgbClr val="323132"/>
                </a:solidFill>
                <a:effectLst/>
                <a:latin typeface="Arial    "/>
              </a:rPr>
              <a:t>For this student, there is a 1.4% chance (nearly 14 people in every 1,000) that they will go on to be imprisoned if they go to an outstanding or good school. If they went to a satisfactory or inadequate school however, they would have a 1.5% (15 people in every 1,000) chance of imprisonment, even if everything else stayed the same.</a:t>
            </a:r>
          </a:p>
        </p:txBody>
      </p:sp>
      <p:sp>
        <p:nvSpPr>
          <p:cNvPr id="3" name="Content Placeholder 2">
            <a:extLst>
              <a:ext uri="{FF2B5EF4-FFF2-40B4-BE49-F238E27FC236}">
                <a16:creationId xmlns:a16="http://schemas.microsoft.com/office/drawing/2014/main" id="{239475B1-770C-45DD-8AED-12276FAB0FF7}"/>
              </a:ext>
            </a:extLst>
          </p:cNvPr>
          <p:cNvSpPr>
            <a:spLocks noGrp="1"/>
          </p:cNvSpPr>
          <p:nvPr>
            <p:ph idx="1"/>
          </p:nvPr>
        </p:nvSpPr>
        <p:spPr>
          <a:xfrm>
            <a:off x="6379163" y="1074509"/>
            <a:ext cx="5709037" cy="4883388"/>
          </a:xfrm>
        </p:spPr>
        <p:txBody>
          <a:bodyPr/>
          <a:lstStyle/>
          <a:p>
            <a:pPr marL="0" indent="0">
              <a:buNone/>
            </a:pPr>
            <a:r>
              <a:rPr lang="en-GB" sz="1800" dirty="0">
                <a:cs typeface="Arial"/>
              </a:rPr>
              <a:t>Conversational caveating. </a:t>
            </a:r>
            <a:endParaRPr lang="en-GB" sz="1800" dirty="0"/>
          </a:p>
          <a:p>
            <a:pPr marL="0" indent="0">
              <a:buNone/>
            </a:pPr>
            <a:endParaRPr lang="en-GB" sz="1800" dirty="0">
              <a:cs typeface="Arial" panose="020B0604020202020204"/>
            </a:endParaRPr>
          </a:p>
          <a:p>
            <a:pPr marL="0" indent="0">
              <a:buNone/>
            </a:pPr>
            <a:r>
              <a:rPr lang="en-GB" sz="1800" dirty="0">
                <a:cs typeface="Arial" panose="020B0604020202020204"/>
              </a:rPr>
              <a:t>Explain the issue openly. Absolute chances are all different (Logistic regression, but we won't go into that)</a:t>
            </a:r>
          </a:p>
          <a:p>
            <a:pPr marL="0" indent="0">
              <a:buNone/>
            </a:pPr>
            <a:endParaRPr lang="en-GB" sz="1800" dirty="0">
              <a:cs typeface="Arial" panose="020B0604020202020204"/>
            </a:endParaRPr>
          </a:p>
          <a:p>
            <a:pPr marL="0" indent="0">
              <a:buNone/>
            </a:pPr>
            <a:r>
              <a:rPr lang="en-GB" sz="1800" dirty="0">
                <a:cs typeface="Arial" panose="020B0604020202020204"/>
              </a:rPr>
              <a:t>Demo example.</a:t>
            </a:r>
          </a:p>
          <a:p>
            <a:pPr marL="0" indent="0">
              <a:buNone/>
            </a:pPr>
            <a:endParaRPr lang="en-GB" sz="1800" dirty="0">
              <a:cs typeface="Arial" panose="020B0604020202020204"/>
            </a:endParaRPr>
          </a:p>
          <a:p>
            <a:pPr marL="0" indent="0">
              <a:buNone/>
            </a:pPr>
            <a:r>
              <a:rPr lang="en-GB" sz="1800" dirty="0">
                <a:cs typeface="Arial" panose="020B0604020202020204"/>
              </a:rPr>
              <a:t>Imagine this person. Reminds us of all the controlled factors in this model within a personal sketch.</a:t>
            </a:r>
          </a:p>
          <a:p>
            <a:pPr marL="0" indent="0">
              <a:buNone/>
            </a:pPr>
            <a:endParaRPr lang="en-GB" sz="1800" dirty="0"/>
          </a:p>
          <a:p>
            <a:pPr marL="0" indent="0">
              <a:buNone/>
            </a:pPr>
            <a:r>
              <a:rPr lang="en-GB" sz="1800" dirty="0">
                <a:cs typeface="Arial"/>
              </a:rPr>
              <a:t>Concrete absolute odds, 'this many people'.</a:t>
            </a:r>
            <a:endParaRPr lang="en-GB" dirty="0">
              <a:cs typeface="Arial"/>
            </a:endParaRPr>
          </a:p>
          <a:p>
            <a:pPr marL="0" indent="0">
              <a:buNone/>
            </a:pPr>
            <a:r>
              <a:rPr lang="en-GB" sz="1800" dirty="0">
                <a:cs typeface="Arial"/>
              </a:rPr>
              <a:t>Technically covers off the '1 in 1000 people' from earlier (specific to male, etc).</a:t>
            </a:r>
            <a:endParaRPr lang="en-GB" dirty="0"/>
          </a:p>
          <a:p>
            <a:pPr marL="0" indent="0">
              <a:buNone/>
            </a:pPr>
            <a:endParaRPr lang="en-GB" sz="1800" dirty="0">
              <a:cs typeface="Arial"/>
            </a:endParaRPr>
          </a:p>
        </p:txBody>
      </p:sp>
      <p:sp>
        <p:nvSpPr>
          <p:cNvPr id="8" name="TextBox 7">
            <a:extLst>
              <a:ext uri="{FF2B5EF4-FFF2-40B4-BE49-F238E27FC236}">
                <a16:creationId xmlns:a16="http://schemas.microsoft.com/office/drawing/2014/main" id="{322A0579-32DE-7872-1914-069E453AF4F3}"/>
              </a:ext>
            </a:extLst>
          </p:cNvPr>
          <p:cNvSpPr txBox="1"/>
          <p:nvPr/>
        </p:nvSpPr>
        <p:spPr>
          <a:xfrm>
            <a:off x="5992200" y="6161460"/>
            <a:ext cx="6096000" cy="615553"/>
          </a:xfrm>
          <a:prstGeom prst="rect">
            <a:avLst/>
          </a:prstGeom>
          <a:noFill/>
        </p:spPr>
        <p:txBody>
          <a:bodyPr wrap="square">
            <a:spAutoFit/>
          </a:bodyPr>
          <a:lstStyle/>
          <a:p>
            <a:pPr algn="r"/>
            <a:r>
              <a:rPr lang="en-GB" sz="1700" b="1" i="0" dirty="0">
                <a:solidFill>
                  <a:schemeClr val="bg1"/>
                </a:solidFill>
                <a:effectLst/>
                <a:latin typeface="+mj-lt"/>
                <a:hlinkClick r:id="rId3">
                  <a:extLst>
                    <a:ext uri="{A12FA001-AC4F-418D-AE19-62706E023703}">
                      <ahyp:hlinkClr xmlns:ahyp="http://schemas.microsoft.com/office/drawing/2018/hyperlinkcolor" val="tx"/>
                    </a:ext>
                  </a:extLst>
                </a:hlinkClick>
              </a:rPr>
              <a:t>The links between young people being imprisoned, pupil background and school quality</a:t>
            </a:r>
            <a:endParaRPr lang="en-GB" sz="1700" b="1" i="0" dirty="0">
              <a:solidFill>
                <a:schemeClr val="bg1"/>
              </a:solidFill>
              <a:effectLst/>
              <a:latin typeface="+mj-lt"/>
            </a:endParaRPr>
          </a:p>
        </p:txBody>
      </p:sp>
    </p:spTree>
    <p:extLst>
      <p:ext uri="{BB962C8B-B14F-4D97-AF65-F5344CB8AC3E}">
        <p14:creationId xmlns:p14="http://schemas.microsoft.com/office/powerpoint/2010/main" val="332277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a:xfrm>
            <a:off x="838200" y="642127"/>
            <a:ext cx="10515600" cy="526298"/>
          </a:xfrm>
        </p:spPr>
        <p:txBody>
          <a:bodyPr/>
          <a:lstStyle/>
          <a:p>
            <a:r>
              <a:rPr lang="en-GB" dirty="0">
                <a:cs typeface="Arial"/>
              </a:rPr>
              <a:t>Now imagine what the model would do if...</a:t>
            </a:r>
          </a:p>
        </p:txBody>
      </p:sp>
      <p:sp>
        <p:nvSpPr>
          <p:cNvPr id="3" name="Content Placeholder 2">
            <a:extLst>
              <a:ext uri="{FF2B5EF4-FFF2-40B4-BE49-F238E27FC236}">
                <a16:creationId xmlns:a16="http://schemas.microsoft.com/office/drawing/2014/main" id="{239475B1-770C-45DD-8AED-12276FAB0FF7}"/>
              </a:ext>
            </a:extLst>
          </p:cNvPr>
          <p:cNvSpPr>
            <a:spLocks noGrp="1"/>
          </p:cNvSpPr>
          <p:nvPr>
            <p:ph idx="1"/>
          </p:nvPr>
        </p:nvSpPr>
        <p:spPr>
          <a:xfrm>
            <a:off x="876149" y="1714054"/>
            <a:ext cx="8512441" cy="649922"/>
          </a:xfrm>
        </p:spPr>
        <p:txBody>
          <a:bodyPr/>
          <a:lstStyle/>
          <a:p>
            <a:pPr marL="0" indent="0">
              <a:buNone/>
            </a:pPr>
            <a:r>
              <a:rPr lang="en-GB" sz="1800" dirty="0">
                <a:cs typeface="Arial"/>
              </a:rPr>
              <a:t>There are 500,000 real-life people in this dataset, (thanks demo dude, bye now!).</a:t>
            </a:r>
            <a:endParaRPr lang="en-US" dirty="0"/>
          </a:p>
          <a:p>
            <a:pPr marL="0" indent="0">
              <a:buNone/>
            </a:pPr>
            <a:endParaRPr lang="en-GB" sz="1800" dirty="0">
              <a:cs typeface="Arial"/>
            </a:endParaRPr>
          </a:p>
        </p:txBody>
      </p:sp>
      <p:sp>
        <p:nvSpPr>
          <p:cNvPr id="6" name="TextBox 5">
            <a:extLst>
              <a:ext uri="{FF2B5EF4-FFF2-40B4-BE49-F238E27FC236}">
                <a16:creationId xmlns:a16="http://schemas.microsoft.com/office/drawing/2014/main" id="{D2D5B916-72E4-1816-570A-245CA3D1CEDA}"/>
              </a:ext>
            </a:extLst>
          </p:cNvPr>
          <p:cNvSpPr txBox="1"/>
          <p:nvPr/>
        </p:nvSpPr>
        <p:spPr>
          <a:xfrm>
            <a:off x="876149" y="2457451"/>
            <a:ext cx="6096000" cy="1138773"/>
          </a:xfrm>
          <a:prstGeom prst="rect">
            <a:avLst/>
          </a:prstGeom>
          <a:noFill/>
        </p:spPr>
        <p:txBody>
          <a:bodyPr wrap="square">
            <a:spAutoFit/>
          </a:bodyPr>
          <a:lstStyle/>
          <a:p>
            <a:r>
              <a:rPr lang="en-GB" sz="1700" b="0" i="0" dirty="0">
                <a:solidFill>
                  <a:srgbClr val="323132"/>
                </a:solidFill>
                <a:effectLst/>
                <a:latin typeface="Arial    "/>
              </a:rPr>
              <a:t>In the following sections, we show how the likelihood of imprisonment is higher for people in disadvantaged situations and that some students are much less likely to attend a good or outstanding school.</a:t>
            </a:r>
            <a:endParaRPr lang="en-GB" sz="1700" dirty="0">
              <a:latin typeface="Arial    "/>
            </a:endParaRPr>
          </a:p>
        </p:txBody>
      </p:sp>
      <p:sp>
        <p:nvSpPr>
          <p:cNvPr id="7" name="TextBox 6">
            <a:extLst>
              <a:ext uri="{FF2B5EF4-FFF2-40B4-BE49-F238E27FC236}">
                <a16:creationId xmlns:a16="http://schemas.microsoft.com/office/drawing/2014/main" id="{38D7DBA9-BE9C-35BB-E23E-9B38A1365692}"/>
              </a:ext>
            </a:extLst>
          </p:cNvPr>
          <p:cNvSpPr txBox="1"/>
          <p:nvPr/>
        </p:nvSpPr>
        <p:spPr>
          <a:xfrm>
            <a:off x="5992200" y="6161460"/>
            <a:ext cx="6096000" cy="615553"/>
          </a:xfrm>
          <a:prstGeom prst="rect">
            <a:avLst/>
          </a:prstGeom>
          <a:noFill/>
        </p:spPr>
        <p:txBody>
          <a:bodyPr wrap="square">
            <a:spAutoFit/>
          </a:bodyPr>
          <a:lstStyle/>
          <a:p>
            <a:pPr algn="r"/>
            <a:r>
              <a:rPr lang="en-GB" sz="1700" b="1" i="0" dirty="0">
                <a:solidFill>
                  <a:schemeClr val="bg1"/>
                </a:solidFill>
                <a:effectLst/>
                <a:latin typeface="+mj-lt"/>
                <a:hlinkClick r:id="rId2">
                  <a:extLst>
                    <a:ext uri="{A12FA001-AC4F-418D-AE19-62706E023703}">
                      <ahyp:hlinkClr xmlns:ahyp="http://schemas.microsoft.com/office/drawing/2018/hyperlinkcolor" val="tx"/>
                    </a:ext>
                  </a:extLst>
                </a:hlinkClick>
              </a:rPr>
              <a:t>The links between young people being imprisoned, pupil background and school quality</a:t>
            </a:r>
            <a:endParaRPr lang="en-GB" sz="1700" b="1" i="0" dirty="0">
              <a:solidFill>
                <a:schemeClr val="bg1"/>
              </a:solidFill>
              <a:effectLst/>
              <a:latin typeface="+mj-lt"/>
            </a:endParaRPr>
          </a:p>
        </p:txBody>
      </p:sp>
    </p:spTree>
    <p:extLst>
      <p:ext uri="{BB962C8B-B14F-4D97-AF65-F5344CB8AC3E}">
        <p14:creationId xmlns:p14="http://schemas.microsoft.com/office/powerpoint/2010/main" val="233597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6048AD-FC14-459D-91A2-1563FBA0CF09}"/>
              </a:ext>
            </a:extLst>
          </p:cNvPr>
          <p:cNvSpPr>
            <a:spLocks noGrp="1"/>
          </p:cNvSpPr>
          <p:nvPr>
            <p:ph type="title"/>
          </p:nvPr>
        </p:nvSpPr>
        <p:spPr>
          <a:xfrm>
            <a:off x="838200" y="642127"/>
            <a:ext cx="10515600" cy="526298"/>
          </a:xfrm>
        </p:spPr>
        <p:txBody>
          <a:bodyPr/>
          <a:lstStyle/>
          <a:p>
            <a:r>
              <a:rPr lang="en-GB" dirty="0"/>
              <a:t>Engaging a public audience</a:t>
            </a:r>
          </a:p>
        </p:txBody>
      </p:sp>
      <p:sp>
        <p:nvSpPr>
          <p:cNvPr id="5" name="Content Placeholder 4">
            <a:extLst>
              <a:ext uri="{FF2B5EF4-FFF2-40B4-BE49-F238E27FC236}">
                <a16:creationId xmlns:a16="http://schemas.microsoft.com/office/drawing/2014/main" id="{747F6E6D-735E-43CC-B785-94A776FF67F0}"/>
              </a:ext>
            </a:extLst>
          </p:cNvPr>
          <p:cNvSpPr>
            <a:spLocks noGrp="1"/>
          </p:cNvSpPr>
          <p:nvPr>
            <p:ph idx="1"/>
          </p:nvPr>
        </p:nvSpPr>
        <p:spPr>
          <a:xfrm>
            <a:off x="838199" y="1424324"/>
            <a:ext cx="11239831" cy="4999061"/>
          </a:xfrm>
        </p:spPr>
        <p:txBody>
          <a:bodyPr/>
          <a:lstStyle/>
          <a:p>
            <a:pPr marL="467995" lvl="1" indent="-215900">
              <a:lnSpc>
                <a:spcPct val="107000"/>
              </a:lnSpc>
              <a:spcAft>
                <a:spcPts val="800"/>
              </a:spcAft>
            </a:pPr>
            <a:r>
              <a:rPr lang="en-GB" sz="2000" b="1" dirty="0">
                <a:latin typeface="Open Sans" panose="020B0606030504020204" pitchFamily="34" charset="0"/>
                <a:ea typeface="Calibri" panose="020F0502020204030204" pitchFamily="34" charset="0"/>
                <a:cs typeface="Open Sans" panose="020B0606030504020204" pitchFamily="34" charset="0"/>
              </a:rPr>
              <a:t>Be topical</a:t>
            </a:r>
            <a:r>
              <a:rPr lang="en-GB" sz="2000" dirty="0">
                <a:latin typeface="Open Sans" panose="020B0606030504020204" pitchFamily="34" charset="0"/>
                <a:ea typeface="Calibri" panose="020F0502020204030204" pitchFamily="34" charset="0"/>
                <a:cs typeface="Open Sans" panose="020B0606030504020204" pitchFamily="34" charset="0"/>
              </a:rPr>
              <a:t>, listen to what people are asking/assuming</a:t>
            </a:r>
            <a:endParaRPr lang="en-US" dirty="0"/>
          </a:p>
          <a:p>
            <a:pPr marL="647700" lvl="2" indent="-179705">
              <a:lnSpc>
                <a:spcPct val="107000"/>
              </a:lnSpc>
              <a:spcAft>
                <a:spcPts val="800"/>
              </a:spcAft>
            </a:pPr>
            <a:r>
              <a:rPr lang="en-GB" sz="1600" dirty="0">
                <a:latin typeface="Open Sans"/>
                <a:ea typeface="Calibri" panose="020F0502020204030204" pitchFamily="34" charset="0"/>
                <a:cs typeface="Open Sans"/>
              </a:rPr>
              <a:t>Regularly updated summaries </a:t>
            </a:r>
            <a:r>
              <a:rPr lang="en-GB" sz="1600" dirty="0">
                <a:latin typeface="Open Sans"/>
                <a:ea typeface="Open Sans"/>
                <a:cs typeface="Open Sans"/>
              </a:rPr>
              <a:t>(</a:t>
            </a:r>
            <a:r>
              <a:rPr lang="en-GB" sz="1600" dirty="0">
                <a:ea typeface="+mn-lt"/>
                <a:cs typeface="+mn-lt"/>
                <a:hlinkClick r:id="rId3"/>
              </a:rPr>
              <a:t>Cost of living latest insights</a:t>
            </a:r>
            <a:r>
              <a:rPr lang="en-GB" sz="1600" dirty="0">
                <a:latin typeface="Open Sans"/>
                <a:ea typeface="Open Sans"/>
                <a:cs typeface="Open Sans"/>
              </a:rPr>
              <a:t>)</a:t>
            </a:r>
          </a:p>
          <a:p>
            <a:pPr marL="647700" lvl="2" indent="-179705">
              <a:lnSpc>
                <a:spcPct val="107000"/>
              </a:lnSpc>
              <a:spcAft>
                <a:spcPts val="800"/>
              </a:spcAft>
            </a:pPr>
            <a:r>
              <a:rPr lang="en-GB" sz="1600" dirty="0">
                <a:latin typeface="Open Sans"/>
                <a:ea typeface="Calibri" panose="020F0502020204030204" pitchFamily="34" charset="0"/>
                <a:cs typeface="Open Sans"/>
              </a:rPr>
              <a:t>News style articles </a:t>
            </a:r>
            <a:endParaRPr lang="en-GB" sz="1600" dirty="0">
              <a:latin typeface="Open Sans" panose="020B0606030504020204" pitchFamily="34" charset="0"/>
              <a:ea typeface="Calibri" panose="020F0502020204030204" pitchFamily="34" charset="0"/>
              <a:cs typeface="Open Sans" panose="020B0606030504020204" pitchFamily="34" charset="0"/>
            </a:endParaRPr>
          </a:p>
          <a:p>
            <a:pPr marL="467995" lvl="1" indent="-215900">
              <a:lnSpc>
                <a:spcPct val="107000"/>
              </a:lnSpc>
              <a:spcAft>
                <a:spcPts val="800"/>
              </a:spcAft>
            </a:pPr>
            <a:r>
              <a:rPr lang="en-GB" sz="2000" b="1" dirty="0">
                <a:latin typeface="Open Sans" panose="020B0606030504020204" pitchFamily="34" charset="0"/>
                <a:ea typeface="Calibri" panose="020F0502020204030204" pitchFamily="34" charset="0"/>
                <a:cs typeface="Open Sans" panose="020B0606030504020204" pitchFamily="34" charset="0"/>
              </a:rPr>
              <a:t>Make it human, </a:t>
            </a:r>
            <a:r>
              <a:rPr lang="en-GB" sz="2000" dirty="0">
                <a:latin typeface="Open Sans" panose="020B0606030504020204" pitchFamily="34" charset="0"/>
                <a:ea typeface="Calibri" panose="020F0502020204030204" pitchFamily="34" charset="0"/>
                <a:cs typeface="Open Sans" panose="020B0606030504020204" pitchFamily="34" charset="0"/>
              </a:rPr>
              <a:t>we care about people</a:t>
            </a:r>
          </a:p>
          <a:p>
            <a:pPr marL="647700" lvl="2" indent="-179705">
              <a:lnSpc>
                <a:spcPct val="107000"/>
              </a:lnSpc>
              <a:spcAft>
                <a:spcPts val="800"/>
              </a:spcAft>
            </a:pPr>
            <a:r>
              <a:rPr lang="en-GB" sz="1600" dirty="0">
                <a:latin typeface="Open Sans" panose="020B0606030504020204" pitchFamily="34" charset="0"/>
                <a:ea typeface="Calibri" panose="020F0502020204030204" pitchFamily="34" charset="0"/>
                <a:cs typeface="Open Sans" panose="020B0606030504020204" pitchFamily="34" charset="0"/>
              </a:rPr>
              <a:t>Personalise it (</a:t>
            </a:r>
            <a:r>
              <a:rPr lang="en-GB" sz="1600" dirty="0">
                <a:latin typeface="Open Sans" panose="020B0606030504020204" pitchFamily="34" charset="0"/>
                <a:ea typeface="Calibri" panose="020F0502020204030204" pitchFamily="34" charset="0"/>
                <a:cs typeface="Open Sans" panose="020B0606030504020204" pitchFamily="34" charset="0"/>
                <a:hlinkClick r:id="rId4"/>
              </a:rPr>
              <a:t>How your area has changed in 10 years: Census 2021</a:t>
            </a:r>
            <a:r>
              <a:rPr lang="en-GB" sz="1600" dirty="0">
                <a:latin typeface="Open Sans" panose="020B0606030504020204" pitchFamily="34" charset="0"/>
                <a:ea typeface="Calibri" panose="020F0502020204030204" pitchFamily="34" charset="0"/>
                <a:cs typeface="Open Sans" panose="020B0606030504020204" pitchFamily="34" charset="0"/>
              </a:rPr>
              <a:t>)</a:t>
            </a:r>
          </a:p>
          <a:p>
            <a:pPr marL="647700" lvl="2" indent="-179705">
              <a:lnSpc>
                <a:spcPct val="107000"/>
              </a:lnSpc>
              <a:spcAft>
                <a:spcPts val="800"/>
              </a:spcAft>
            </a:pPr>
            <a:r>
              <a:rPr lang="en-GB" sz="1600" dirty="0">
                <a:latin typeface="Open Sans"/>
                <a:ea typeface="Calibri" panose="020F0502020204030204" pitchFamily="34" charset="0"/>
                <a:cs typeface="Open Sans"/>
              </a:rPr>
              <a:t>How this affects them (</a:t>
            </a:r>
            <a:r>
              <a:rPr lang="en-GB" sz="1600" dirty="0">
                <a:latin typeface="Open Sans"/>
                <a:ea typeface="+mn-lt"/>
                <a:cs typeface="Open Sans"/>
                <a:hlinkClick r:id="rId5"/>
              </a:rPr>
              <a:t>Shopping prices comparison tool</a:t>
            </a:r>
            <a:r>
              <a:rPr lang="en-GB" sz="1600" dirty="0">
                <a:latin typeface="Open Sans"/>
                <a:ea typeface="+mn-lt"/>
                <a:cs typeface="Open Sans"/>
              </a:rPr>
              <a:t>, </a:t>
            </a:r>
            <a:r>
              <a:rPr lang="en-GB" sz="1600" dirty="0">
                <a:latin typeface="Open Sans"/>
                <a:ea typeface="+mn-lt"/>
                <a:cs typeface="Open Sans"/>
                <a:hlinkClick r:id="rId6"/>
              </a:rPr>
              <a:t>Personal</a:t>
            </a:r>
            <a:r>
              <a:rPr lang="en-GB" sz="1600" dirty="0">
                <a:latin typeface="Open Sans"/>
                <a:ea typeface="Calibri" panose="020F0502020204030204" pitchFamily="34" charset="0"/>
                <a:cs typeface="Open Sans"/>
                <a:hlinkClick r:id="rId6"/>
              </a:rPr>
              <a:t> inflation calculator</a:t>
            </a:r>
            <a:r>
              <a:rPr lang="en-GB" sz="1600" dirty="0">
                <a:latin typeface="Open Sans"/>
                <a:ea typeface="Calibri" panose="020F0502020204030204" pitchFamily="34" charset="0"/>
                <a:cs typeface="Open Sans"/>
              </a:rPr>
              <a:t>)</a:t>
            </a:r>
            <a:endParaRPr lang="en-GB" sz="1600" dirty="0">
              <a:latin typeface="Open Sans"/>
              <a:cs typeface="Open Sans"/>
            </a:endParaRPr>
          </a:p>
          <a:p>
            <a:pPr marL="647700" lvl="2" indent="-179705">
              <a:lnSpc>
                <a:spcPct val="107000"/>
              </a:lnSpc>
              <a:spcAft>
                <a:spcPts val="800"/>
              </a:spcAft>
            </a:pPr>
            <a:r>
              <a:rPr lang="en-GB" sz="1600" dirty="0">
                <a:latin typeface="Open Sans" panose="020B0606030504020204" pitchFamily="34" charset="0"/>
                <a:ea typeface="Calibri" panose="020F0502020204030204" pitchFamily="34" charset="0"/>
                <a:cs typeface="Open Sans" panose="020B0606030504020204" pitchFamily="34" charset="0"/>
              </a:rPr>
              <a:t>Quotes to ground numbers in personal experiences (</a:t>
            </a:r>
            <a:r>
              <a:rPr lang="en-GB" sz="1600" dirty="0">
                <a:latin typeface="Open Sans" panose="020B0606030504020204" pitchFamily="34" charset="0"/>
                <a:ea typeface="Calibri" panose="020F0502020204030204" pitchFamily="34" charset="0"/>
                <a:cs typeface="Open Sans" panose="020B0606030504020204" pitchFamily="34" charset="0"/>
                <a:hlinkClick r:id="rId7"/>
              </a:rPr>
              <a:t>Living longer lives</a:t>
            </a:r>
            <a:r>
              <a:rPr lang="en-GB" sz="1600" dirty="0">
                <a:latin typeface="Open Sans" panose="020B0606030504020204" pitchFamily="34" charset="0"/>
                <a:ea typeface="Calibri" panose="020F0502020204030204" pitchFamily="34" charset="0"/>
                <a:cs typeface="Open Sans" panose="020B0606030504020204" pitchFamily="34" charset="0"/>
              </a:rPr>
              <a:t>)</a:t>
            </a:r>
          </a:p>
          <a:p>
            <a:pPr marL="467995" lvl="1" indent="-215900">
              <a:lnSpc>
                <a:spcPct val="107000"/>
              </a:lnSpc>
              <a:spcAft>
                <a:spcPts val="800"/>
              </a:spcAft>
            </a:pPr>
            <a:r>
              <a:rPr lang="en-GB" sz="2000" b="1" dirty="0">
                <a:latin typeface="Open Sans"/>
                <a:ea typeface="Calibri" panose="020F0502020204030204" pitchFamily="34" charset="0"/>
                <a:cs typeface="Open Sans"/>
              </a:rPr>
              <a:t>Invite curiosity</a:t>
            </a:r>
            <a:r>
              <a:rPr lang="en-GB" sz="2000" dirty="0">
                <a:latin typeface="Open Sans"/>
                <a:ea typeface="Calibri" panose="020F0502020204030204" pitchFamily="34" charset="0"/>
                <a:cs typeface="Open Sans"/>
              </a:rPr>
              <a:t>, people want to immerse themselves</a:t>
            </a:r>
          </a:p>
          <a:p>
            <a:pPr marL="647700" lvl="2" indent="-179705">
              <a:lnSpc>
                <a:spcPct val="107000"/>
              </a:lnSpc>
              <a:spcAft>
                <a:spcPts val="800"/>
              </a:spcAft>
            </a:pPr>
            <a:r>
              <a:rPr lang="en-GB" sz="1600" dirty="0">
                <a:latin typeface="Open Sans" panose="020B0606030504020204" pitchFamily="34" charset="0"/>
                <a:ea typeface="Calibri" panose="020F0502020204030204" pitchFamily="34" charset="0"/>
                <a:cs typeface="Open Sans" panose="020B0606030504020204" pitchFamily="34" charset="0"/>
              </a:rPr>
              <a:t>Explanatory visual walk-throughs (‘Scrolly’ article on </a:t>
            </a:r>
            <a:r>
              <a:rPr lang="en-GB" sz="1600" dirty="0">
                <a:latin typeface="Open Sans" panose="020B0606030504020204" pitchFamily="34" charset="0"/>
                <a:ea typeface="Calibri" panose="020F0502020204030204" pitchFamily="34" charset="0"/>
                <a:cs typeface="Open Sans" panose="020B0606030504020204" pitchFamily="34" charset="0"/>
                <a:hlinkClick r:id="rId8"/>
              </a:rPr>
              <a:t>local income deprivation</a:t>
            </a:r>
            <a:r>
              <a:rPr lang="en-GB" sz="1600" dirty="0">
                <a:latin typeface="Open Sans" panose="020B0606030504020204" pitchFamily="34" charset="0"/>
                <a:ea typeface="Calibri" panose="020F0502020204030204" pitchFamily="34" charset="0"/>
                <a:cs typeface="Open Sans" panose="020B0606030504020204" pitchFamily="34" charset="0"/>
              </a:rPr>
              <a:t>)</a:t>
            </a:r>
          </a:p>
          <a:p>
            <a:pPr marL="647700" lvl="2" indent="-179705">
              <a:lnSpc>
                <a:spcPct val="107000"/>
              </a:lnSpc>
              <a:spcAft>
                <a:spcPts val="800"/>
              </a:spcAft>
            </a:pPr>
            <a:r>
              <a:rPr lang="en-GB" sz="1600" dirty="0">
                <a:latin typeface="Open Sans" panose="020B0606030504020204" pitchFamily="34" charset="0"/>
                <a:ea typeface="Calibri" panose="020F0502020204030204" pitchFamily="34" charset="0"/>
                <a:cs typeface="Open Sans" panose="020B0606030504020204" pitchFamily="34" charset="0"/>
              </a:rPr>
              <a:t>Easy to use tools (</a:t>
            </a:r>
            <a:r>
              <a:rPr lang="en-GB" sz="1600" dirty="0">
                <a:latin typeface="Open Sans" panose="020B0606030504020204" pitchFamily="34" charset="0"/>
                <a:ea typeface="Calibri" panose="020F0502020204030204" pitchFamily="34" charset="0"/>
                <a:cs typeface="Open Sans" panose="020B0606030504020204" pitchFamily="34" charset="0"/>
                <a:hlinkClick r:id="rId9"/>
              </a:rPr>
              <a:t>Census maps</a:t>
            </a:r>
            <a:r>
              <a:rPr lang="en-GB" sz="1600" dirty="0">
                <a:latin typeface="Open Sans" panose="020B0606030504020204" pitchFamily="34" charset="0"/>
                <a:ea typeface="Calibri" panose="020F0502020204030204" pitchFamily="34" charset="0"/>
                <a:cs typeface="Open Sans" panose="020B0606030504020204" pitchFamily="34" charset="0"/>
              </a:rPr>
              <a:t>)</a:t>
            </a:r>
          </a:p>
          <a:p>
            <a:pPr marL="647700" lvl="2" indent="-179705">
              <a:lnSpc>
                <a:spcPct val="107000"/>
              </a:lnSpc>
              <a:spcAft>
                <a:spcPts val="800"/>
              </a:spcAft>
            </a:pPr>
            <a:r>
              <a:rPr lang="en-GB" sz="1600" dirty="0">
                <a:latin typeface="Open Sans" panose="020B0606030504020204" pitchFamily="34" charset="0"/>
                <a:ea typeface="Calibri" panose="020F0502020204030204" pitchFamily="34" charset="0"/>
                <a:cs typeface="Open Sans" panose="020B0606030504020204" pitchFamily="34" charset="0"/>
              </a:rPr>
              <a:t>Games (</a:t>
            </a:r>
            <a:r>
              <a:rPr lang="en-GB" sz="1600" dirty="0">
                <a:latin typeface="Open Sans" panose="020B0606030504020204" pitchFamily="34" charset="0"/>
                <a:ea typeface="Calibri" panose="020F0502020204030204" pitchFamily="34" charset="0"/>
                <a:cs typeface="Open Sans" panose="020B0606030504020204" pitchFamily="34" charset="0"/>
                <a:hlinkClick r:id="rId10"/>
              </a:rPr>
              <a:t>Census 2021 quiz: how well do you know your area?)</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0" indent="0" algn="r">
              <a:lnSpc>
                <a:spcPct val="107000"/>
              </a:lnSpc>
              <a:spcAft>
                <a:spcPts val="800"/>
              </a:spcAft>
              <a:buNone/>
            </a:pPr>
            <a:r>
              <a:rPr lang="en-GB" sz="1800" dirty="0">
                <a:latin typeface="Open Sans" panose="020B0606030504020204" pitchFamily="34" charset="0"/>
                <a:ea typeface="Calibri" panose="020F0502020204030204" pitchFamily="34" charset="0"/>
                <a:cs typeface="Open Sans" panose="020B0606030504020204" pitchFamily="34" charset="0"/>
              </a:rPr>
              <a:t>More project examples from ONS Digital Content: </a:t>
            </a:r>
            <a:r>
              <a:rPr lang="en-GB" sz="1800" dirty="0">
                <a:latin typeface="Open Sans" panose="020B0606030504020204" pitchFamily="34" charset="0"/>
                <a:ea typeface="Calibri" panose="020F0502020204030204" pitchFamily="34" charset="0"/>
                <a:cs typeface="Open Sans" panose="020B0606030504020204" pitchFamily="34" charset="0"/>
                <a:hlinkClick r:id="rId11"/>
              </a:rPr>
              <a:t>https://onsvisual.github.io/project_cairo</a:t>
            </a:r>
            <a:endParaRPr lang="en-GB" sz="1800" dirty="0">
              <a:latin typeface="Open Sans" panose="020B0606030504020204" pitchFamily="34" charset="0"/>
              <a:ea typeface="Calibri" panose="020F0502020204030204" pitchFamily="34" charset="0"/>
              <a:cs typeface="Open Sans" panose="020B0606030504020204" pitchFamily="34" charset="0"/>
            </a:endParaRPr>
          </a:p>
          <a:p>
            <a:pPr marL="251460" indent="-251460">
              <a:lnSpc>
                <a:spcPct val="107000"/>
              </a:lnSpc>
              <a:spcAft>
                <a:spcPts val="800"/>
              </a:spcAft>
            </a:pPr>
            <a:endParaRPr lang="en-GB" sz="2400" dirty="0">
              <a:effectLst/>
              <a:latin typeface="Open Sans" panose="020B0606030504020204" pitchFamily="34" charset="0"/>
              <a:ea typeface="Calibri" panose="020F0502020204030204" pitchFamily="34" charset="0"/>
              <a:cs typeface="Open Sans" panose="020B0606030504020204" pitchFamily="34" charset="0"/>
            </a:endParaRPr>
          </a:p>
        </p:txBody>
      </p:sp>
    </p:spTree>
    <p:extLst>
      <p:ext uri="{BB962C8B-B14F-4D97-AF65-F5344CB8AC3E}">
        <p14:creationId xmlns:p14="http://schemas.microsoft.com/office/powerpoint/2010/main" val="2821369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357E-193D-46A8-8E91-4C1F3517CF4C}"/>
              </a:ext>
            </a:extLst>
          </p:cNvPr>
          <p:cNvSpPr>
            <a:spLocks noGrp="1"/>
          </p:cNvSpPr>
          <p:nvPr>
            <p:ph type="title"/>
          </p:nvPr>
        </p:nvSpPr>
        <p:spPr>
          <a:xfrm>
            <a:off x="5339450" y="1384538"/>
            <a:ext cx="6404251" cy="1325563"/>
          </a:xfrm>
        </p:spPr>
        <p:txBody>
          <a:bodyPr/>
          <a:lstStyle/>
          <a:p>
            <a:r>
              <a:rPr lang="en-GB" dirty="0">
                <a:latin typeface="Arial Rounded MT Bold" panose="020F0704030504030204" pitchFamily="34" charset="0"/>
              </a:rPr>
              <a:t>Perspective two</a:t>
            </a:r>
          </a:p>
        </p:txBody>
      </p:sp>
      <p:sp>
        <p:nvSpPr>
          <p:cNvPr id="3" name="Text Placeholder 2">
            <a:extLst>
              <a:ext uri="{FF2B5EF4-FFF2-40B4-BE49-F238E27FC236}">
                <a16:creationId xmlns:a16="http://schemas.microsoft.com/office/drawing/2014/main" id="{3E19F629-4CA5-4E13-A507-1BE0077EA634}"/>
              </a:ext>
            </a:extLst>
          </p:cNvPr>
          <p:cNvSpPr>
            <a:spLocks noGrp="1"/>
          </p:cNvSpPr>
          <p:nvPr>
            <p:ph type="body" sz="quarter" idx="10"/>
          </p:nvPr>
        </p:nvSpPr>
        <p:spPr>
          <a:xfrm>
            <a:off x="6715491" y="5708601"/>
            <a:ext cx="4922496" cy="613743"/>
          </a:xfrm>
        </p:spPr>
        <p:txBody>
          <a:bodyPr/>
          <a:lstStyle/>
          <a:p>
            <a:r>
              <a:rPr lang="en-GB" dirty="0">
                <a:latin typeface="Arial   "/>
              </a:rPr>
              <a:t>25 May 2023</a:t>
            </a:r>
          </a:p>
        </p:txBody>
      </p:sp>
      <p:sp>
        <p:nvSpPr>
          <p:cNvPr id="4" name="Text Placeholder 3">
            <a:extLst>
              <a:ext uri="{FF2B5EF4-FFF2-40B4-BE49-F238E27FC236}">
                <a16:creationId xmlns:a16="http://schemas.microsoft.com/office/drawing/2014/main" id="{3014AC7B-E7D1-4D0E-94D9-2D3DE86358C8}"/>
              </a:ext>
            </a:extLst>
          </p:cNvPr>
          <p:cNvSpPr>
            <a:spLocks noGrp="1"/>
          </p:cNvSpPr>
          <p:nvPr>
            <p:ph type="body" sz="quarter" idx="11"/>
          </p:nvPr>
        </p:nvSpPr>
        <p:spPr>
          <a:xfrm>
            <a:off x="5757996" y="3524084"/>
            <a:ext cx="5879991" cy="2634916"/>
          </a:xfrm>
        </p:spPr>
        <p:txBody>
          <a:bodyPr>
            <a:normAutofit/>
          </a:bodyPr>
          <a:lstStyle/>
          <a:p>
            <a:r>
              <a:rPr lang="en-GB" dirty="0">
                <a:latin typeface="Arial   "/>
              </a:rPr>
              <a:t>Tom Whipple</a:t>
            </a:r>
          </a:p>
          <a:p>
            <a:r>
              <a:rPr lang="en-GB" b="0" dirty="0">
                <a:latin typeface="Arial   "/>
              </a:rPr>
              <a:t>The Times</a:t>
            </a:r>
          </a:p>
          <a:p>
            <a:endParaRPr lang="en-GB" dirty="0">
              <a:latin typeface="Arial   "/>
            </a:endParaRPr>
          </a:p>
        </p:txBody>
      </p:sp>
    </p:spTree>
    <p:extLst>
      <p:ext uri="{BB962C8B-B14F-4D97-AF65-F5344CB8AC3E}">
        <p14:creationId xmlns:p14="http://schemas.microsoft.com/office/powerpoint/2010/main" val="164537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6FA2FAD1-459D-5F25-66E2-0AF5CCF8DF4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Cookies</a:t>
            </a:r>
          </a:p>
        </p:txBody>
      </p:sp>
      <p:pic>
        <p:nvPicPr>
          <p:cNvPr id="56" name="Google Shape;56;p13" descr="Cookies on a plate."/>
          <p:cNvPicPr preferRelativeResize="0"/>
          <p:nvPr/>
        </p:nvPicPr>
        <p:blipFill>
          <a:blip r:embed="rId3">
            <a:alphaModFix/>
          </a:blip>
          <a:stretch>
            <a:fillRect/>
          </a:stretch>
        </p:blipFill>
        <p:spPr>
          <a:xfrm>
            <a:off x="2860834" y="818133"/>
            <a:ext cx="6737700" cy="54374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 name="Title 1">
            <a:extLst>
              <a:ext uri="{FF2B5EF4-FFF2-40B4-BE49-F238E27FC236}">
                <a16:creationId xmlns:a16="http://schemas.microsoft.com/office/drawing/2014/main" id="{41F8DAC2-DC44-639D-8443-29D67FE66DD4}"/>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Dinosaurs</a:t>
            </a:r>
          </a:p>
        </p:txBody>
      </p:sp>
      <p:pic>
        <p:nvPicPr>
          <p:cNvPr id="63" name="Google Shape;63;p14" descr="A group of dinosaurs in a field.">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790700" y="704851"/>
            <a:ext cx="8610600" cy="5448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357E-193D-46A8-8E91-4C1F3517CF4C}"/>
              </a:ext>
            </a:extLst>
          </p:cNvPr>
          <p:cNvSpPr>
            <a:spLocks noGrp="1"/>
          </p:cNvSpPr>
          <p:nvPr>
            <p:ph type="title"/>
          </p:nvPr>
        </p:nvSpPr>
        <p:spPr>
          <a:xfrm>
            <a:off x="5339450" y="1384538"/>
            <a:ext cx="6404251" cy="1325563"/>
          </a:xfrm>
        </p:spPr>
        <p:txBody>
          <a:bodyPr/>
          <a:lstStyle/>
          <a:p>
            <a:r>
              <a:rPr lang="en-GB" dirty="0">
                <a:latin typeface="Arial Rounded MT Bold" panose="020F0704030504030204" pitchFamily="34" charset="0"/>
              </a:rPr>
              <a:t>Perspective one</a:t>
            </a:r>
          </a:p>
        </p:txBody>
      </p:sp>
      <p:sp>
        <p:nvSpPr>
          <p:cNvPr id="3" name="Text Placeholder 2">
            <a:extLst>
              <a:ext uri="{FF2B5EF4-FFF2-40B4-BE49-F238E27FC236}">
                <a16:creationId xmlns:a16="http://schemas.microsoft.com/office/drawing/2014/main" id="{3E19F629-4CA5-4E13-A507-1BE0077EA634}"/>
              </a:ext>
            </a:extLst>
          </p:cNvPr>
          <p:cNvSpPr>
            <a:spLocks noGrp="1"/>
          </p:cNvSpPr>
          <p:nvPr>
            <p:ph type="body" sz="quarter" idx="10"/>
          </p:nvPr>
        </p:nvSpPr>
        <p:spPr>
          <a:xfrm>
            <a:off x="6715491" y="5708601"/>
            <a:ext cx="4922496" cy="613743"/>
          </a:xfrm>
        </p:spPr>
        <p:txBody>
          <a:bodyPr/>
          <a:lstStyle/>
          <a:p>
            <a:r>
              <a:rPr lang="en-GB" dirty="0">
                <a:latin typeface="Arial   "/>
              </a:rPr>
              <a:t>25 May 2023</a:t>
            </a:r>
          </a:p>
        </p:txBody>
      </p:sp>
      <p:sp>
        <p:nvSpPr>
          <p:cNvPr id="4" name="Text Placeholder 3">
            <a:extLst>
              <a:ext uri="{FF2B5EF4-FFF2-40B4-BE49-F238E27FC236}">
                <a16:creationId xmlns:a16="http://schemas.microsoft.com/office/drawing/2014/main" id="{3014AC7B-E7D1-4D0E-94D9-2D3DE86358C8}"/>
              </a:ext>
            </a:extLst>
          </p:cNvPr>
          <p:cNvSpPr>
            <a:spLocks noGrp="1"/>
          </p:cNvSpPr>
          <p:nvPr>
            <p:ph type="body" sz="quarter" idx="11"/>
          </p:nvPr>
        </p:nvSpPr>
        <p:spPr>
          <a:xfrm>
            <a:off x="5757996" y="3524084"/>
            <a:ext cx="5879991" cy="2634916"/>
          </a:xfrm>
        </p:spPr>
        <p:txBody>
          <a:bodyPr>
            <a:normAutofit/>
          </a:bodyPr>
          <a:lstStyle/>
          <a:p>
            <a:r>
              <a:rPr lang="en-GB" dirty="0">
                <a:latin typeface="Arial   "/>
              </a:rPr>
              <a:t>Anna Khoo</a:t>
            </a:r>
          </a:p>
          <a:p>
            <a:r>
              <a:rPr lang="en-GB" b="0" dirty="0">
                <a:latin typeface="Arial   "/>
              </a:rPr>
              <a:t>Office for National Statistics</a:t>
            </a:r>
          </a:p>
          <a:p>
            <a:endParaRPr lang="en-GB" dirty="0">
              <a:latin typeface="Arial   "/>
            </a:endParaRPr>
          </a:p>
        </p:txBody>
      </p:sp>
    </p:spTree>
    <p:extLst>
      <p:ext uri="{BB962C8B-B14F-4D97-AF65-F5344CB8AC3E}">
        <p14:creationId xmlns:p14="http://schemas.microsoft.com/office/powerpoint/2010/main" val="2285653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Title 1">
            <a:extLst>
              <a:ext uri="{FF2B5EF4-FFF2-40B4-BE49-F238E27FC236}">
                <a16:creationId xmlns:a16="http://schemas.microsoft.com/office/drawing/2014/main" id="{703CEE30-501C-2875-3A77-E561FD8E0411}"/>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Snake</a:t>
            </a:r>
          </a:p>
        </p:txBody>
      </p:sp>
      <p:pic>
        <p:nvPicPr>
          <p:cNvPr id="70" name="Google Shape;70;p15" descr="A blue snake with orange eyes."/>
          <p:cNvPicPr preferRelativeResize="0"/>
          <p:nvPr/>
        </p:nvPicPr>
        <p:blipFill>
          <a:blip r:embed="rId3">
            <a:alphaModFix/>
          </a:blip>
          <a:stretch>
            <a:fillRect/>
          </a:stretch>
        </p:blipFill>
        <p:spPr>
          <a:xfrm>
            <a:off x="1784351" y="1962151"/>
            <a:ext cx="8623300" cy="2933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2" name="Title 1">
            <a:extLst>
              <a:ext uri="{FF2B5EF4-FFF2-40B4-BE49-F238E27FC236}">
                <a16:creationId xmlns:a16="http://schemas.microsoft.com/office/drawing/2014/main" id="{1DDBBA82-0100-47EB-DACA-DD3FE1B97359}"/>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The Sun headline</a:t>
            </a:r>
          </a:p>
        </p:txBody>
      </p:sp>
      <p:pic>
        <p:nvPicPr>
          <p:cNvPr id="77" name="Google Shape;77;p16" descr="Screenshot of the Sun newspaper with headline &quot;Snake flu fears for 20,000 here&quot;"/>
          <p:cNvPicPr preferRelativeResize="0"/>
          <p:nvPr/>
        </p:nvPicPr>
        <p:blipFill>
          <a:blip r:embed="rId3">
            <a:alphaModFix/>
          </a:blip>
          <a:stretch>
            <a:fillRect/>
          </a:stretch>
        </p:blipFill>
        <p:spPr>
          <a:xfrm>
            <a:off x="1" y="2208739"/>
            <a:ext cx="12192001" cy="24405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 name="Title 1">
            <a:extLst>
              <a:ext uri="{FF2B5EF4-FFF2-40B4-BE49-F238E27FC236}">
                <a16:creationId xmlns:a16="http://schemas.microsoft.com/office/drawing/2014/main" id="{28020FB0-A069-0A95-BFDF-CA8E509F8ED2}"/>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Newspaper article 1</a:t>
            </a:r>
          </a:p>
        </p:txBody>
      </p:sp>
      <p:pic>
        <p:nvPicPr>
          <p:cNvPr id="84" name="Google Shape;84;p17" descr="Screenshot of article on &quot;How a Chinese coronavirus outbreak turns into an epidemic&quot;."/>
          <p:cNvPicPr preferRelativeResize="0"/>
          <p:nvPr/>
        </p:nvPicPr>
        <p:blipFill>
          <a:blip r:embed="rId3">
            <a:alphaModFix/>
          </a:blip>
          <a:stretch>
            <a:fillRect/>
          </a:stretch>
        </p:blipFill>
        <p:spPr>
          <a:xfrm>
            <a:off x="1794776" y="0"/>
            <a:ext cx="8602448"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3" name="Title 2">
            <a:extLst>
              <a:ext uri="{FF2B5EF4-FFF2-40B4-BE49-F238E27FC236}">
                <a16:creationId xmlns:a16="http://schemas.microsoft.com/office/drawing/2014/main" id="{0A1B3185-8C10-E47F-5A1E-739672ADAAEC}"/>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Benefits and harms of Astra-Zeneca vaccine</a:t>
            </a:r>
          </a:p>
        </p:txBody>
      </p:sp>
      <p:pic>
        <p:nvPicPr>
          <p:cNvPr id="91" name="Google Shape;91;p18" descr="Screenshot of a graphic weighing up the potential benefits and harms of the Astra-Zeneca Covid-19 vaccine. "/>
          <p:cNvPicPr preferRelativeResize="0"/>
          <p:nvPr/>
        </p:nvPicPr>
        <p:blipFill>
          <a:blip r:embed="rId3">
            <a:alphaModFix/>
          </a:blip>
          <a:stretch>
            <a:fillRect/>
          </a:stretch>
        </p:blipFill>
        <p:spPr>
          <a:xfrm>
            <a:off x="124691" y="0"/>
            <a:ext cx="10321636" cy="6858000"/>
          </a:xfrm>
          <a:prstGeom prst="rect">
            <a:avLst/>
          </a:prstGeom>
          <a:noFill/>
          <a:ln>
            <a:noFill/>
          </a:ln>
        </p:spPr>
      </p:pic>
      <p:sp>
        <p:nvSpPr>
          <p:cNvPr id="2" name="TextBox 1">
            <a:extLst>
              <a:ext uri="{FF2B5EF4-FFF2-40B4-BE49-F238E27FC236}">
                <a16:creationId xmlns:a16="http://schemas.microsoft.com/office/drawing/2014/main" id="{1ABF13B6-BDDA-9E95-FCC0-94ABFB072996}"/>
              </a:ext>
            </a:extLst>
          </p:cNvPr>
          <p:cNvSpPr txBox="1"/>
          <p:nvPr/>
        </p:nvSpPr>
        <p:spPr>
          <a:xfrm>
            <a:off x="8916039" y="0"/>
            <a:ext cx="3275961" cy="369332"/>
          </a:xfrm>
          <a:prstGeom prst="rect">
            <a:avLst/>
          </a:prstGeom>
          <a:noFill/>
        </p:spPr>
        <p:txBody>
          <a:bodyPr wrap="none" rtlCol="0">
            <a:spAutoFit/>
          </a:bodyPr>
          <a:lstStyle/>
          <a:p>
            <a:r>
              <a:rPr lang="en-GB" dirty="0">
                <a:hlinkClick r:id="rId4"/>
              </a:rPr>
              <a:t>Link to web version of this article</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itle 1">
            <a:extLst>
              <a:ext uri="{FF2B5EF4-FFF2-40B4-BE49-F238E27FC236}">
                <a16:creationId xmlns:a16="http://schemas.microsoft.com/office/drawing/2014/main" id="{BB4E10A1-9C3C-0C39-E4EF-7AD80AE9E20E}"/>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Rates of Covid-19 infection</a:t>
            </a:r>
          </a:p>
        </p:txBody>
      </p:sp>
      <p:pic>
        <p:nvPicPr>
          <p:cNvPr id="98" name="Google Shape;98;p19" descr="Screenshot of table showing unadjusted rates of covid-19 infection."/>
          <p:cNvPicPr preferRelativeResize="0"/>
          <p:nvPr/>
        </p:nvPicPr>
        <p:blipFill>
          <a:blip r:embed="rId3">
            <a:alphaModFix/>
          </a:blip>
          <a:stretch>
            <a:fillRect/>
          </a:stretch>
        </p:blipFill>
        <p:spPr>
          <a:xfrm>
            <a:off x="3183564" y="1"/>
            <a:ext cx="5824872" cy="6857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Title 1">
            <a:extLst>
              <a:ext uri="{FF2B5EF4-FFF2-40B4-BE49-F238E27FC236}">
                <a16:creationId xmlns:a16="http://schemas.microsoft.com/office/drawing/2014/main" id="{E38CAE09-EE5B-EB08-7EFE-D165C6185A66}"/>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Joe Rogan experience logo</a:t>
            </a:r>
          </a:p>
        </p:txBody>
      </p:sp>
      <p:pic>
        <p:nvPicPr>
          <p:cNvPr id="105" name="Google Shape;105;p20" descr="The Joe Rogan experience logo. "/>
          <p:cNvPicPr preferRelativeResize="0"/>
          <p:nvPr/>
        </p:nvPicPr>
        <p:blipFill>
          <a:blip r:embed="rId3">
            <a:alphaModFix/>
          </a:blip>
          <a:stretch>
            <a:fillRect/>
          </a:stretch>
        </p:blipFill>
        <p:spPr>
          <a:xfrm>
            <a:off x="2940051" y="438151"/>
            <a:ext cx="6311900" cy="5981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itle 1">
            <a:extLst>
              <a:ext uri="{FF2B5EF4-FFF2-40B4-BE49-F238E27FC236}">
                <a16:creationId xmlns:a16="http://schemas.microsoft.com/office/drawing/2014/main" id="{711C9DA6-8A3B-13D6-86EB-5CD3FDAA7867}"/>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Man in suit</a:t>
            </a:r>
          </a:p>
        </p:txBody>
      </p:sp>
      <p:pic>
        <p:nvPicPr>
          <p:cNvPr id="112" name="Google Shape;112;p21" descr="A person in a suit and tie."/>
          <p:cNvPicPr preferRelativeResize="0"/>
          <p:nvPr/>
        </p:nvPicPr>
        <p:blipFill>
          <a:blip r:embed="rId3">
            <a:alphaModFix/>
          </a:blip>
          <a:stretch>
            <a:fillRect/>
          </a:stretch>
        </p:blipFill>
        <p:spPr>
          <a:xfrm>
            <a:off x="3860800" y="615951"/>
            <a:ext cx="4470400" cy="5626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1">
            <a:extLst>
              <a:ext uri="{FF2B5EF4-FFF2-40B4-BE49-F238E27FC236}">
                <a16:creationId xmlns:a16="http://schemas.microsoft.com/office/drawing/2014/main" id="{7587131B-59A4-555B-DBFB-4E900B8B9443}"/>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Flatulence table</a:t>
            </a:r>
          </a:p>
        </p:txBody>
      </p:sp>
      <p:pic>
        <p:nvPicPr>
          <p:cNvPr id="119" name="Google Shape;119;p22" descr="A screenshot of a table showing &quot;Flatulence, bloating and distension&quot; numbers."/>
          <p:cNvPicPr preferRelativeResize="0"/>
          <p:nvPr/>
        </p:nvPicPr>
        <p:blipFill>
          <a:blip r:embed="rId3">
            <a:alphaModFix/>
          </a:blip>
          <a:stretch>
            <a:fillRect/>
          </a:stretch>
        </p:blipFill>
        <p:spPr>
          <a:xfrm>
            <a:off x="1" y="2689318"/>
            <a:ext cx="12192001" cy="14793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21E91401-17EA-0DC5-1C5C-C551644920F7}"/>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Lid, lash and lacrimal table</a:t>
            </a:r>
          </a:p>
        </p:txBody>
      </p:sp>
      <p:pic>
        <p:nvPicPr>
          <p:cNvPr id="126" name="Google Shape;126;p23" descr="Screenshot of a table on lid, lash and lacrimal structural disorders. "/>
          <p:cNvPicPr preferRelativeResize="0"/>
          <p:nvPr/>
        </p:nvPicPr>
        <p:blipFill>
          <a:blip r:embed="rId3">
            <a:alphaModFix/>
          </a:blip>
          <a:stretch>
            <a:fillRect/>
          </a:stretch>
        </p:blipFill>
        <p:spPr>
          <a:xfrm>
            <a:off x="1" y="1477149"/>
            <a:ext cx="12191999" cy="39037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itle 1">
            <a:extLst>
              <a:ext uri="{FF2B5EF4-FFF2-40B4-BE49-F238E27FC236}">
                <a16:creationId xmlns:a16="http://schemas.microsoft.com/office/drawing/2014/main" id="{DCCB8134-F6F8-7C3B-0558-8D03DAAF4556}"/>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Article 2</a:t>
            </a:r>
          </a:p>
        </p:txBody>
      </p:sp>
      <p:pic>
        <p:nvPicPr>
          <p:cNvPr id="133" name="Google Shape;133;p24" descr="Screenshot of an article about covid vaccines."/>
          <p:cNvPicPr preferRelativeResize="0"/>
          <p:nvPr/>
        </p:nvPicPr>
        <p:blipFill>
          <a:blip r:embed="rId3">
            <a:alphaModFix/>
          </a:blip>
          <a:stretch>
            <a:fillRect/>
          </a:stretch>
        </p:blipFill>
        <p:spPr>
          <a:xfrm>
            <a:off x="1677242" y="1"/>
            <a:ext cx="8837516"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B4F2-512A-43A1-B8B6-9220CD082AF9}"/>
              </a:ext>
            </a:extLst>
          </p:cNvPr>
          <p:cNvSpPr>
            <a:spLocks noGrp="1"/>
          </p:cNvSpPr>
          <p:nvPr>
            <p:ph type="title"/>
          </p:nvPr>
        </p:nvSpPr>
        <p:spPr/>
        <p:txBody>
          <a:bodyPr>
            <a:normAutofit/>
          </a:bodyPr>
          <a:lstStyle/>
          <a:p>
            <a:pPr algn="l"/>
            <a:r>
              <a:rPr lang="en-GB" dirty="0">
                <a:latin typeface="Arial" panose="020B0604020202020204" pitchFamily="34" charset="0"/>
                <a:cs typeface="Arial" panose="020B0604020202020204" pitchFamily="34" charset="0"/>
              </a:rPr>
              <a:t>Data journalism and audience accessibility</a:t>
            </a:r>
          </a:p>
        </p:txBody>
      </p:sp>
      <p:sp>
        <p:nvSpPr>
          <p:cNvPr id="5" name="TextBox 4">
            <a:extLst>
              <a:ext uri="{FF2B5EF4-FFF2-40B4-BE49-F238E27FC236}">
                <a16:creationId xmlns:a16="http://schemas.microsoft.com/office/drawing/2014/main" id="{83B4A1E4-448C-491C-B452-56A1A01AB258}"/>
              </a:ext>
            </a:extLst>
          </p:cNvPr>
          <p:cNvSpPr txBox="1"/>
          <p:nvPr/>
        </p:nvSpPr>
        <p:spPr>
          <a:xfrm>
            <a:off x="726882" y="3133396"/>
            <a:ext cx="76117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Arial" panose="020B0604020202020204"/>
                <a:ea typeface="+mn-ea"/>
                <a:cs typeface="+mn-cs"/>
              </a:rPr>
              <a:t>Writing for my mum about statistics she’s reading in the paper (and other things) </a:t>
            </a:r>
          </a:p>
        </p:txBody>
      </p:sp>
      <p:sp>
        <p:nvSpPr>
          <p:cNvPr id="6" name="Content Placeholder 5">
            <a:extLst>
              <a:ext uri="{FF2B5EF4-FFF2-40B4-BE49-F238E27FC236}">
                <a16:creationId xmlns:a16="http://schemas.microsoft.com/office/drawing/2014/main" id="{73524431-6465-4CE0-A499-0AFC20BAE799}"/>
              </a:ext>
            </a:extLst>
          </p:cNvPr>
          <p:cNvSpPr>
            <a:spLocks noGrp="1"/>
          </p:cNvSpPr>
          <p:nvPr>
            <p:ph idx="13"/>
          </p:nvPr>
        </p:nvSpPr>
        <p:spPr>
          <a:xfrm>
            <a:off x="838201" y="4596585"/>
            <a:ext cx="6433868" cy="437236"/>
          </a:xfrm>
        </p:spPr>
        <p:txBody>
          <a:bodyPr/>
          <a:lstStyle/>
          <a:p>
            <a:r>
              <a:rPr lang="en-GB" dirty="0"/>
              <a:t>Anna Khoo</a:t>
            </a:r>
          </a:p>
        </p:txBody>
      </p:sp>
      <p:sp>
        <p:nvSpPr>
          <p:cNvPr id="8" name="Content Placeholder 7">
            <a:extLst>
              <a:ext uri="{FF2B5EF4-FFF2-40B4-BE49-F238E27FC236}">
                <a16:creationId xmlns:a16="http://schemas.microsoft.com/office/drawing/2014/main" id="{9E5BE31F-42FC-4E98-8CE3-8AE5A7E1CBEA}"/>
              </a:ext>
            </a:extLst>
          </p:cNvPr>
          <p:cNvSpPr>
            <a:spLocks noGrp="1"/>
          </p:cNvSpPr>
          <p:nvPr>
            <p:ph idx="1"/>
          </p:nvPr>
        </p:nvSpPr>
        <p:spPr>
          <a:xfrm>
            <a:off x="838201" y="5066199"/>
            <a:ext cx="6433868" cy="650884"/>
          </a:xfrm>
        </p:spPr>
        <p:txBody>
          <a:bodyPr/>
          <a:lstStyle/>
          <a:p>
            <a:r>
              <a:rPr lang="en-GB" dirty="0"/>
              <a:t>Data Journalism</a:t>
            </a:r>
          </a:p>
          <a:p>
            <a:r>
              <a:rPr lang="en-GB" dirty="0"/>
              <a:t>Office for National Statistics</a:t>
            </a:r>
          </a:p>
        </p:txBody>
      </p:sp>
    </p:spTree>
    <p:extLst>
      <p:ext uri="{BB962C8B-B14F-4D97-AF65-F5344CB8AC3E}">
        <p14:creationId xmlns:p14="http://schemas.microsoft.com/office/powerpoint/2010/main" val="3653057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Title 2">
            <a:extLst>
              <a:ext uri="{FF2B5EF4-FFF2-40B4-BE49-F238E27FC236}">
                <a16:creationId xmlns:a16="http://schemas.microsoft.com/office/drawing/2014/main" id="{443F145E-09EB-F833-C141-AA9DD0E3C118}"/>
              </a:ext>
            </a:extLst>
          </p:cNvPr>
          <p:cNvSpPr>
            <a:spLocks noGrp="1"/>
          </p:cNvSpPr>
          <p:nvPr>
            <p:ph type="title"/>
          </p:nvPr>
        </p:nvSpPr>
        <p:spPr>
          <a:xfrm>
            <a:off x="415600" y="-763600"/>
            <a:ext cx="11360800" cy="763600"/>
          </a:xfrm>
        </p:spPr>
        <p:txBody>
          <a:bodyPr spcFirstLastPara="1" vert="horz" wrap="square" lIns="91425" tIns="91425" rIns="91425" bIns="91425" rtlCol="0" anchor="b" anchorCtr="0">
            <a:normAutofit fontScale="90000"/>
          </a:bodyPr>
          <a:lstStyle/>
          <a:p>
            <a:r>
              <a:rPr lang="en-GB" dirty="0"/>
              <a:t>Article 3</a:t>
            </a:r>
          </a:p>
        </p:txBody>
      </p:sp>
      <p:pic>
        <p:nvPicPr>
          <p:cNvPr id="140" name="Google Shape;140;p25" descr="Screenshot of article on alcohol-related problems."/>
          <p:cNvPicPr preferRelativeResize="0"/>
          <p:nvPr/>
        </p:nvPicPr>
        <p:blipFill>
          <a:blip r:embed="rId3">
            <a:alphaModFix/>
          </a:blip>
          <a:stretch>
            <a:fillRect/>
          </a:stretch>
        </p:blipFill>
        <p:spPr>
          <a:xfrm>
            <a:off x="1967834" y="0"/>
            <a:ext cx="8256333"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357E-193D-46A8-8E91-4C1F3517CF4C}"/>
              </a:ext>
            </a:extLst>
          </p:cNvPr>
          <p:cNvSpPr>
            <a:spLocks noGrp="1"/>
          </p:cNvSpPr>
          <p:nvPr>
            <p:ph type="title"/>
          </p:nvPr>
        </p:nvSpPr>
        <p:spPr>
          <a:xfrm>
            <a:off x="5339450" y="1384538"/>
            <a:ext cx="6404251" cy="1325563"/>
          </a:xfrm>
        </p:spPr>
        <p:txBody>
          <a:bodyPr/>
          <a:lstStyle/>
          <a:p>
            <a:r>
              <a:rPr lang="en-GB" dirty="0">
                <a:latin typeface="Arial Rounded MT Bold" panose="020F0704030504030204" pitchFamily="34" charset="0"/>
              </a:rPr>
              <a:t>Perspective three</a:t>
            </a:r>
          </a:p>
        </p:txBody>
      </p:sp>
      <p:sp>
        <p:nvSpPr>
          <p:cNvPr id="3" name="Text Placeholder 2">
            <a:extLst>
              <a:ext uri="{FF2B5EF4-FFF2-40B4-BE49-F238E27FC236}">
                <a16:creationId xmlns:a16="http://schemas.microsoft.com/office/drawing/2014/main" id="{3E19F629-4CA5-4E13-A507-1BE0077EA634}"/>
              </a:ext>
            </a:extLst>
          </p:cNvPr>
          <p:cNvSpPr>
            <a:spLocks noGrp="1"/>
          </p:cNvSpPr>
          <p:nvPr>
            <p:ph type="body" sz="quarter" idx="10"/>
          </p:nvPr>
        </p:nvSpPr>
        <p:spPr>
          <a:xfrm>
            <a:off x="6715491" y="5708601"/>
            <a:ext cx="4922496" cy="613743"/>
          </a:xfrm>
        </p:spPr>
        <p:txBody>
          <a:bodyPr/>
          <a:lstStyle/>
          <a:p>
            <a:r>
              <a:rPr lang="en-GB" dirty="0">
                <a:latin typeface="Arial   "/>
              </a:rPr>
              <a:t>25 May 2023</a:t>
            </a:r>
          </a:p>
        </p:txBody>
      </p:sp>
      <p:sp>
        <p:nvSpPr>
          <p:cNvPr id="4" name="Text Placeholder 3">
            <a:extLst>
              <a:ext uri="{FF2B5EF4-FFF2-40B4-BE49-F238E27FC236}">
                <a16:creationId xmlns:a16="http://schemas.microsoft.com/office/drawing/2014/main" id="{3014AC7B-E7D1-4D0E-94D9-2D3DE86358C8}"/>
              </a:ext>
            </a:extLst>
          </p:cNvPr>
          <p:cNvSpPr>
            <a:spLocks noGrp="1"/>
          </p:cNvSpPr>
          <p:nvPr>
            <p:ph type="body" sz="quarter" idx="11"/>
          </p:nvPr>
        </p:nvSpPr>
        <p:spPr>
          <a:xfrm>
            <a:off x="5757996" y="3524084"/>
            <a:ext cx="5879991" cy="2634916"/>
          </a:xfrm>
        </p:spPr>
        <p:txBody>
          <a:bodyPr>
            <a:normAutofit/>
          </a:bodyPr>
          <a:lstStyle/>
          <a:p>
            <a:r>
              <a:rPr lang="en-GB" dirty="0">
                <a:latin typeface="Arial   "/>
              </a:rPr>
              <a:t>Hannah Thomas </a:t>
            </a:r>
          </a:p>
          <a:p>
            <a:r>
              <a:rPr lang="en-GB" b="0" dirty="0">
                <a:latin typeface="Arial   "/>
              </a:rPr>
              <a:t>Analysis Function Central Team</a:t>
            </a:r>
          </a:p>
          <a:p>
            <a:endParaRPr lang="en-GB" dirty="0">
              <a:latin typeface="Arial   "/>
            </a:endParaRPr>
          </a:p>
        </p:txBody>
      </p:sp>
    </p:spTree>
    <p:extLst>
      <p:ext uri="{BB962C8B-B14F-4D97-AF65-F5344CB8AC3E}">
        <p14:creationId xmlns:p14="http://schemas.microsoft.com/office/powerpoint/2010/main" val="1974790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37E53-B559-7F30-0CD9-566DF51B10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489"/>
            <a:ext cx="12276306" cy="8184204"/>
          </a:xfrm>
          <a:prstGeom prst="rect">
            <a:avLst/>
          </a:prstGeom>
        </p:spPr>
      </p:pic>
      <p:sp>
        <p:nvSpPr>
          <p:cNvPr id="5" name="Title 3">
            <a:extLst>
              <a:ext uri="{FF2B5EF4-FFF2-40B4-BE49-F238E27FC236}">
                <a16:creationId xmlns:a16="http://schemas.microsoft.com/office/drawing/2014/main" id="{B58F8D46-18BA-7919-7867-6C6C3ECBFF82}"/>
              </a:ext>
            </a:extLst>
          </p:cNvPr>
          <p:cNvSpPr txBox="1">
            <a:spLocks noGrp="1"/>
          </p:cNvSpPr>
          <p:nvPr>
            <p:ph type="title" idx="4294967295"/>
          </p:nvPr>
        </p:nvSpPr>
        <p:spPr>
          <a:xfrm>
            <a:off x="357601" y="222741"/>
            <a:ext cx="3877516" cy="1607053"/>
          </a:xfrm>
          <a:prstGeom prst="rect">
            <a:avLst/>
          </a:prstGeom>
          <a:solidFill>
            <a:schemeClr val="tx1"/>
          </a:solid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pPr marL="0" marR="0" lvl="0" indent="0" algn="l" defTabSz="914400" rtl="0" eaLnBrk="1" fontAlgn="auto" latinLnBrk="0" hangingPunct="1">
              <a:lnSpc>
                <a:spcPct val="90000"/>
              </a:lnSpc>
              <a:spcBef>
                <a:spcPts val="0"/>
              </a:spcBef>
              <a:spcAft>
                <a:spcPts val="0"/>
              </a:spcAft>
              <a:buClrTx/>
              <a:buSzPts val="4200"/>
              <a:buFontTx/>
              <a:buNone/>
              <a:tabLst/>
              <a:defRPr/>
            </a:pPr>
            <a:r>
              <a:rPr kumimoji="0" lang="en-GB" sz="10000" b="1" i="0" u="none" strike="noStrike" kern="1200" cap="none" spc="0" normalizeH="0" baseline="0" noProof="0" dirty="0">
                <a:ln>
                  <a:noFill/>
                </a:ln>
                <a:solidFill>
                  <a:schemeClr val="bg1"/>
                </a:solidFill>
                <a:effectLst/>
                <a:uLnTx/>
                <a:uFillTx/>
                <a:latin typeface="Arial Rounded MT Bold" panose="020F0704030504030204" pitchFamily="34" charset="0"/>
                <a:ea typeface="+mj-ea"/>
                <a:cs typeface="Arial" panose="020B0604020202020204" pitchFamily="34" charset="0"/>
              </a:rPr>
              <a:t> Hello</a:t>
            </a:r>
          </a:p>
        </p:txBody>
      </p:sp>
    </p:spTree>
    <p:extLst>
      <p:ext uri="{BB962C8B-B14F-4D97-AF65-F5344CB8AC3E}">
        <p14:creationId xmlns:p14="http://schemas.microsoft.com/office/powerpoint/2010/main" val="190722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6E21-E38A-4035-F937-D81BE4DB2C07}"/>
              </a:ext>
            </a:extLst>
          </p:cNvPr>
          <p:cNvSpPr>
            <a:spLocks noGrp="1"/>
          </p:cNvSpPr>
          <p:nvPr>
            <p:ph type="title"/>
          </p:nvPr>
        </p:nvSpPr>
        <p:spPr>
          <a:xfrm>
            <a:off x="357601" y="3958390"/>
            <a:ext cx="11710073" cy="1325563"/>
          </a:xfrm>
        </p:spPr>
        <p:txBody>
          <a:bodyPr>
            <a:normAutofit fontScale="90000"/>
          </a:bodyPr>
          <a:lstStyle/>
          <a:p>
            <a:r>
              <a:rPr lang="en-GB" sz="3900" dirty="0">
                <a:latin typeface="Arial Rounded MT Bold" panose="020F0704030504030204" pitchFamily="34" charset="0"/>
              </a:rPr>
              <a:t>Usually at the start of an analytical publication</a:t>
            </a:r>
            <a:br>
              <a:rPr lang="en-GB" sz="3900" dirty="0">
                <a:latin typeface="Arial Rounded MT Bold" panose="020F0704030504030204" pitchFamily="34" charset="0"/>
              </a:rPr>
            </a:br>
            <a:br>
              <a:rPr lang="en-GB" sz="3900" dirty="0">
                <a:latin typeface="Arial Rounded MT Bold" panose="020F0704030504030204" pitchFamily="34" charset="0"/>
              </a:rPr>
            </a:br>
            <a:r>
              <a:rPr lang="en-GB" sz="3900" dirty="0">
                <a:latin typeface="Arial Rounded MT Bold" panose="020F0704030504030204" pitchFamily="34" charset="0"/>
              </a:rPr>
              <a:t>Often the only part that gets read</a:t>
            </a:r>
            <a:br>
              <a:rPr lang="en-GB" sz="3900" dirty="0">
                <a:latin typeface="Arial Rounded MT Bold" panose="020F0704030504030204" pitchFamily="34" charset="0"/>
              </a:rPr>
            </a:br>
            <a:br>
              <a:rPr lang="en-GB" sz="3900" dirty="0">
                <a:latin typeface="Arial Rounded MT Bold" panose="020F0704030504030204" pitchFamily="34" charset="0"/>
              </a:rPr>
            </a:br>
            <a:r>
              <a:rPr lang="en-GB" sz="3900" dirty="0">
                <a:latin typeface="Arial Rounded MT Bold" panose="020F0704030504030204" pitchFamily="34" charset="0"/>
              </a:rPr>
              <a:t>One sentence per bullet point</a:t>
            </a:r>
            <a:br>
              <a:rPr lang="en-GB" sz="3900" dirty="0">
                <a:latin typeface="Arial Rounded MT Bold" panose="020F0704030504030204" pitchFamily="34" charset="0"/>
              </a:rPr>
            </a:br>
            <a:br>
              <a:rPr lang="en-GB" sz="3900" dirty="0">
                <a:latin typeface="Arial Rounded MT Bold" panose="020F0704030504030204" pitchFamily="34" charset="0"/>
              </a:rPr>
            </a:br>
            <a:r>
              <a:rPr lang="en-GB" sz="3900" dirty="0">
                <a:latin typeface="Arial Rounded MT Bold" panose="020F0704030504030204" pitchFamily="34" charset="0"/>
              </a:rPr>
              <a:t>Max 6 points</a:t>
            </a:r>
            <a:br>
              <a:rPr lang="en-GB" dirty="0">
                <a:latin typeface="Arial Rounded MT Bold" panose="020F0704030504030204" pitchFamily="34" charset="0"/>
              </a:rPr>
            </a:br>
            <a:br>
              <a:rPr lang="en-GB" dirty="0">
                <a:latin typeface="Arial Rounded MT Bold" panose="020F0704030504030204" pitchFamily="34" charset="0"/>
              </a:rPr>
            </a:br>
            <a:endParaRPr lang="en-GB" dirty="0">
              <a:latin typeface="Arial Rounded MT Bold" panose="020F0704030504030204" pitchFamily="34" charset="0"/>
            </a:endParaRPr>
          </a:p>
        </p:txBody>
      </p:sp>
      <p:sp>
        <p:nvSpPr>
          <p:cNvPr id="13" name="Title 3">
            <a:extLst>
              <a:ext uri="{FF2B5EF4-FFF2-40B4-BE49-F238E27FC236}">
                <a16:creationId xmlns:a16="http://schemas.microsoft.com/office/drawing/2014/main" id="{DCE8D299-C1CA-48AB-6945-C74232904AD4}"/>
              </a:ext>
            </a:extLst>
          </p:cNvPr>
          <p:cNvSpPr txBox="1">
            <a:spLocks/>
          </p:cNvSpPr>
          <p:nvPr/>
        </p:nvSpPr>
        <p:spPr>
          <a:xfrm>
            <a:off x="357601" y="222741"/>
            <a:ext cx="7653338" cy="1607053"/>
          </a:xfrm>
          <a:prstGeom prst="rect">
            <a:avLst/>
          </a:prstGeom>
          <a:solidFill>
            <a:schemeClr val="tx1"/>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latin typeface="Arial Rounded MT Bold" panose="020F0704030504030204" pitchFamily="34" charset="0"/>
                <a:cs typeface="Arial" panose="020B0604020202020204" pitchFamily="34" charset="0"/>
              </a:rPr>
              <a:t> Main points</a:t>
            </a:r>
          </a:p>
        </p:txBody>
      </p:sp>
    </p:spTree>
    <p:extLst>
      <p:ext uri="{BB962C8B-B14F-4D97-AF65-F5344CB8AC3E}">
        <p14:creationId xmlns:p14="http://schemas.microsoft.com/office/powerpoint/2010/main" val="4096504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publication on Language, England and Wales: Census 2021. ">
            <a:extLst>
              <a:ext uri="{FF2B5EF4-FFF2-40B4-BE49-F238E27FC236}">
                <a16:creationId xmlns:a16="http://schemas.microsoft.com/office/drawing/2014/main" id="{8070DAB2-28DD-4338-E341-37A9D6628423}"/>
              </a:ext>
            </a:extLst>
          </p:cNvPr>
          <p:cNvPicPr>
            <a:picLocks noChangeAspect="1"/>
          </p:cNvPicPr>
          <p:nvPr/>
        </p:nvPicPr>
        <p:blipFill rotWithShape="1">
          <a:blip r:embed="rId3"/>
          <a:srcRect l="11371" t="14803" r="60726" b="6917"/>
          <a:stretch/>
        </p:blipFill>
        <p:spPr>
          <a:xfrm>
            <a:off x="1386347" y="-35436"/>
            <a:ext cx="8736736" cy="6893436"/>
          </a:xfrm>
          <a:prstGeom prst="rect">
            <a:avLst/>
          </a:prstGeom>
        </p:spPr>
      </p:pic>
      <p:sp>
        <p:nvSpPr>
          <p:cNvPr id="2" name="Title 1">
            <a:extLst>
              <a:ext uri="{FF2B5EF4-FFF2-40B4-BE49-F238E27FC236}">
                <a16:creationId xmlns:a16="http://schemas.microsoft.com/office/drawing/2014/main" id="{C3666578-4FA7-F4D2-0017-673E0FDC647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Census language publication</a:t>
            </a:r>
          </a:p>
        </p:txBody>
      </p:sp>
    </p:spTree>
    <p:extLst>
      <p:ext uri="{BB962C8B-B14F-4D97-AF65-F5344CB8AC3E}">
        <p14:creationId xmlns:p14="http://schemas.microsoft.com/office/powerpoint/2010/main" val="1598231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39CECFDF-4C19-38FD-45BA-719E7E94FCE1}"/>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1</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itle 9">
            <a:extLst>
              <a:ext uri="{FF2B5EF4-FFF2-40B4-BE49-F238E27FC236}">
                <a16:creationId xmlns:a16="http://schemas.microsoft.com/office/drawing/2014/main" id="{8F8FC46E-91FF-BB30-888C-04C1874DB7AB}"/>
              </a:ext>
            </a:extLst>
          </p:cNvPr>
          <p:cNvSpPr txBox="1">
            <a:spLocks/>
          </p:cNvSpPr>
          <p:nvPr/>
        </p:nvSpPr>
        <p:spPr>
          <a:xfrm>
            <a:off x="483808" y="518228"/>
            <a:ext cx="10558565" cy="1746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Language, England and Wales: Census 2021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language, English language proficiency, and household language in</a:t>
            </a:r>
            <a:b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b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84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82FAC1B3-FD7F-7C68-9495-FCA399AC92FB}"/>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2</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itle 9">
            <a:extLst>
              <a:ext uri="{FF2B5EF4-FFF2-40B4-BE49-F238E27FC236}">
                <a16:creationId xmlns:a16="http://schemas.microsoft.com/office/drawing/2014/main" id="{8F8FC46E-91FF-BB30-888C-04C1874DB7AB}"/>
              </a:ext>
            </a:extLst>
          </p:cNvPr>
          <p:cNvSpPr txBox="1">
            <a:spLocks/>
          </p:cNvSpPr>
          <p:nvPr/>
        </p:nvSpPr>
        <p:spPr>
          <a:xfrm>
            <a:off x="483808" y="518228"/>
            <a:ext cx="10558565" cy="1746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Language, England and Wales: Census 2021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language, English language proficiency, and household language in</a:t>
            </a:r>
            <a:b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b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123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5A7CADEE-BBA7-7C5E-E757-E4656633FAE4}"/>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3</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8F8FC46E-91FF-BB30-888C-04C1874DB7AB}"/>
              </a:ext>
            </a:extLst>
          </p:cNvPr>
          <p:cNvSpPr txBox="1"/>
          <p:nvPr/>
        </p:nvSpPr>
        <p:spPr>
          <a:xfrm>
            <a:off x="483808" y="518228"/>
            <a:ext cx="10558565" cy="1746376"/>
          </a:xfrm>
          <a:prstGeom prst="rect">
            <a:avLst/>
          </a:prstGeom>
          <a:noFill/>
        </p:spPr>
        <p:txBody>
          <a:bodyPr wrap="square">
            <a:spAutoFit/>
          </a:bodyPr>
          <a:lstStyle/>
          <a:p>
            <a:pPr algn="l">
              <a:lnSpc>
                <a:spcPct val="150000"/>
              </a:lnSpc>
            </a:pPr>
            <a:r>
              <a:rPr lang="en-GB" sz="3000" b="1" i="0" dirty="0">
                <a:effectLst/>
                <a:latin typeface="open sans" panose="020B0606030504020204" pitchFamily="34" charset="0"/>
              </a:rPr>
              <a:t>Language, England and Wales: Census 2021</a:t>
            </a:r>
          </a:p>
          <a:p>
            <a:pPr algn="l">
              <a:lnSpc>
                <a:spcPct val="150000"/>
              </a:lnSpc>
            </a:pPr>
            <a:r>
              <a:rPr lang="en-GB" sz="2200" b="0" i="0" dirty="0">
                <a:effectLst/>
                <a:latin typeface="open sans" panose="020B0606030504020204" pitchFamily="34" charset="0"/>
              </a:rPr>
              <a:t>Main language, English language proficiency, and household language in</a:t>
            </a:r>
            <a:br>
              <a:rPr lang="en-GB" sz="2200" b="0" i="0" dirty="0">
                <a:effectLst/>
                <a:latin typeface="open sans" panose="020B0606030504020204" pitchFamily="34" charset="0"/>
              </a:rPr>
            </a:br>
            <a:r>
              <a:rPr lang="en-GB" sz="2200" b="0" i="0" dirty="0">
                <a:effectLst/>
                <a:latin typeface="open sans" panose="020B0606030504020204" pitchFamily="34" charset="0"/>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b="1" dirty="0">
                <a:solidFill>
                  <a:srgbClr val="C00000"/>
                </a:solidFill>
                <a:latin typeface="Arial" panose="020B0604020202020204" pitchFamily="34" charset="0"/>
                <a:cs typeface="Arial" panose="020B0604020202020204" pitchFamily="34" charset="0"/>
              </a:rPr>
              <a:t>91.1% (52.6 million) </a:t>
            </a:r>
            <a:r>
              <a:rPr lang="en-GB" sz="1400" dirty="0">
                <a:solidFill>
                  <a:srgbClr val="323132"/>
                </a:solidFill>
                <a:latin typeface="Arial" panose="020B0604020202020204" pitchFamily="34" charset="0"/>
                <a:cs typeface="Arial" panose="020B0604020202020204" pitchFamily="34" charset="0"/>
              </a:rPr>
              <a:t>of usual residents, aged three years and over, </a:t>
            </a:r>
            <a:r>
              <a:rPr lang="en-GB" sz="1400" b="1" dirty="0">
                <a:solidFill>
                  <a:srgbClr val="C00000"/>
                </a:solidFill>
                <a:latin typeface="Arial" panose="020B0604020202020204" pitchFamily="34" charset="0"/>
                <a:cs typeface="Arial" panose="020B0604020202020204" pitchFamily="34" charset="0"/>
              </a:rPr>
              <a:t>stated “English” or “English or Welsh” </a:t>
            </a:r>
            <a:r>
              <a:rPr lang="en-GB" sz="1400" dirty="0">
                <a:solidFill>
                  <a:srgbClr val="323132"/>
                </a:solidFill>
                <a:latin typeface="Arial" panose="020B0604020202020204" pitchFamily="34" charset="0"/>
                <a:cs typeface="Arial" panose="020B0604020202020204" pitchFamily="34" charset="0"/>
              </a:rPr>
              <a:t>as their main language, </a:t>
            </a:r>
            <a:r>
              <a:rPr lang="en-GB" sz="1400" b="1" dirty="0">
                <a:solidFill>
                  <a:srgbClr val="C00000"/>
                </a:solidFill>
                <a:latin typeface="Arial" panose="020B0604020202020204" pitchFamily="34" charset="0"/>
                <a:cs typeface="Arial" panose="020B0604020202020204" pitchFamily="34" charset="0"/>
              </a:rPr>
              <a:t>compared with </a:t>
            </a:r>
            <a:r>
              <a:rPr lang="en-GB" sz="1400" dirty="0">
                <a:solidFill>
                  <a:srgbClr val="323132"/>
                </a:solidFill>
                <a:latin typeface="Arial" panose="020B0604020202020204" pitchFamily="34" charset="0"/>
                <a:cs typeface="Arial" panose="020B0604020202020204" pitchFamily="34" charset="0"/>
              </a:rPr>
              <a:t>92.3% (49.8 million) in 2011.</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883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869AC72B-3749-1ED4-2AA5-B61ED36E41D4}"/>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4</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8F8FC46E-91FF-BB30-888C-04C1874DB7AB}"/>
              </a:ext>
            </a:extLst>
          </p:cNvPr>
          <p:cNvSpPr txBox="1"/>
          <p:nvPr/>
        </p:nvSpPr>
        <p:spPr>
          <a:xfrm>
            <a:off x="483808" y="518228"/>
            <a:ext cx="10558565" cy="1746376"/>
          </a:xfrm>
          <a:prstGeom prst="rect">
            <a:avLst/>
          </a:prstGeom>
          <a:noFill/>
        </p:spPr>
        <p:txBody>
          <a:bodyPr wrap="square">
            <a:spAutoFit/>
          </a:bodyPr>
          <a:lstStyle/>
          <a:p>
            <a:pPr algn="l">
              <a:lnSpc>
                <a:spcPct val="150000"/>
              </a:lnSpc>
            </a:pPr>
            <a:r>
              <a:rPr lang="en-GB" sz="3000" b="1" i="0" dirty="0">
                <a:effectLst/>
                <a:latin typeface="open sans" panose="020B0606030504020204" pitchFamily="34" charset="0"/>
              </a:rPr>
              <a:t>Language, England and Wales: Census 2021</a:t>
            </a:r>
          </a:p>
          <a:p>
            <a:pPr algn="l">
              <a:lnSpc>
                <a:spcPct val="150000"/>
              </a:lnSpc>
            </a:pPr>
            <a:r>
              <a:rPr lang="en-GB" sz="2200" b="0" i="0" dirty="0">
                <a:effectLst/>
                <a:latin typeface="open sans" panose="020B0606030504020204" pitchFamily="34" charset="0"/>
              </a:rPr>
              <a:t>Main language, English language proficiency, and household language in</a:t>
            </a:r>
            <a:br>
              <a:rPr lang="en-GB" sz="2200" b="0" i="0" dirty="0">
                <a:effectLst/>
                <a:latin typeface="open sans" panose="020B0606030504020204" pitchFamily="34" charset="0"/>
              </a:rPr>
            </a:br>
            <a:r>
              <a:rPr lang="en-GB" sz="2200" b="0" i="0" dirty="0">
                <a:effectLst/>
                <a:latin typeface="open sans" panose="020B0606030504020204" pitchFamily="34" charset="0"/>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4302525"/>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814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55E3BD78-64D6-E451-801F-B9346E44DBDD}"/>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5</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8F8FC46E-91FF-BB30-888C-04C1874DB7AB}"/>
              </a:ext>
            </a:extLst>
          </p:cNvPr>
          <p:cNvSpPr txBox="1"/>
          <p:nvPr/>
        </p:nvSpPr>
        <p:spPr>
          <a:xfrm>
            <a:off x="483808" y="518228"/>
            <a:ext cx="10558565" cy="1746376"/>
          </a:xfrm>
          <a:prstGeom prst="rect">
            <a:avLst/>
          </a:prstGeom>
          <a:noFill/>
        </p:spPr>
        <p:txBody>
          <a:bodyPr wrap="square">
            <a:spAutoFit/>
          </a:bodyPr>
          <a:lstStyle/>
          <a:p>
            <a:pPr algn="l">
              <a:lnSpc>
                <a:spcPct val="150000"/>
              </a:lnSpc>
            </a:pPr>
            <a:r>
              <a:rPr lang="en-GB" sz="3000" b="1" i="0" dirty="0">
                <a:effectLst/>
                <a:latin typeface="open sans" panose="020B0606030504020204" pitchFamily="34" charset="0"/>
              </a:rPr>
              <a:t>Language, England and Wales: Census 2021</a:t>
            </a:r>
          </a:p>
          <a:p>
            <a:pPr algn="l">
              <a:lnSpc>
                <a:spcPct val="150000"/>
              </a:lnSpc>
            </a:pPr>
            <a:r>
              <a:rPr lang="en-GB" sz="2200" b="0" i="0" dirty="0">
                <a:effectLst/>
                <a:latin typeface="open sans" panose="020B0606030504020204" pitchFamily="34" charset="0"/>
              </a:rPr>
              <a:t>Main language, English language proficiency, and household language in</a:t>
            </a:r>
            <a:br>
              <a:rPr lang="en-GB" sz="2200" b="0" i="0" dirty="0">
                <a:effectLst/>
                <a:latin typeface="open sans" panose="020B0606030504020204" pitchFamily="34" charset="0"/>
              </a:rPr>
            </a:br>
            <a:r>
              <a:rPr lang="en-GB" sz="2200" b="0" i="0" dirty="0">
                <a:effectLst/>
                <a:latin typeface="open sans" panose="020B0606030504020204" pitchFamily="34" charset="0"/>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4302525"/>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4418267"/>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have “English” or “English or Welsh” as a main language speak English “Well” or “Very well”.</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51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39B8D-2C5D-4D4A-81B6-C95DBB328528}"/>
              </a:ext>
            </a:extLst>
          </p:cNvPr>
          <p:cNvSpPr>
            <a:spLocks noGrp="1"/>
          </p:cNvSpPr>
          <p:nvPr>
            <p:ph type="title"/>
          </p:nvPr>
        </p:nvSpPr>
        <p:spPr/>
        <p:txBody>
          <a:bodyPr/>
          <a:lstStyle/>
          <a:p>
            <a:r>
              <a:rPr lang="en-GB" dirty="0"/>
              <a:t>My mum (busy, interested member of the public)</a:t>
            </a:r>
          </a:p>
        </p:txBody>
      </p:sp>
      <p:sp>
        <p:nvSpPr>
          <p:cNvPr id="5" name="Content Placeholder 4">
            <a:extLst>
              <a:ext uri="{FF2B5EF4-FFF2-40B4-BE49-F238E27FC236}">
                <a16:creationId xmlns:a16="http://schemas.microsoft.com/office/drawing/2014/main" id="{F7AF0DFB-F62B-4D3B-8F4A-9F9F5A424F5B}"/>
              </a:ext>
            </a:extLst>
          </p:cNvPr>
          <p:cNvSpPr>
            <a:spLocks noGrp="1"/>
          </p:cNvSpPr>
          <p:nvPr>
            <p:ph idx="1"/>
          </p:nvPr>
        </p:nvSpPr>
        <p:spPr>
          <a:xfrm>
            <a:off x="838200" y="1424324"/>
            <a:ext cx="10515600" cy="4134530"/>
          </a:xfrm>
        </p:spPr>
        <p:txBody>
          <a:bodyPr/>
          <a:lstStyle/>
          <a:p>
            <a:pPr marL="0" indent="0">
              <a:buNone/>
            </a:pPr>
            <a:r>
              <a:rPr lang="en-GB" dirty="0"/>
              <a:t>Time poor</a:t>
            </a:r>
          </a:p>
          <a:p>
            <a:pPr marL="0" indent="0">
              <a:buNone/>
            </a:pPr>
            <a:r>
              <a:rPr lang="en-GB" dirty="0"/>
              <a:t>Reads on mobile</a:t>
            </a:r>
          </a:p>
          <a:p>
            <a:pPr marL="0" indent="0">
              <a:buNone/>
            </a:pPr>
            <a:r>
              <a:rPr lang="en-GB" dirty="0"/>
              <a:t>Consumes data content mostly via media (and me)</a:t>
            </a:r>
          </a:p>
          <a:p>
            <a:pPr marL="0" indent="0">
              <a:buNone/>
            </a:pPr>
            <a:r>
              <a:rPr lang="en-GB" dirty="0"/>
              <a:t>Has a lot of sensible questions</a:t>
            </a:r>
          </a:p>
          <a:p>
            <a:pPr marL="0" indent="0">
              <a:buNone/>
            </a:pPr>
            <a:r>
              <a:rPr lang="en-GB" dirty="0"/>
              <a:t>Well-educated, intelligent and curious</a:t>
            </a:r>
            <a:endParaRPr lang="en-GB" dirty="0">
              <a:cs typeface="Arial"/>
            </a:endParaRPr>
          </a:p>
          <a:p>
            <a:pPr marL="0" indent="0">
              <a:buNone/>
            </a:pPr>
            <a:endParaRPr lang="en-GB" dirty="0"/>
          </a:p>
          <a:p>
            <a:pPr marL="0" indent="0">
              <a:buNone/>
            </a:pPr>
            <a:r>
              <a:rPr lang="en-GB" dirty="0"/>
              <a:t>Has no idea about credible intervals etc</a:t>
            </a:r>
            <a:endParaRPr lang="en-GB" dirty="0">
              <a:cs typeface="Arial"/>
            </a:endParaRPr>
          </a:p>
        </p:txBody>
      </p:sp>
    </p:spTree>
    <p:extLst>
      <p:ext uri="{BB962C8B-B14F-4D97-AF65-F5344CB8AC3E}">
        <p14:creationId xmlns:p14="http://schemas.microsoft.com/office/powerpoint/2010/main" val="1734006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6B759B4E-90C7-75AA-7CA7-5895754756AC}"/>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6</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8F8FC46E-91FF-BB30-888C-04C1874DB7AB}"/>
              </a:ext>
            </a:extLst>
          </p:cNvPr>
          <p:cNvSpPr txBox="1"/>
          <p:nvPr/>
        </p:nvSpPr>
        <p:spPr>
          <a:xfrm>
            <a:off x="483808" y="518228"/>
            <a:ext cx="10558565" cy="1746376"/>
          </a:xfrm>
          <a:prstGeom prst="rect">
            <a:avLst/>
          </a:prstGeom>
          <a:noFill/>
        </p:spPr>
        <p:txBody>
          <a:bodyPr wrap="square">
            <a:spAutoFit/>
          </a:bodyPr>
          <a:lstStyle/>
          <a:p>
            <a:pPr algn="l">
              <a:lnSpc>
                <a:spcPct val="150000"/>
              </a:lnSpc>
            </a:pPr>
            <a:r>
              <a:rPr lang="en-GB" sz="3000" b="1" i="0" dirty="0">
                <a:effectLst/>
                <a:latin typeface="open sans" panose="020B0606030504020204" pitchFamily="34" charset="0"/>
              </a:rPr>
              <a:t>Language, England and Wales: Census 2021</a:t>
            </a:r>
          </a:p>
          <a:p>
            <a:pPr algn="l">
              <a:lnSpc>
                <a:spcPct val="150000"/>
              </a:lnSpc>
            </a:pPr>
            <a:r>
              <a:rPr lang="en-GB" sz="2200" b="0" i="0" dirty="0">
                <a:effectLst/>
                <a:latin typeface="open sans" panose="020B0606030504020204" pitchFamily="34" charset="0"/>
              </a:rPr>
              <a:t>Main language, English language proficiency, and household language in</a:t>
            </a:r>
            <a:br>
              <a:rPr lang="en-GB" sz="2200" b="0" i="0" dirty="0">
                <a:effectLst/>
                <a:latin typeface="open sans" panose="020B0606030504020204" pitchFamily="34" charset="0"/>
              </a:rPr>
            </a:br>
            <a:r>
              <a:rPr lang="en-GB" sz="2200" b="0" i="0" dirty="0">
                <a:effectLst/>
                <a:latin typeface="open sans" panose="020B0606030504020204" pitchFamily="34" charset="0"/>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39215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40372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387115" y="522114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01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BC953C86-DB62-B2BF-CD76-7B07A314479E}"/>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7</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8F8FC46E-91FF-BB30-888C-04C1874DB7AB}"/>
              </a:ext>
            </a:extLst>
          </p:cNvPr>
          <p:cNvSpPr txBox="1"/>
          <p:nvPr/>
        </p:nvSpPr>
        <p:spPr>
          <a:xfrm>
            <a:off x="483808" y="518228"/>
            <a:ext cx="10558565" cy="1746376"/>
          </a:xfrm>
          <a:prstGeom prst="rect">
            <a:avLst/>
          </a:prstGeom>
          <a:noFill/>
        </p:spPr>
        <p:txBody>
          <a:bodyPr wrap="square">
            <a:spAutoFit/>
          </a:bodyPr>
          <a:lstStyle/>
          <a:p>
            <a:pPr algn="l">
              <a:lnSpc>
                <a:spcPct val="150000"/>
              </a:lnSpc>
            </a:pPr>
            <a:r>
              <a:rPr lang="en-GB" sz="3000" b="1" i="0" dirty="0">
                <a:effectLst/>
                <a:latin typeface="open sans" panose="020B0606030504020204" pitchFamily="34" charset="0"/>
              </a:rPr>
              <a:t>Language, England and Wales: Census 2021</a:t>
            </a:r>
          </a:p>
          <a:p>
            <a:pPr algn="l">
              <a:lnSpc>
                <a:spcPct val="150000"/>
              </a:lnSpc>
            </a:pPr>
            <a:r>
              <a:rPr lang="en-GB" sz="2200" b="0" i="0" dirty="0">
                <a:effectLst/>
                <a:latin typeface="open sans" panose="020B0606030504020204" pitchFamily="34" charset="0"/>
              </a:rPr>
              <a:t>Main language, English language proficiency, and household language in</a:t>
            </a:r>
            <a:br>
              <a:rPr lang="en-GB" sz="2200" b="0" i="0" dirty="0">
                <a:effectLst/>
                <a:latin typeface="open sans" panose="020B0606030504020204" pitchFamily="34" charset="0"/>
              </a:rPr>
            </a:br>
            <a:r>
              <a:rPr lang="en-GB" sz="2200" b="0" i="0" dirty="0">
                <a:effectLst/>
                <a:latin typeface="open sans" panose="020B0606030504020204" pitchFamily="34" charset="0"/>
              </a:rPr>
              <a:t>England and Wales, Census 2021 data.</a:t>
            </a: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4720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28143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28143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39215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40372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387115" y="522114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a:t>
            </a:r>
            <a:r>
              <a:rPr lang="en-GB" sz="1400" b="1" i="0" dirty="0">
                <a:solidFill>
                  <a:srgbClr val="C00000"/>
                </a:solidFill>
                <a:effectLst/>
                <a:latin typeface="Arial   "/>
              </a:rPr>
              <a:t>Urdu (0.5%, 270,000).</a:t>
            </a:r>
          </a:p>
        </p:txBody>
      </p:sp>
      <p:sp>
        <p:nvSpPr>
          <p:cNvPr id="6" name="TextBox 5">
            <a:extLst>
              <a:ext uri="{FF2B5EF4-FFF2-40B4-BE49-F238E27FC236}">
                <a16:creationId xmlns:a16="http://schemas.microsoft.com/office/drawing/2014/main" id="{DA1B07F5-D57B-9E38-CB51-2CE32F71DAC5}"/>
              </a:ext>
            </a:extLst>
          </p:cNvPr>
          <p:cNvSpPr txBox="1"/>
          <p:nvPr/>
        </p:nvSpPr>
        <p:spPr>
          <a:xfrm>
            <a:off x="6125122" y="532290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b="1" dirty="0">
                <a:solidFill>
                  <a:srgbClr val="C00000"/>
                </a:solidFill>
                <a:latin typeface="Arial   "/>
              </a:rPr>
              <a:t>Of the other main languages specified, </a:t>
            </a:r>
            <a:r>
              <a:rPr lang="en-GB" sz="1400" dirty="0">
                <a:solidFill>
                  <a:srgbClr val="323132"/>
                </a:solidFill>
                <a:latin typeface="Arial   "/>
              </a:rPr>
              <a:t>the most common were: Polish (1.1%, 612,000), Romanian (0.8%, 472,000) and Panjabi (0.5%, 291,000)</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p:nvPr/>
        </p:nvCxnSpPr>
        <p:spPr>
          <a:xfrm>
            <a:off x="5911852" y="2419416"/>
            <a:ext cx="0" cy="4438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51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5594D8AB-7D08-EDDF-3A8C-03848A253D92}"/>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8</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6045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6045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17117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18274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441545" y="275008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sp>
        <p:nvSpPr>
          <p:cNvPr id="6" name="TextBox 5">
            <a:extLst>
              <a:ext uri="{FF2B5EF4-FFF2-40B4-BE49-F238E27FC236}">
                <a16:creationId xmlns:a16="http://schemas.microsoft.com/office/drawing/2014/main" id="{DA1B07F5-D57B-9E38-CB51-2CE32F71DAC5}"/>
              </a:ext>
            </a:extLst>
          </p:cNvPr>
          <p:cNvSpPr txBox="1"/>
          <p:nvPr/>
        </p:nvSpPr>
        <p:spPr>
          <a:xfrm>
            <a:off x="6137730" y="285184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Of the other main languages specified, the most common were: Polish (1.1%, 612,000), Romanian (0.8%, 472,000) and Panjabi (0.5%, 291,000).</a:t>
            </a:r>
          </a:p>
        </p:txBody>
      </p:sp>
      <p:sp>
        <p:nvSpPr>
          <p:cNvPr id="8" name="TextBox 7">
            <a:extLst>
              <a:ext uri="{FF2B5EF4-FFF2-40B4-BE49-F238E27FC236}">
                <a16:creationId xmlns:a16="http://schemas.microsoft.com/office/drawing/2014/main" id="{23AE5A4C-9999-84EA-4339-661FC0B1D44A}"/>
              </a:ext>
            </a:extLst>
          </p:cNvPr>
          <p:cNvSpPr txBox="1"/>
          <p:nvPr/>
        </p:nvSpPr>
        <p:spPr>
          <a:xfrm>
            <a:off x="300224" y="4895602"/>
            <a:ext cx="5459227"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largest increase was for people who specified Romanian as a main language, who accounted for over 0.8% of usual residents in 2021 (472,000 people), up from 0.1% (68,000) in 2011.</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a:cxnSpLocks/>
          </p:cNvCxnSpPr>
          <p:nvPr/>
        </p:nvCxnSpPr>
        <p:spPr>
          <a:xfrm>
            <a:off x="5911852"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234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EC312F83-0408-3D13-EC0A-B8D3A6FD1B1F}"/>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9</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6045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6045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17117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18274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441545" y="275008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sp>
        <p:nvSpPr>
          <p:cNvPr id="6" name="TextBox 5">
            <a:extLst>
              <a:ext uri="{FF2B5EF4-FFF2-40B4-BE49-F238E27FC236}">
                <a16:creationId xmlns:a16="http://schemas.microsoft.com/office/drawing/2014/main" id="{DA1B07F5-D57B-9E38-CB51-2CE32F71DAC5}"/>
              </a:ext>
            </a:extLst>
          </p:cNvPr>
          <p:cNvSpPr txBox="1"/>
          <p:nvPr/>
        </p:nvSpPr>
        <p:spPr>
          <a:xfrm>
            <a:off x="6137730" y="285184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Of the other main languages specified, the most common were: Polish (1.1%, 612,000), Romanian (0.8%, 472,000) and Panjabi (0.5%, 291,000).</a:t>
            </a:r>
          </a:p>
        </p:txBody>
      </p:sp>
      <p:sp>
        <p:nvSpPr>
          <p:cNvPr id="8" name="TextBox 7">
            <a:extLst>
              <a:ext uri="{FF2B5EF4-FFF2-40B4-BE49-F238E27FC236}">
                <a16:creationId xmlns:a16="http://schemas.microsoft.com/office/drawing/2014/main" id="{23AE5A4C-9999-84EA-4339-661FC0B1D44A}"/>
              </a:ext>
            </a:extLst>
          </p:cNvPr>
          <p:cNvSpPr txBox="1"/>
          <p:nvPr/>
        </p:nvSpPr>
        <p:spPr>
          <a:xfrm>
            <a:off x="300224" y="4895602"/>
            <a:ext cx="5459227"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largest increase was for people who specified Romanian </a:t>
            </a:r>
            <a:r>
              <a:rPr lang="en-GB" sz="1400" b="1" i="0" dirty="0">
                <a:solidFill>
                  <a:srgbClr val="C00000"/>
                </a:solidFill>
                <a:effectLst/>
                <a:latin typeface="Arial   "/>
              </a:rPr>
              <a:t>as a main language</a:t>
            </a:r>
            <a:r>
              <a:rPr lang="en-GB" sz="1400" b="0" i="0" dirty="0">
                <a:solidFill>
                  <a:srgbClr val="323132"/>
                </a:solidFill>
                <a:effectLst/>
                <a:latin typeface="Arial   "/>
              </a:rPr>
              <a:t>, </a:t>
            </a:r>
            <a:r>
              <a:rPr lang="en-GB" sz="1400" b="1" i="0" dirty="0">
                <a:solidFill>
                  <a:srgbClr val="C00000"/>
                </a:solidFill>
                <a:effectLst/>
                <a:latin typeface="Arial   "/>
              </a:rPr>
              <a:t>who accounted for over </a:t>
            </a:r>
            <a:r>
              <a:rPr lang="en-GB" sz="1400" b="0" i="0" dirty="0">
                <a:solidFill>
                  <a:srgbClr val="323132"/>
                </a:solidFill>
                <a:effectLst/>
                <a:latin typeface="Arial   "/>
              </a:rPr>
              <a:t>0.8% </a:t>
            </a:r>
            <a:r>
              <a:rPr lang="en-GB" sz="1400" b="1" i="0" dirty="0">
                <a:solidFill>
                  <a:srgbClr val="C00000"/>
                </a:solidFill>
                <a:effectLst/>
                <a:latin typeface="Arial   "/>
              </a:rPr>
              <a:t>of usual residents in 2021</a:t>
            </a:r>
            <a:r>
              <a:rPr lang="en-GB" sz="1400" b="0" i="0" dirty="0">
                <a:solidFill>
                  <a:srgbClr val="323132"/>
                </a:solidFill>
                <a:effectLst/>
                <a:latin typeface="Arial   "/>
              </a:rPr>
              <a:t> (472,000 people), up from 0.1% (68,000) in 2011.</a:t>
            </a:r>
          </a:p>
        </p:txBody>
      </p:sp>
      <p:sp>
        <p:nvSpPr>
          <p:cNvPr id="11" name="TextBox 10">
            <a:extLst>
              <a:ext uri="{FF2B5EF4-FFF2-40B4-BE49-F238E27FC236}">
                <a16:creationId xmlns:a16="http://schemas.microsoft.com/office/drawing/2014/main" id="{CAA62C47-A855-78F5-E7BD-EAE215CAC442}"/>
              </a:ext>
            </a:extLst>
          </p:cNvPr>
          <p:cNvSpPr txBox="1"/>
          <p:nvPr/>
        </p:nvSpPr>
        <p:spPr>
          <a:xfrm>
            <a:off x="6333022" y="4895602"/>
            <a:ext cx="5246928"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The largest increase was for people who specified Romanian, 0.8% (472,000) in 2021, up from 0.1% (68,000) in 2011.</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a:cxnSpLocks/>
          </p:cNvCxnSpPr>
          <p:nvPr/>
        </p:nvCxnSpPr>
        <p:spPr>
          <a:xfrm>
            <a:off x="5911852"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271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498469-C874-C9E9-E015-BBBBFB9DD879}"/>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10</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6045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6045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17117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18274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441545" y="275008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sp>
        <p:nvSpPr>
          <p:cNvPr id="6" name="TextBox 5">
            <a:extLst>
              <a:ext uri="{FF2B5EF4-FFF2-40B4-BE49-F238E27FC236}">
                <a16:creationId xmlns:a16="http://schemas.microsoft.com/office/drawing/2014/main" id="{DA1B07F5-D57B-9E38-CB51-2CE32F71DAC5}"/>
              </a:ext>
            </a:extLst>
          </p:cNvPr>
          <p:cNvSpPr txBox="1"/>
          <p:nvPr/>
        </p:nvSpPr>
        <p:spPr>
          <a:xfrm>
            <a:off x="6137730" y="285184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Of the other main languages specified, the most common were: Polish (1.1%, 612,000), Romanian (0.8%, 472,000), Panjabi (0.5%, 291,000), and Urdu (0.5%, 270,000).</a:t>
            </a:r>
          </a:p>
        </p:txBody>
      </p:sp>
      <p:sp>
        <p:nvSpPr>
          <p:cNvPr id="8" name="TextBox 7">
            <a:extLst>
              <a:ext uri="{FF2B5EF4-FFF2-40B4-BE49-F238E27FC236}">
                <a16:creationId xmlns:a16="http://schemas.microsoft.com/office/drawing/2014/main" id="{23AE5A4C-9999-84EA-4339-661FC0B1D44A}"/>
              </a:ext>
            </a:extLst>
          </p:cNvPr>
          <p:cNvSpPr txBox="1"/>
          <p:nvPr/>
        </p:nvSpPr>
        <p:spPr>
          <a:xfrm>
            <a:off x="387312" y="4144488"/>
            <a:ext cx="5459227"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largest increase was for people who specified Romanian as a main language, who accounted for over 0.8% of usual residents in 2021 (472,000 people), up from 0.1% (68,000) in 2011.</a:t>
            </a:r>
          </a:p>
        </p:txBody>
      </p:sp>
      <p:sp>
        <p:nvSpPr>
          <p:cNvPr id="11" name="TextBox 10">
            <a:extLst>
              <a:ext uri="{FF2B5EF4-FFF2-40B4-BE49-F238E27FC236}">
                <a16:creationId xmlns:a16="http://schemas.microsoft.com/office/drawing/2014/main" id="{CAA62C47-A855-78F5-E7BD-EAE215CAC442}"/>
              </a:ext>
            </a:extLst>
          </p:cNvPr>
          <p:cNvSpPr txBox="1"/>
          <p:nvPr/>
        </p:nvSpPr>
        <p:spPr>
          <a:xfrm>
            <a:off x="6137079" y="4144488"/>
            <a:ext cx="5246928"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The largest increase was for people who specified Romanian, 0.8% (472,000) in 2021, up from 0.1% (68,000) in 2011.</a:t>
            </a:r>
          </a:p>
        </p:txBody>
      </p:sp>
      <p:sp>
        <p:nvSpPr>
          <p:cNvPr id="7" name="Content Placeholder 2">
            <a:extLst>
              <a:ext uri="{FF2B5EF4-FFF2-40B4-BE49-F238E27FC236}">
                <a16:creationId xmlns:a16="http://schemas.microsoft.com/office/drawing/2014/main" id="{9F3F05F6-3826-2469-9C9C-C09CC477A5C8}"/>
              </a:ext>
            </a:extLst>
          </p:cNvPr>
          <p:cNvSpPr>
            <a:spLocks noGrp="1"/>
          </p:cNvSpPr>
          <p:nvPr>
            <p:ph idx="1"/>
          </p:nvPr>
        </p:nvSpPr>
        <p:spPr>
          <a:xfrm>
            <a:off x="409084" y="5686214"/>
            <a:ext cx="5246928" cy="1231106"/>
          </a:xfrm>
        </p:spPr>
        <p:txBody>
          <a:bodyPr>
            <a:normAutofit/>
          </a:bodyPr>
          <a:lstStyle/>
          <a:p>
            <a:pPr algn="l">
              <a:lnSpc>
                <a:spcPct val="170000"/>
              </a:lnSpc>
              <a:buFont typeface="Arial" panose="020B0604020202020204" pitchFamily="34" charset="0"/>
              <a:buChar char="•"/>
            </a:pPr>
            <a:r>
              <a:rPr lang="en-GB" sz="1400" b="0" i="0" dirty="0">
                <a:solidFill>
                  <a:srgbClr val="323132"/>
                </a:solidFill>
                <a:effectLst/>
                <a:latin typeface="Arial   "/>
              </a:rPr>
              <a:t>In 2021, 63.8% (15.8 million) of households consisted of members who all had the same main language; 6.0% (1.5 million) had different main languages within the household.</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a:cxnSpLocks/>
          </p:cNvCxnSpPr>
          <p:nvPr/>
        </p:nvCxnSpPr>
        <p:spPr>
          <a:xfrm>
            <a:off x="5911852"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703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F5950E-0652-089D-13E2-77D5888557AD}"/>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11</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6045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6045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17117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18274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5" name="TextBox 4">
            <a:extLst>
              <a:ext uri="{FF2B5EF4-FFF2-40B4-BE49-F238E27FC236}">
                <a16:creationId xmlns:a16="http://schemas.microsoft.com/office/drawing/2014/main" id="{EF981501-5E6E-58DC-733E-51116EE6A52B}"/>
              </a:ext>
            </a:extLst>
          </p:cNvPr>
          <p:cNvSpPr txBox="1"/>
          <p:nvPr/>
        </p:nvSpPr>
        <p:spPr>
          <a:xfrm>
            <a:off x="441545" y="275008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sp>
        <p:nvSpPr>
          <p:cNvPr id="6" name="TextBox 5">
            <a:extLst>
              <a:ext uri="{FF2B5EF4-FFF2-40B4-BE49-F238E27FC236}">
                <a16:creationId xmlns:a16="http://schemas.microsoft.com/office/drawing/2014/main" id="{DA1B07F5-D57B-9E38-CB51-2CE32F71DAC5}"/>
              </a:ext>
            </a:extLst>
          </p:cNvPr>
          <p:cNvSpPr txBox="1"/>
          <p:nvPr/>
        </p:nvSpPr>
        <p:spPr>
          <a:xfrm>
            <a:off x="6137730" y="285184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Of the other main languages specified, the most common were: Polish (1.1%, 612,000), Romanian (0.8%, 472,000), Panjabi (0.5%, 291,000), and Urdu (0.5%, 270,000).</a:t>
            </a:r>
          </a:p>
        </p:txBody>
      </p:sp>
      <p:sp>
        <p:nvSpPr>
          <p:cNvPr id="8" name="TextBox 7">
            <a:extLst>
              <a:ext uri="{FF2B5EF4-FFF2-40B4-BE49-F238E27FC236}">
                <a16:creationId xmlns:a16="http://schemas.microsoft.com/office/drawing/2014/main" id="{23AE5A4C-9999-84EA-4339-661FC0B1D44A}"/>
              </a:ext>
            </a:extLst>
          </p:cNvPr>
          <p:cNvSpPr txBox="1"/>
          <p:nvPr/>
        </p:nvSpPr>
        <p:spPr>
          <a:xfrm>
            <a:off x="387312" y="4144488"/>
            <a:ext cx="5459227"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largest increase was for people who specified Romanian as a main language, who accounted for over 0.8% of usual residents in 2021 (472,000 people), up from 0.1% (68,000) in 2011.</a:t>
            </a:r>
          </a:p>
        </p:txBody>
      </p:sp>
      <p:sp>
        <p:nvSpPr>
          <p:cNvPr id="11" name="TextBox 10">
            <a:extLst>
              <a:ext uri="{FF2B5EF4-FFF2-40B4-BE49-F238E27FC236}">
                <a16:creationId xmlns:a16="http://schemas.microsoft.com/office/drawing/2014/main" id="{CAA62C47-A855-78F5-E7BD-EAE215CAC442}"/>
              </a:ext>
            </a:extLst>
          </p:cNvPr>
          <p:cNvSpPr txBox="1"/>
          <p:nvPr/>
        </p:nvSpPr>
        <p:spPr>
          <a:xfrm>
            <a:off x="6137079" y="4144488"/>
            <a:ext cx="5246928"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The largest increase was for people who specified Romanian, 0.8% (472,000) in 2021, up from 0.1% (68,000) in 2011.</a:t>
            </a:r>
          </a:p>
        </p:txBody>
      </p:sp>
      <p:sp>
        <p:nvSpPr>
          <p:cNvPr id="7" name="Content Placeholder 2">
            <a:extLst>
              <a:ext uri="{FF2B5EF4-FFF2-40B4-BE49-F238E27FC236}">
                <a16:creationId xmlns:a16="http://schemas.microsoft.com/office/drawing/2014/main" id="{9F3F05F6-3826-2469-9C9C-C09CC477A5C8}"/>
              </a:ext>
            </a:extLst>
          </p:cNvPr>
          <p:cNvSpPr>
            <a:spLocks noGrp="1"/>
          </p:cNvSpPr>
          <p:nvPr>
            <p:ph idx="1"/>
          </p:nvPr>
        </p:nvSpPr>
        <p:spPr>
          <a:xfrm>
            <a:off x="409084" y="5686214"/>
            <a:ext cx="5246928" cy="1231106"/>
          </a:xfrm>
        </p:spPr>
        <p:txBody>
          <a:bodyPr>
            <a:normAutofit/>
          </a:bodyPr>
          <a:lstStyle/>
          <a:p>
            <a:pPr algn="l">
              <a:lnSpc>
                <a:spcPct val="170000"/>
              </a:lnSpc>
              <a:buFont typeface="Arial" panose="020B0604020202020204" pitchFamily="34" charset="0"/>
              <a:buChar char="•"/>
            </a:pPr>
            <a:r>
              <a:rPr lang="en-GB" sz="1400" b="1" i="0" dirty="0">
                <a:solidFill>
                  <a:srgbClr val="C00000"/>
                </a:solidFill>
                <a:effectLst/>
                <a:latin typeface="Arial   "/>
              </a:rPr>
              <a:t>In 2021, 63.8% (15.8 million) of households consisted of members who all had the same main language; </a:t>
            </a:r>
            <a:r>
              <a:rPr lang="en-GB" sz="1400" b="0" i="0" dirty="0">
                <a:solidFill>
                  <a:srgbClr val="323132"/>
                </a:solidFill>
                <a:effectLst/>
                <a:latin typeface="Arial   "/>
              </a:rPr>
              <a:t>6.0% (1.5 million) had different main languages within the household.</a:t>
            </a:r>
          </a:p>
        </p:txBody>
      </p:sp>
      <p:sp>
        <p:nvSpPr>
          <p:cNvPr id="12" name="TextBox 11">
            <a:extLst>
              <a:ext uri="{FF2B5EF4-FFF2-40B4-BE49-F238E27FC236}">
                <a16:creationId xmlns:a16="http://schemas.microsoft.com/office/drawing/2014/main" id="{8759D32F-0AE1-6AF6-D166-C539B2160BEC}"/>
              </a:ext>
            </a:extLst>
          </p:cNvPr>
          <p:cNvSpPr txBox="1"/>
          <p:nvPr/>
        </p:nvSpPr>
        <p:spPr>
          <a:xfrm>
            <a:off x="6060614" y="5918374"/>
            <a:ext cx="6096000" cy="541751"/>
          </a:xfrm>
          <a:prstGeom prst="rect">
            <a:avLst/>
          </a:prstGeom>
          <a:noFill/>
        </p:spPr>
        <p:txBody>
          <a:bodyPr wrap="square">
            <a:spAutoFit/>
          </a:bodyPr>
          <a:lstStyle/>
          <a:p>
            <a:pPr marL="342900" lvl="0" indent="-342900">
              <a:lnSpc>
                <a:spcPct val="107000"/>
              </a:lnSpc>
              <a:spcAft>
                <a:spcPts val="800"/>
              </a:spcAft>
              <a:buFont typeface="Arial" panose="020B0604020202020204" pitchFamily="34" charset="0"/>
              <a:buChar char="•"/>
              <a:tabLst>
                <a:tab pos="457200" algn="l"/>
              </a:tabLst>
            </a:pPr>
            <a:r>
              <a:rPr lang="en-GB" sz="1400" dirty="0">
                <a:solidFill>
                  <a:srgbClr val="323132"/>
                </a:solidFill>
                <a:latin typeface="Arial   "/>
              </a:rPr>
              <a:t>6.0% of households had different main languages within the household.</a:t>
            </a:r>
          </a:p>
        </p:txBody>
      </p:sp>
      <p:cxnSp>
        <p:nvCxnSpPr>
          <p:cNvPr id="3" name="Straight Connector 2">
            <a:extLst>
              <a:ext uri="{FF2B5EF4-FFF2-40B4-BE49-F238E27FC236}">
                <a16:creationId xmlns:a16="http://schemas.microsoft.com/office/drawing/2014/main" id="{7DACB72C-3D98-C01D-F16C-91BD3B6DE909}"/>
              </a:ext>
              <a:ext uri="{C183D7F6-B498-43B3-948B-1728B52AA6E4}">
                <adec:decorative xmlns:adec="http://schemas.microsoft.com/office/drawing/2017/decorative" val="1"/>
              </a:ext>
            </a:extLst>
          </p:cNvPr>
          <p:cNvCxnSpPr>
            <a:cxnSpLocks/>
          </p:cNvCxnSpPr>
          <p:nvPr/>
        </p:nvCxnSpPr>
        <p:spPr>
          <a:xfrm>
            <a:off x="5911852"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92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B366E95D-75B3-2F14-A573-A728A35E927E}"/>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12</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3" name="TextBox 12">
            <a:extLst>
              <a:ext uri="{FF2B5EF4-FFF2-40B4-BE49-F238E27FC236}">
                <a16:creationId xmlns:a16="http://schemas.microsoft.com/office/drawing/2014/main" id="{4C1341FB-814A-F4D4-4A18-1E180D3CC6C5}"/>
              </a:ext>
            </a:extLst>
          </p:cNvPr>
          <p:cNvSpPr txBox="1"/>
          <p:nvPr/>
        </p:nvSpPr>
        <p:spPr>
          <a:xfrm>
            <a:off x="483808"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 (original)</a:t>
            </a:r>
          </a:p>
        </p:txBody>
      </p:sp>
      <p:sp>
        <p:nvSpPr>
          <p:cNvPr id="16" name="TextBox 15">
            <a:extLst>
              <a:ext uri="{FF2B5EF4-FFF2-40B4-BE49-F238E27FC236}">
                <a16:creationId xmlns:a16="http://schemas.microsoft.com/office/drawing/2014/main" id="{4AD9DC78-97D3-A353-A126-9C668B00A216}"/>
              </a:ext>
            </a:extLst>
          </p:cNvPr>
          <p:cNvSpPr txBox="1"/>
          <p:nvPr/>
        </p:nvSpPr>
        <p:spPr>
          <a:xfrm>
            <a:off x="483808" y="604566"/>
            <a:ext cx="5275643" cy="160390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91.1% (52.6 million) of usual residents, aged three years and over, had English (English or Welsh in Wales) as a main language (down from 92.3%, or 49.8 million, in 2011).</a:t>
            </a:r>
          </a:p>
          <a:p>
            <a:pPr algn="l">
              <a:lnSpc>
                <a:spcPct val="170000"/>
              </a:lnSpc>
              <a:buFont typeface="Arial" panose="020B0604020202020204" pitchFamily="34" charset="0"/>
              <a:buChar char="•"/>
            </a:pPr>
            <a:endParaRPr lang="en-GB" b="0" i="0" dirty="0">
              <a:solidFill>
                <a:srgbClr val="323132"/>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213706CE-995A-CD8C-97DF-201687BC78F6}"/>
              </a:ext>
            </a:extLst>
          </p:cNvPr>
          <p:cNvSpPr txBox="1"/>
          <p:nvPr/>
        </p:nvSpPr>
        <p:spPr>
          <a:xfrm>
            <a:off x="483808" y="1711724"/>
            <a:ext cx="5279283" cy="1140377"/>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panose="020B0604020202020204" pitchFamily="34" charset="0"/>
                <a:cs typeface="Arial" panose="020B0604020202020204" pitchFamily="34" charset="0"/>
              </a:rPr>
              <a:t>In 2021, a further 7.1% (4.1 million) of the overall population were proficient in English (English or Welsh in Wales) but did not speak it as their main language.</a:t>
            </a:r>
          </a:p>
        </p:txBody>
      </p:sp>
      <p:sp>
        <p:nvSpPr>
          <p:cNvPr id="5" name="TextBox 4">
            <a:extLst>
              <a:ext uri="{FF2B5EF4-FFF2-40B4-BE49-F238E27FC236}">
                <a16:creationId xmlns:a16="http://schemas.microsoft.com/office/drawing/2014/main" id="{EF981501-5E6E-58DC-733E-51116EE6A52B}"/>
              </a:ext>
            </a:extLst>
          </p:cNvPr>
          <p:cNvSpPr txBox="1"/>
          <p:nvPr/>
        </p:nvSpPr>
        <p:spPr>
          <a:xfrm>
            <a:off x="441545" y="2750084"/>
            <a:ext cx="5372336"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most common main languages, other than English (English or Welsh in Wales), were: Polish (1.1%, 612,000), Romanian (0.8%, 472,000), Panjabi (0.5%, 291,000), and Urdu (0.5%, 270,000).</a:t>
            </a:r>
          </a:p>
        </p:txBody>
      </p:sp>
      <p:sp>
        <p:nvSpPr>
          <p:cNvPr id="8" name="TextBox 7">
            <a:extLst>
              <a:ext uri="{FF2B5EF4-FFF2-40B4-BE49-F238E27FC236}">
                <a16:creationId xmlns:a16="http://schemas.microsoft.com/office/drawing/2014/main" id="{23AE5A4C-9999-84EA-4339-661FC0B1D44A}"/>
              </a:ext>
            </a:extLst>
          </p:cNvPr>
          <p:cNvSpPr txBox="1"/>
          <p:nvPr/>
        </p:nvSpPr>
        <p:spPr>
          <a:xfrm>
            <a:off x="387312" y="4144488"/>
            <a:ext cx="5459227" cy="1506631"/>
          </a:xfrm>
          <a:prstGeom prst="rect">
            <a:avLst/>
          </a:prstGeom>
          <a:noFill/>
        </p:spPr>
        <p:txBody>
          <a:bodyPr wrap="square">
            <a:spAutoFit/>
          </a:bodyPr>
          <a:lstStyle/>
          <a:p>
            <a:pPr marL="285750" indent="-285750" algn="l">
              <a:lnSpc>
                <a:spcPct val="170000"/>
              </a:lnSpc>
              <a:buFont typeface="Arial" panose="020B0604020202020204" pitchFamily="34" charset="0"/>
              <a:buChar char="•"/>
            </a:pPr>
            <a:r>
              <a:rPr lang="en-GB" sz="1400" b="0" i="0" dirty="0">
                <a:solidFill>
                  <a:srgbClr val="323132"/>
                </a:solidFill>
                <a:effectLst/>
                <a:latin typeface="Arial   "/>
              </a:rPr>
              <a:t>The largest increase was for people who specified Romanian as a main language, who accounted for over 0.8% of usual residents in 2021 (472,000 people), up from 0.1% (68,000) in 2011.</a:t>
            </a:r>
          </a:p>
        </p:txBody>
      </p:sp>
      <p:sp>
        <p:nvSpPr>
          <p:cNvPr id="7" name="Content Placeholder 2">
            <a:extLst>
              <a:ext uri="{FF2B5EF4-FFF2-40B4-BE49-F238E27FC236}">
                <a16:creationId xmlns:a16="http://schemas.microsoft.com/office/drawing/2014/main" id="{9F3F05F6-3826-2469-9C9C-C09CC477A5C8}"/>
              </a:ext>
            </a:extLst>
          </p:cNvPr>
          <p:cNvSpPr>
            <a:spLocks noGrp="1"/>
          </p:cNvSpPr>
          <p:nvPr>
            <p:ph idx="1"/>
          </p:nvPr>
        </p:nvSpPr>
        <p:spPr>
          <a:xfrm>
            <a:off x="409084" y="5686214"/>
            <a:ext cx="5246928" cy="1231106"/>
          </a:xfrm>
        </p:spPr>
        <p:txBody>
          <a:bodyPr>
            <a:normAutofit/>
          </a:bodyPr>
          <a:lstStyle/>
          <a:p>
            <a:pPr algn="l">
              <a:lnSpc>
                <a:spcPct val="170000"/>
              </a:lnSpc>
              <a:buFont typeface="Arial" panose="020B0604020202020204" pitchFamily="34" charset="0"/>
              <a:buChar char="•"/>
            </a:pPr>
            <a:r>
              <a:rPr lang="en-GB" sz="1400" i="0" dirty="0">
                <a:effectLst/>
                <a:latin typeface="Arial   "/>
              </a:rPr>
              <a:t>In 2021, 63.8% (15.8 million) of households consisted of members who all had the same main language; </a:t>
            </a:r>
            <a:r>
              <a:rPr lang="en-GB" sz="1400" b="0" i="0" dirty="0">
                <a:solidFill>
                  <a:srgbClr val="323132"/>
                </a:solidFill>
                <a:effectLst/>
                <a:latin typeface="Arial   "/>
              </a:rPr>
              <a:t>6.0% (1.5 million) had different main languages within the household.</a:t>
            </a:r>
          </a:p>
        </p:txBody>
      </p:sp>
      <p:pic>
        <p:nvPicPr>
          <p:cNvPr id="10" name="Picture 9" descr="Screenshot of the Hemingway App results for these bullet points. Readability grade 11. OK, aim for 9. 2 of 6 sentences are hard to read, 3 of 6 sentences are very hard to read. ">
            <a:extLst>
              <a:ext uri="{FF2B5EF4-FFF2-40B4-BE49-F238E27FC236}">
                <a16:creationId xmlns:a16="http://schemas.microsoft.com/office/drawing/2014/main" id="{F15A0A63-ED2E-DF1B-CA91-665DFDBF9F0F}"/>
              </a:ext>
            </a:extLst>
          </p:cNvPr>
          <p:cNvPicPr>
            <a:picLocks noChangeAspect="1"/>
          </p:cNvPicPr>
          <p:nvPr/>
        </p:nvPicPr>
        <p:blipFill>
          <a:blip r:embed="rId3"/>
          <a:stretch>
            <a:fillRect/>
          </a:stretch>
        </p:blipFill>
        <p:spPr>
          <a:xfrm>
            <a:off x="6428911" y="333375"/>
            <a:ext cx="2819400" cy="6524625"/>
          </a:xfrm>
          <a:prstGeom prst="rect">
            <a:avLst/>
          </a:prstGeom>
        </p:spPr>
      </p:pic>
    </p:spTree>
    <p:extLst>
      <p:ext uri="{BB962C8B-B14F-4D97-AF65-F5344CB8AC3E}">
        <p14:creationId xmlns:p14="http://schemas.microsoft.com/office/powerpoint/2010/main" val="1616581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344530AC-94DC-BA49-FE8A-B5A2F9B1DB3E}"/>
              </a:ext>
            </a:extLst>
          </p:cNvPr>
          <p:cNvSpPr txBox="1">
            <a:spLocks noGrp="1"/>
          </p:cNvSpPr>
          <p:nvPr>
            <p:ph type="title" idx="4294967295"/>
          </p:nvPr>
        </p:nvSpPr>
        <p:spPr>
          <a:xfrm>
            <a:off x="0" y="-793140"/>
            <a:ext cx="10558565" cy="711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open sans" panose="020B0606030504020204" pitchFamily="34" charset="0"/>
                <a:ea typeface="+mn-ea"/>
                <a:cs typeface="+mn-cs"/>
              </a:rPr>
              <a:t>Main points 13</a:t>
            </a:r>
            <a:endPar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4F3B9689-0E8C-325F-9102-6758F2C0CF64}"/>
              </a:ext>
            </a:extLst>
          </p:cNvPr>
          <p:cNvSpPr txBox="1"/>
          <p:nvPr/>
        </p:nvSpPr>
        <p:spPr>
          <a:xfrm>
            <a:off x="6060614" y="262298"/>
            <a:ext cx="6097656" cy="369332"/>
          </a:xfrm>
          <a:prstGeom prst="rect">
            <a:avLst/>
          </a:prstGeom>
          <a:noFill/>
        </p:spPr>
        <p:txBody>
          <a:bodyPr wrap="square">
            <a:spAutoFit/>
          </a:bodyPr>
          <a:lstStyle/>
          <a:p>
            <a:pPr algn="l"/>
            <a:r>
              <a:rPr lang="en-GB" b="1" i="0" dirty="0">
                <a:solidFill>
                  <a:srgbClr val="323132"/>
                </a:solidFill>
                <a:effectLst/>
                <a:latin typeface="open sans" panose="020B0606030504020204" pitchFamily="34" charset="0"/>
              </a:rPr>
              <a:t>1.Main points (edited)</a:t>
            </a:r>
          </a:p>
        </p:txBody>
      </p:sp>
      <p:sp>
        <p:nvSpPr>
          <p:cNvPr id="32" name="TextBox 31">
            <a:extLst>
              <a:ext uri="{FF2B5EF4-FFF2-40B4-BE49-F238E27FC236}">
                <a16:creationId xmlns:a16="http://schemas.microsoft.com/office/drawing/2014/main" id="{30BAA696-6193-2E8F-E95E-EFE7BACD6AED}"/>
              </a:ext>
            </a:extLst>
          </p:cNvPr>
          <p:cNvSpPr txBox="1"/>
          <p:nvPr/>
        </p:nvSpPr>
        <p:spPr>
          <a:xfrm>
            <a:off x="6096000" y="604566"/>
            <a:ext cx="6097656" cy="1145891"/>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panose="020B0604020202020204" pitchFamily="34" charset="0"/>
                <a:cs typeface="Arial" panose="020B0604020202020204" pitchFamily="34" charset="0"/>
              </a:rPr>
              <a:t>91.1% (52.6 million) of usual residents, aged three years and over, stated “English” or “English or Welsh” as their main language, compared with 92.3% (49.8 million) in 2011.</a:t>
            </a:r>
          </a:p>
        </p:txBody>
      </p:sp>
      <p:sp>
        <p:nvSpPr>
          <p:cNvPr id="4" name="TextBox 3">
            <a:extLst>
              <a:ext uri="{FF2B5EF4-FFF2-40B4-BE49-F238E27FC236}">
                <a16:creationId xmlns:a16="http://schemas.microsoft.com/office/drawing/2014/main" id="{D92485D4-F11A-FCF2-7C94-AC56DE29BCD1}"/>
              </a:ext>
            </a:extLst>
          </p:cNvPr>
          <p:cNvSpPr txBox="1"/>
          <p:nvPr/>
        </p:nvSpPr>
        <p:spPr>
          <a:xfrm>
            <a:off x="6096000" y="1827466"/>
            <a:ext cx="5754856" cy="774123"/>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Most people (79.7%) who do not state “English” or “English or Welsh” as a main language can speak English “Well” or “Very well”</a:t>
            </a:r>
          </a:p>
        </p:txBody>
      </p:sp>
      <p:sp>
        <p:nvSpPr>
          <p:cNvPr id="6" name="TextBox 5">
            <a:extLst>
              <a:ext uri="{FF2B5EF4-FFF2-40B4-BE49-F238E27FC236}">
                <a16:creationId xmlns:a16="http://schemas.microsoft.com/office/drawing/2014/main" id="{DA1B07F5-D57B-9E38-CB51-2CE32F71DAC5}"/>
              </a:ext>
            </a:extLst>
          </p:cNvPr>
          <p:cNvSpPr txBox="1"/>
          <p:nvPr/>
        </p:nvSpPr>
        <p:spPr>
          <a:xfrm>
            <a:off x="6137730" y="2851847"/>
            <a:ext cx="5637512"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Of the other main languages specified, the most common were: Polish (1.1%, 612,000), Romanian (0.8%, 472,000), Panjabi (0.5%, 291,000), and Urdu (0.5%, 270,000).</a:t>
            </a:r>
          </a:p>
        </p:txBody>
      </p:sp>
      <p:sp>
        <p:nvSpPr>
          <p:cNvPr id="11" name="TextBox 10">
            <a:extLst>
              <a:ext uri="{FF2B5EF4-FFF2-40B4-BE49-F238E27FC236}">
                <a16:creationId xmlns:a16="http://schemas.microsoft.com/office/drawing/2014/main" id="{CAA62C47-A855-78F5-E7BD-EAE215CAC442}"/>
              </a:ext>
            </a:extLst>
          </p:cNvPr>
          <p:cNvSpPr txBox="1"/>
          <p:nvPr/>
        </p:nvSpPr>
        <p:spPr>
          <a:xfrm>
            <a:off x="6137079" y="4144488"/>
            <a:ext cx="5246928" cy="1140377"/>
          </a:xfrm>
          <a:prstGeom prst="rect">
            <a:avLst/>
          </a:prstGeom>
          <a:noFill/>
        </p:spPr>
        <p:txBody>
          <a:bodyPr wrap="square">
            <a:spAutoFit/>
          </a:bodyPr>
          <a:lstStyle/>
          <a:p>
            <a:pPr marL="285750" indent="-285750">
              <a:lnSpc>
                <a:spcPct val="170000"/>
              </a:lnSpc>
              <a:buFont typeface="Arial" panose="020B0604020202020204" pitchFamily="34" charset="0"/>
              <a:buChar char="•"/>
            </a:pPr>
            <a:r>
              <a:rPr lang="en-GB" sz="1400" dirty="0">
                <a:solidFill>
                  <a:srgbClr val="323132"/>
                </a:solidFill>
                <a:latin typeface="Arial   "/>
              </a:rPr>
              <a:t>The largest increase was for people who specified Romanian, 0.8% (472,000) in 2021, up from 0.1% (68,000) in 2011.</a:t>
            </a:r>
          </a:p>
        </p:txBody>
      </p:sp>
      <p:sp>
        <p:nvSpPr>
          <p:cNvPr id="12" name="TextBox 11">
            <a:extLst>
              <a:ext uri="{FF2B5EF4-FFF2-40B4-BE49-F238E27FC236}">
                <a16:creationId xmlns:a16="http://schemas.microsoft.com/office/drawing/2014/main" id="{8759D32F-0AE1-6AF6-D166-C539B2160BEC}"/>
              </a:ext>
            </a:extLst>
          </p:cNvPr>
          <p:cNvSpPr txBox="1"/>
          <p:nvPr/>
        </p:nvSpPr>
        <p:spPr>
          <a:xfrm>
            <a:off x="6060614" y="5918374"/>
            <a:ext cx="6096000" cy="541751"/>
          </a:xfrm>
          <a:prstGeom prst="rect">
            <a:avLst/>
          </a:prstGeom>
          <a:noFill/>
        </p:spPr>
        <p:txBody>
          <a:bodyPr wrap="square">
            <a:spAutoFit/>
          </a:bodyPr>
          <a:lstStyle/>
          <a:p>
            <a:pPr marL="342900" lvl="0" indent="-342900">
              <a:lnSpc>
                <a:spcPct val="107000"/>
              </a:lnSpc>
              <a:spcAft>
                <a:spcPts val="800"/>
              </a:spcAft>
              <a:buFont typeface="Arial" panose="020B0604020202020204" pitchFamily="34" charset="0"/>
              <a:buChar char="•"/>
              <a:tabLst>
                <a:tab pos="457200" algn="l"/>
              </a:tabLst>
            </a:pPr>
            <a:r>
              <a:rPr lang="en-GB" sz="1400" dirty="0">
                <a:solidFill>
                  <a:srgbClr val="323132"/>
                </a:solidFill>
                <a:latin typeface="Arial   "/>
              </a:rPr>
              <a:t>6.0% of households had different main languages within the household.</a:t>
            </a:r>
          </a:p>
        </p:txBody>
      </p:sp>
      <p:pic>
        <p:nvPicPr>
          <p:cNvPr id="17" name="Picture 16" descr="Screenshot of the Hemingway App results for these bullet points. Readability grade 7. Good. 1 of 6 sentences is hard to read.">
            <a:extLst>
              <a:ext uri="{FF2B5EF4-FFF2-40B4-BE49-F238E27FC236}">
                <a16:creationId xmlns:a16="http://schemas.microsoft.com/office/drawing/2014/main" id="{FD51D511-3865-C2E5-3571-8F579EBBA10E}"/>
              </a:ext>
            </a:extLst>
          </p:cNvPr>
          <p:cNvPicPr>
            <a:picLocks noChangeAspect="1"/>
          </p:cNvPicPr>
          <p:nvPr/>
        </p:nvPicPr>
        <p:blipFill>
          <a:blip r:embed="rId3"/>
          <a:stretch>
            <a:fillRect/>
          </a:stretch>
        </p:blipFill>
        <p:spPr>
          <a:xfrm>
            <a:off x="2534316" y="262298"/>
            <a:ext cx="2609850" cy="6391275"/>
          </a:xfrm>
          <a:prstGeom prst="rect">
            <a:avLst/>
          </a:prstGeom>
        </p:spPr>
      </p:pic>
    </p:spTree>
    <p:extLst>
      <p:ext uri="{BB962C8B-B14F-4D97-AF65-F5344CB8AC3E}">
        <p14:creationId xmlns:p14="http://schemas.microsoft.com/office/powerpoint/2010/main" val="3552211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6E21-E38A-4035-F937-D81BE4DB2C07}"/>
              </a:ext>
            </a:extLst>
          </p:cNvPr>
          <p:cNvSpPr>
            <a:spLocks noGrp="1"/>
          </p:cNvSpPr>
          <p:nvPr>
            <p:ph type="title"/>
          </p:nvPr>
        </p:nvSpPr>
        <p:spPr>
          <a:xfrm>
            <a:off x="357601" y="3876261"/>
            <a:ext cx="10515600" cy="1325563"/>
          </a:xfrm>
        </p:spPr>
        <p:txBody>
          <a:bodyPr>
            <a:normAutofit fontScale="90000"/>
          </a:bodyPr>
          <a:lstStyle/>
          <a:p>
            <a:r>
              <a:rPr lang="en-GB" dirty="0">
                <a:latin typeface="Arial Rounded MT Bold" panose="020F0704030504030204" pitchFamily="34" charset="0"/>
              </a:rPr>
              <a:t>Fractions? </a:t>
            </a:r>
            <a:br>
              <a:rPr lang="en-GB" dirty="0">
                <a:latin typeface="Arial Rounded MT Bold" panose="020F0704030504030204" pitchFamily="34" charset="0"/>
              </a:rPr>
            </a:br>
            <a:r>
              <a:rPr lang="en-GB" dirty="0">
                <a:latin typeface="Arial Rounded MT Bold" panose="020F0704030504030204" pitchFamily="34" charset="0"/>
              </a:rPr>
              <a:t>Percentages? </a:t>
            </a:r>
            <a:br>
              <a:rPr lang="en-GB" dirty="0">
                <a:latin typeface="Arial Rounded MT Bold" panose="020F0704030504030204" pitchFamily="34" charset="0"/>
              </a:rPr>
            </a:br>
            <a:r>
              <a:rPr lang="en-GB" dirty="0">
                <a:latin typeface="Arial Rounded MT Bold" panose="020F0704030504030204" pitchFamily="34" charset="0"/>
              </a:rPr>
              <a:t>1 in 10, 1 in 7, 1 in 100? </a:t>
            </a:r>
            <a:br>
              <a:rPr lang="en-GB" dirty="0">
                <a:latin typeface="Arial Rounded MT Bold" panose="020F0704030504030204" pitchFamily="34" charset="0"/>
              </a:rPr>
            </a:br>
            <a:endParaRPr lang="en-GB" dirty="0">
              <a:latin typeface="Arial Rounded MT Bold" panose="020F0704030504030204" pitchFamily="34" charset="0"/>
            </a:endParaRPr>
          </a:p>
        </p:txBody>
      </p:sp>
      <p:sp>
        <p:nvSpPr>
          <p:cNvPr id="13" name="Title 3">
            <a:extLst>
              <a:ext uri="{FF2B5EF4-FFF2-40B4-BE49-F238E27FC236}">
                <a16:creationId xmlns:a16="http://schemas.microsoft.com/office/drawing/2014/main" id="{DCE8D299-C1CA-48AB-6945-C74232904AD4}"/>
              </a:ext>
            </a:extLst>
          </p:cNvPr>
          <p:cNvSpPr txBox="1">
            <a:spLocks/>
          </p:cNvSpPr>
          <p:nvPr/>
        </p:nvSpPr>
        <p:spPr>
          <a:xfrm>
            <a:off x="357601" y="222741"/>
            <a:ext cx="8478489" cy="2977659"/>
          </a:xfrm>
          <a:prstGeom prst="rect">
            <a:avLst/>
          </a:prstGeom>
          <a:solidFill>
            <a:schemeClr val="tx1"/>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latin typeface="Arial Rounded MT Bold" panose="020F0704030504030204" pitchFamily="34" charset="0"/>
                <a:cs typeface="Arial" panose="020B0604020202020204" pitchFamily="34" charset="0"/>
              </a:rPr>
              <a:t>Making comparisons</a:t>
            </a:r>
          </a:p>
        </p:txBody>
      </p:sp>
    </p:spTree>
    <p:extLst>
      <p:ext uri="{BB962C8B-B14F-4D97-AF65-F5344CB8AC3E}">
        <p14:creationId xmlns:p14="http://schemas.microsoft.com/office/powerpoint/2010/main" val="3421474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AFE7-A6E2-B0A6-8EEF-BFC462AAAFEB}"/>
              </a:ext>
            </a:extLst>
          </p:cNvPr>
          <p:cNvSpPr>
            <a:spLocks noGrp="1"/>
          </p:cNvSpPr>
          <p:nvPr>
            <p:ph type="title"/>
          </p:nvPr>
        </p:nvSpPr>
        <p:spPr>
          <a:xfrm>
            <a:off x="298969" y="149639"/>
            <a:ext cx="10515600" cy="1325563"/>
          </a:xfrm>
        </p:spPr>
        <p:txBody>
          <a:bodyPr>
            <a:normAutofit fontScale="90000"/>
          </a:bodyPr>
          <a:lstStyle/>
          <a:p>
            <a:r>
              <a:rPr lang="en-GB" sz="10000" b="1" dirty="0">
                <a:solidFill>
                  <a:schemeClr val="bg1"/>
                </a:solidFill>
                <a:highlight>
                  <a:srgbClr val="000000"/>
                </a:highlight>
                <a:latin typeface="Arial Rounded MT Bold" panose="020F0704030504030204" pitchFamily="34" charset="0"/>
                <a:cs typeface="Arial" panose="020B0604020202020204" pitchFamily="34" charset="0"/>
              </a:rPr>
              <a:t>Dyscalculia </a:t>
            </a:r>
          </a:p>
        </p:txBody>
      </p:sp>
      <p:pic>
        <p:nvPicPr>
          <p:cNvPr id="13" name="Picture 12" descr="Dos and Don'ts for designing for users with dyscalculia or low numeracy poster. ">
            <a:extLst>
              <a:ext uri="{FF2B5EF4-FFF2-40B4-BE49-F238E27FC236}">
                <a16:creationId xmlns:a16="http://schemas.microsoft.com/office/drawing/2014/main" id="{00F38683-6A4C-58B7-BD7D-E007E5446E58}"/>
              </a:ext>
            </a:extLst>
          </p:cNvPr>
          <p:cNvPicPr>
            <a:picLocks noChangeAspect="1"/>
          </p:cNvPicPr>
          <p:nvPr/>
        </p:nvPicPr>
        <p:blipFill rotWithShape="1">
          <a:blip r:embed="rId3"/>
          <a:srcRect b="36154"/>
          <a:stretch/>
        </p:blipFill>
        <p:spPr>
          <a:xfrm>
            <a:off x="475532" y="1564106"/>
            <a:ext cx="5626081" cy="5144256"/>
          </a:xfrm>
          <a:prstGeom prst="rect">
            <a:avLst/>
          </a:prstGeom>
        </p:spPr>
      </p:pic>
      <p:pic>
        <p:nvPicPr>
          <p:cNvPr id="3" name="Picture 2">
            <a:extLst>
              <a:ext uri="{FF2B5EF4-FFF2-40B4-BE49-F238E27FC236}">
                <a16:creationId xmlns:a16="http://schemas.microsoft.com/office/drawing/2014/main" id="{8F3114DD-AA93-FBF3-2868-870D45A5B135}"/>
              </a:ext>
              <a:ext uri="{C183D7F6-B498-43B3-948B-1728B52AA6E4}">
                <adec:decorative xmlns:adec="http://schemas.microsoft.com/office/drawing/2017/decorative" val="1"/>
              </a:ext>
            </a:extLst>
          </p:cNvPr>
          <p:cNvPicPr>
            <a:picLocks noChangeAspect="1"/>
          </p:cNvPicPr>
          <p:nvPr/>
        </p:nvPicPr>
        <p:blipFill rotWithShape="1">
          <a:blip r:embed="rId3"/>
          <a:srcRect t="63924" b="-204"/>
          <a:stretch/>
        </p:blipFill>
        <p:spPr>
          <a:xfrm>
            <a:off x="6096000" y="3700193"/>
            <a:ext cx="5835922" cy="3032231"/>
          </a:xfrm>
          <a:prstGeom prst="rect">
            <a:avLst/>
          </a:prstGeom>
        </p:spPr>
      </p:pic>
      <p:pic>
        <p:nvPicPr>
          <p:cNvPr id="4" name="Picture 3">
            <a:extLst>
              <a:ext uri="{FF2B5EF4-FFF2-40B4-BE49-F238E27FC236}">
                <a16:creationId xmlns:a16="http://schemas.microsoft.com/office/drawing/2014/main" id="{8D2ECDA9-B048-298C-CC9E-2E2187A6FF4A}"/>
              </a:ext>
              <a:ext uri="{C183D7F6-B498-43B3-948B-1728B52AA6E4}">
                <adec:decorative xmlns:adec="http://schemas.microsoft.com/office/drawing/2017/decorative" val="1"/>
              </a:ext>
            </a:extLst>
          </p:cNvPr>
          <p:cNvPicPr>
            <a:picLocks noChangeAspect="1"/>
          </p:cNvPicPr>
          <p:nvPr/>
        </p:nvPicPr>
        <p:blipFill rotWithShape="1">
          <a:blip r:embed="rId3"/>
          <a:srcRect t="19682" b="71645"/>
          <a:stretch/>
        </p:blipFill>
        <p:spPr>
          <a:xfrm>
            <a:off x="6108032" y="3122195"/>
            <a:ext cx="5835922" cy="724944"/>
          </a:xfrm>
          <a:prstGeom prst="rect">
            <a:avLst/>
          </a:prstGeom>
        </p:spPr>
      </p:pic>
    </p:spTree>
    <p:extLst>
      <p:ext uri="{BB962C8B-B14F-4D97-AF65-F5344CB8AC3E}">
        <p14:creationId xmlns:p14="http://schemas.microsoft.com/office/powerpoint/2010/main" val="140910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1A0B-95A7-4A6F-9063-47F3CC6A0EA4}"/>
              </a:ext>
            </a:extLst>
          </p:cNvPr>
          <p:cNvSpPr>
            <a:spLocks noGrp="1"/>
          </p:cNvSpPr>
          <p:nvPr>
            <p:ph type="title"/>
          </p:nvPr>
        </p:nvSpPr>
        <p:spPr/>
        <p:txBody>
          <a:bodyPr/>
          <a:lstStyle/>
          <a:p>
            <a:r>
              <a:rPr lang="en-GB" dirty="0"/>
              <a:t>Technical language my mum doesn’t get</a:t>
            </a:r>
          </a:p>
        </p:txBody>
      </p:sp>
      <p:sp>
        <p:nvSpPr>
          <p:cNvPr id="3" name="Content Placeholder 2">
            <a:extLst>
              <a:ext uri="{FF2B5EF4-FFF2-40B4-BE49-F238E27FC236}">
                <a16:creationId xmlns:a16="http://schemas.microsoft.com/office/drawing/2014/main" id="{B389A687-A4F6-44EB-97AD-E5903D155221}"/>
              </a:ext>
            </a:extLst>
          </p:cNvPr>
          <p:cNvSpPr>
            <a:spLocks noGrp="1"/>
          </p:cNvSpPr>
          <p:nvPr>
            <p:ph idx="1"/>
          </p:nvPr>
        </p:nvSpPr>
        <p:spPr>
          <a:xfrm>
            <a:off x="838200" y="1424324"/>
            <a:ext cx="10515600" cy="3258649"/>
          </a:xfrm>
        </p:spPr>
        <p:txBody>
          <a:bodyPr/>
          <a:lstStyle/>
          <a:p>
            <a:pPr marL="251460" indent="-251460">
              <a:lnSpc>
                <a:spcPct val="107000"/>
              </a:lnSpc>
              <a:spcAft>
                <a:spcPts val="800"/>
              </a:spcAft>
            </a:pPr>
            <a:r>
              <a:rPr lang="en-GB" sz="2800" dirty="0">
                <a:effectLst/>
                <a:latin typeface="Calibri"/>
                <a:ea typeface="Calibri" panose="020F0502020204030204" pitchFamily="34" charset="0"/>
                <a:cs typeface="Times New Roman"/>
              </a:rPr>
              <a:t>‘Confidence intervals’: </a:t>
            </a:r>
            <a:r>
              <a:rPr lang="en-GB" sz="2800" dirty="0">
                <a:latin typeface="Calibri"/>
                <a:ea typeface="Calibri" panose="020F0502020204030204" pitchFamily="34" charset="0"/>
                <a:cs typeface="Times New Roman"/>
              </a:rPr>
              <a:t>morale-improving</a:t>
            </a:r>
            <a:r>
              <a:rPr lang="en-GB" sz="2800" dirty="0">
                <a:effectLst/>
                <a:latin typeface="Calibri"/>
                <a:ea typeface="Calibri" panose="020F0502020204030204" pitchFamily="34" charset="0"/>
                <a:cs typeface="Times New Roman"/>
              </a:rPr>
              <a:t> fitness training stints</a:t>
            </a:r>
            <a:endParaRPr lang="en-US" dirty="0">
              <a:latin typeface="Calibri"/>
              <a:cs typeface="Times New Roman"/>
            </a:endParaRPr>
          </a:p>
          <a:p>
            <a:pPr marL="251460" indent="-251460">
              <a:lnSpc>
                <a:spcPct val="107000"/>
              </a:lnSpc>
              <a:spcAft>
                <a:spcPts val="800"/>
              </a:spcAft>
            </a:pPr>
            <a:r>
              <a:rPr lang="en-GB" sz="2800" dirty="0">
                <a:effectLst/>
                <a:latin typeface="Calibri"/>
                <a:ea typeface="Calibri" panose="020F0502020204030204" pitchFamily="34" charset="0"/>
                <a:cs typeface="Times New Roman"/>
              </a:rPr>
              <a:t>‘Index’: </a:t>
            </a:r>
            <a:r>
              <a:rPr lang="en-GB" sz="2800" dirty="0">
                <a:latin typeface="Calibri"/>
                <a:ea typeface="Calibri" panose="020F0502020204030204" pitchFamily="34" charset="0"/>
                <a:cs typeface="Times New Roman"/>
              </a:rPr>
              <a:t>at the </a:t>
            </a:r>
            <a:r>
              <a:rPr lang="en-GB" sz="2800" dirty="0">
                <a:effectLst/>
                <a:latin typeface="Calibri"/>
                <a:ea typeface="Calibri" panose="020F0502020204030204" pitchFamily="34" charset="0"/>
                <a:cs typeface="Times New Roman"/>
              </a:rPr>
              <a:t>back of a book</a:t>
            </a:r>
          </a:p>
          <a:p>
            <a:pPr marL="251460" indent="-251460">
              <a:lnSpc>
                <a:spcPct val="107000"/>
              </a:lnSpc>
              <a:spcAft>
                <a:spcPts val="800"/>
              </a:spcAft>
            </a:pPr>
            <a:r>
              <a:rPr lang="en-GB" sz="2800" dirty="0">
                <a:effectLst/>
                <a:latin typeface="Calibri"/>
                <a:ea typeface="Calibri" panose="020F0502020204030204" pitchFamily="34" charset="0"/>
                <a:cs typeface="Times New Roman"/>
              </a:rPr>
              <a:t>‘Breakdown by age’: what</a:t>
            </a:r>
            <a:r>
              <a:rPr lang="en-GB" sz="2800" dirty="0">
                <a:latin typeface="Calibri"/>
                <a:ea typeface="Calibri" panose="020F0502020204030204" pitchFamily="34" charset="0"/>
                <a:cs typeface="Times New Roman"/>
              </a:rPr>
              <a:t> my</a:t>
            </a:r>
            <a:r>
              <a:rPr lang="en-GB" sz="2800" dirty="0">
                <a:effectLst/>
                <a:latin typeface="Calibri"/>
                <a:ea typeface="Calibri" panose="020F0502020204030204" pitchFamily="34" charset="0"/>
                <a:cs typeface="Times New Roman"/>
              </a:rPr>
              <a:t> car does</a:t>
            </a:r>
          </a:p>
          <a:p>
            <a:pPr marL="251460" indent="-251460">
              <a:lnSpc>
                <a:spcPct val="107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‘Decomposition analysis’: watching things rot</a:t>
            </a:r>
          </a:p>
          <a:p>
            <a:pPr marL="251460" indent="-251460">
              <a:lnSpc>
                <a:spcPct val="107000"/>
              </a:lnSpc>
              <a:spcAft>
                <a:spcPts val="800"/>
              </a:spcAft>
            </a:pPr>
            <a:r>
              <a:rPr lang="en-GB" sz="2800" dirty="0">
                <a:latin typeface="Calibri"/>
                <a:ea typeface="Calibri" panose="020F0502020204030204" pitchFamily="34" charset="0"/>
                <a:cs typeface="Times New Roman"/>
              </a:rPr>
              <a:t>‘Spatiotemporal model’: a toy TARDIS</a:t>
            </a:r>
          </a:p>
          <a:p>
            <a:pPr marL="0" indent="0">
              <a:lnSpc>
                <a:spcPct val="107000"/>
              </a:lnSpc>
              <a:spcAft>
                <a:spcPts val="800"/>
              </a:spcAft>
              <a:buNone/>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8506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131AD88-9846-C4E1-6A44-E5898A47B950}"/>
              </a:ext>
            </a:extLst>
          </p:cNvPr>
          <p:cNvSpPr>
            <a:spLocks noGrp="1"/>
          </p:cNvSpPr>
          <p:nvPr>
            <p:ph type="title"/>
          </p:nvPr>
        </p:nvSpPr>
        <p:spPr>
          <a:xfrm>
            <a:off x="933115" y="347329"/>
            <a:ext cx="10515600" cy="1325563"/>
          </a:xfrm>
        </p:spPr>
        <p:txBody>
          <a:bodyPr>
            <a:normAutofit fontScale="90000"/>
          </a:bodyPr>
          <a:lstStyle/>
          <a:p>
            <a:r>
              <a:rPr lang="en-GB" dirty="0">
                <a:latin typeface="Arial Rounded MT Bold" panose="020F0704030504030204" pitchFamily="34" charset="0"/>
              </a:rPr>
              <a:t>Designing for users with dyscalculia or low numeracy </a:t>
            </a:r>
            <a:br>
              <a:rPr lang="en-GB" dirty="0"/>
            </a:br>
            <a:endParaRPr lang="en-GB" dirty="0"/>
          </a:p>
        </p:txBody>
      </p:sp>
      <p:graphicFrame>
        <p:nvGraphicFramePr>
          <p:cNvPr id="9" name="Table 9">
            <a:extLst>
              <a:ext uri="{FF2B5EF4-FFF2-40B4-BE49-F238E27FC236}">
                <a16:creationId xmlns:a16="http://schemas.microsoft.com/office/drawing/2014/main" id="{6D900FD1-F632-2682-F526-155960C28702}"/>
              </a:ext>
            </a:extLst>
          </p:cNvPr>
          <p:cNvGraphicFramePr>
            <a:graphicFrameLocks noGrp="1"/>
          </p:cNvGraphicFramePr>
          <p:nvPr/>
        </p:nvGraphicFramePr>
        <p:xfrm>
          <a:off x="933115" y="1672892"/>
          <a:ext cx="10515600" cy="4974808"/>
        </p:xfrm>
        <a:graphic>
          <a:graphicData uri="http://schemas.openxmlformats.org/drawingml/2006/table">
            <a:tbl>
              <a:tblPr firstRow="1" bandRow="1">
                <a:tableStyleId>{2D5ABB26-0587-4C30-8999-92F81FD0307C}</a:tableStyleId>
              </a:tblPr>
              <a:tblGrid>
                <a:gridCol w="5257800">
                  <a:extLst>
                    <a:ext uri="{9D8B030D-6E8A-4147-A177-3AD203B41FA5}">
                      <a16:colId xmlns:a16="http://schemas.microsoft.com/office/drawing/2014/main" val="702964925"/>
                    </a:ext>
                  </a:extLst>
                </a:gridCol>
                <a:gridCol w="5257800">
                  <a:extLst>
                    <a:ext uri="{9D8B030D-6E8A-4147-A177-3AD203B41FA5}">
                      <a16:colId xmlns:a16="http://schemas.microsoft.com/office/drawing/2014/main" val="3873353786"/>
                    </a:ext>
                  </a:extLst>
                </a:gridCol>
              </a:tblGrid>
              <a:tr h="712981">
                <a:tc>
                  <a:txBody>
                    <a:bodyPr/>
                    <a:lstStyle/>
                    <a:p>
                      <a:r>
                        <a:rPr lang="en-GB" sz="2500" b="1" dirty="0">
                          <a:latin typeface="Arial Rounded MT Bold" panose="020F0704030504030204" pitchFamily="34" charset="0"/>
                        </a:rPr>
                        <a:t>Do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sz="2500" b="1" dirty="0">
                          <a:latin typeface="Arial Rounded MT Bold" panose="020F0704030504030204" pitchFamily="34" charset="0"/>
                        </a:rPr>
                        <a:t>Do not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034451"/>
                  </a:ext>
                </a:extLst>
              </a:tr>
              <a:tr h="559652">
                <a:tc>
                  <a:txBody>
                    <a:bodyPr/>
                    <a:lstStyle/>
                    <a:p>
                      <a:r>
                        <a:rPr lang="en-GB" dirty="0">
                          <a:latin typeface="Arial   "/>
                        </a:rPr>
                        <a:t>Round numbers to the nearest whole number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dirty="0">
                          <a:latin typeface="Arial   "/>
                        </a:rPr>
                        <a:t>Use decimals unless it’s money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9038951"/>
                  </a:ext>
                </a:extLst>
              </a:tr>
              <a:tr h="559652">
                <a:tc>
                  <a:txBody>
                    <a:bodyPr/>
                    <a:lstStyle/>
                    <a:p>
                      <a:r>
                        <a:rPr lang="en-GB" dirty="0">
                          <a:latin typeface="Arial   "/>
                        </a:rPr>
                        <a:t>Leave space around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Overwhelm people with too much content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7954495"/>
                  </a:ext>
                </a:extLst>
              </a:tr>
              <a:tr h="559652">
                <a:tc>
                  <a:txBody>
                    <a:bodyPr/>
                    <a:lstStyle/>
                    <a:p>
                      <a:r>
                        <a:rPr lang="en-GB" dirty="0">
                          <a:latin typeface="Arial   "/>
                        </a:rPr>
                        <a:t>Fill in the information you already have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Expect users to repeat or remember numbers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28176092"/>
                  </a:ext>
                </a:extLst>
              </a:tr>
              <a:tr h="965974">
                <a:tc>
                  <a:txBody>
                    <a:bodyPr/>
                    <a:lstStyle/>
                    <a:p>
                      <a:r>
                        <a:rPr lang="en-GB" dirty="0">
                          <a:latin typeface="Arial   "/>
                        </a:rPr>
                        <a:t>Use sentences to add context about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Use tables and grids without explaining what the numbers mean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1059847"/>
                  </a:ext>
                </a:extLst>
              </a:tr>
              <a:tr h="650923">
                <a:tc>
                  <a:txBody>
                    <a:bodyPr/>
                    <a:lstStyle/>
                    <a:p>
                      <a:r>
                        <a:rPr lang="en-GB" dirty="0">
                          <a:latin typeface="Arial   "/>
                        </a:rPr>
                        <a:t>Let people include spaces when entering numbers </a:t>
                      </a:r>
                    </a:p>
                  </a:txBody>
                  <a:tcPr>
                    <a:lnR w="12700" cap="flat" cmpd="sng" algn="ctr">
                      <a:solidFill>
                        <a:schemeClr val="tx1"/>
                      </a:solidFill>
                      <a:prstDash val="solid"/>
                      <a:round/>
                      <a:headEnd type="none" w="med" len="med"/>
                      <a:tailEnd type="none" w="med" len="med"/>
                    </a:lnR>
                    <a:lnB>
                      <a:noFill/>
                    </a:lnB>
                  </a:tcPr>
                </a:tc>
                <a:tc>
                  <a:txBody>
                    <a:bodyPr/>
                    <a:lstStyle/>
                    <a:p>
                      <a:r>
                        <a:rPr lang="en-GB" dirty="0">
                          <a:latin typeface="Arial   "/>
                        </a:rPr>
                        <a:t>Rush users to enter a number accurately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1748537"/>
                  </a:ext>
                </a:extLst>
              </a:tr>
              <a:tr h="96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
                        </a:rPr>
                        <a:t>User research with people who struggle with numbers </a:t>
                      </a:r>
                    </a:p>
                    <a:p>
                      <a:endParaRPr lang="en-GB" dirty="0">
                        <a:latin typeface="Arial   "/>
                      </a:endParaRPr>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Arial   "/>
                        </a:rPr>
                        <a:t>Force people to enter a number do a sum to verify themselves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28561812"/>
                  </a:ext>
                </a:extLst>
              </a:tr>
            </a:tbl>
          </a:graphicData>
        </a:graphic>
      </p:graphicFrame>
    </p:spTree>
    <p:extLst>
      <p:ext uri="{BB962C8B-B14F-4D97-AF65-F5344CB8AC3E}">
        <p14:creationId xmlns:p14="http://schemas.microsoft.com/office/powerpoint/2010/main" val="2225937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131AD88-9846-C4E1-6A44-E5898A47B950}"/>
              </a:ext>
            </a:extLst>
          </p:cNvPr>
          <p:cNvSpPr>
            <a:spLocks noGrp="1"/>
          </p:cNvSpPr>
          <p:nvPr>
            <p:ph type="title"/>
          </p:nvPr>
        </p:nvSpPr>
        <p:spPr>
          <a:xfrm>
            <a:off x="933115" y="347329"/>
            <a:ext cx="10515600" cy="1325563"/>
          </a:xfrm>
        </p:spPr>
        <p:txBody>
          <a:bodyPr>
            <a:normAutofit fontScale="90000"/>
          </a:bodyPr>
          <a:lstStyle/>
          <a:p>
            <a:r>
              <a:rPr lang="en-GB" dirty="0">
                <a:latin typeface="Arial Rounded MT Bold" panose="020F0704030504030204" pitchFamily="34" charset="0"/>
              </a:rPr>
              <a:t>Designing for users with dyscalculia or low numeracy – might be hard </a:t>
            </a:r>
            <a:br>
              <a:rPr lang="en-GB" dirty="0"/>
            </a:br>
            <a:endParaRPr lang="en-GB" dirty="0"/>
          </a:p>
        </p:txBody>
      </p:sp>
      <p:graphicFrame>
        <p:nvGraphicFramePr>
          <p:cNvPr id="9" name="Table 9">
            <a:extLst>
              <a:ext uri="{FF2B5EF4-FFF2-40B4-BE49-F238E27FC236}">
                <a16:creationId xmlns:a16="http://schemas.microsoft.com/office/drawing/2014/main" id="{6D900FD1-F632-2682-F526-155960C28702}"/>
              </a:ext>
            </a:extLst>
          </p:cNvPr>
          <p:cNvGraphicFramePr>
            <a:graphicFrameLocks noGrp="1"/>
          </p:cNvGraphicFramePr>
          <p:nvPr/>
        </p:nvGraphicFramePr>
        <p:xfrm>
          <a:off x="933115" y="1672892"/>
          <a:ext cx="10515600" cy="4974808"/>
        </p:xfrm>
        <a:graphic>
          <a:graphicData uri="http://schemas.openxmlformats.org/drawingml/2006/table">
            <a:tbl>
              <a:tblPr firstRow="1" bandRow="1">
                <a:tableStyleId>{2D5ABB26-0587-4C30-8999-92F81FD0307C}</a:tableStyleId>
              </a:tblPr>
              <a:tblGrid>
                <a:gridCol w="5257800">
                  <a:extLst>
                    <a:ext uri="{9D8B030D-6E8A-4147-A177-3AD203B41FA5}">
                      <a16:colId xmlns:a16="http://schemas.microsoft.com/office/drawing/2014/main" val="702964925"/>
                    </a:ext>
                  </a:extLst>
                </a:gridCol>
                <a:gridCol w="5257800">
                  <a:extLst>
                    <a:ext uri="{9D8B030D-6E8A-4147-A177-3AD203B41FA5}">
                      <a16:colId xmlns:a16="http://schemas.microsoft.com/office/drawing/2014/main" val="3873353786"/>
                    </a:ext>
                  </a:extLst>
                </a:gridCol>
              </a:tblGrid>
              <a:tr h="712981">
                <a:tc>
                  <a:txBody>
                    <a:bodyPr/>
                    <a:lstStyle/>
                    <a:p>
                      <a:r>
                        <a:rPr lang="en-GB" sz="2500" b="1" dirty="0">
                          <a:latin typeface="Arial Rounded MT Bold" panose="020F0704030504030204" pitchFamily="34" charset="0"/>
                        </a:rPr>
                        <a:t>Do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sz="2500" b="1" dirty="0">
                          <a:latin typeface="Arial Rounded MT Bold" panose="020F0704030504030204" pitchFamily="34" charset="0"/>
                        </a:rPr>
                        <a:t>Do not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034451"/>
                  </a:ext>
                </a:extLst>
              </a:tr>
              <a:tr h="559652">
                <a:tc>
                  <a:txBody>
                    <a:bodyPr/>
                    <a:lstStyle/>
                    <a:p>
                      <a:r>
                        <a:rPr lang="en-GB" dirty="0">
                          <a:latin typeface="Arial   "/>
                        </a:rPr>
                        <a:t>Round numbers to the nearest whole number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dirty="0">
                          <a:latin typeface="Arial   "/>
                        </a:rPr>
                        <a:t>Use decimals unless it’s money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9038951"/>
                  </a:ext>
                </a:extLst>
              </a:tr>
              <a:tr h="559652">
                <a:tc>
                  <a:txBody>
                    <a:bodyPr/>
                    <a:lstStyle/>
                    <a:p>
                      <a:r>
                        <a:rPr lang="en-GB" dirty="0">
                          <a:latin typeface="Arial   "/>
                        </a:rPr>
                        <a:t>Leave space around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Overwhelm people with too much content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7954495"/>
                  </a:ext>
                </a:extLst>
              </a:tr>
              <a:tr h="559652">
                <a:tc>
                  <a:txBody>
                    <a:bodyPr/>
                    <a:lstStyle/>
                    <a:p>
                      <a:r>
                        <a:rPr lang="en-GB" dirty="0">
                          <a:latin typeface="Arial   "/>
                        </a:rPr>
                        <a:t>Fill in the information you already have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Expect users to repeat or remember numbers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28176092"/>
                  </a:ext>
                </a:extLst>
              </a:tr>
              <a:tr h="965974">
                <a:tc>
                  <a:txBody>
                    <a:bodyPr/>
                    <a:lstStyle/>
                    <a:p>
                      <a:r>
                        <a:rPr lang="en-GB" dirty="0">
                          <a:latin typeface="Arial   "/>
                        </a:rPr>
                        <a:t>Use sentences to add context about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Use tables and grids without explaining what the numbers mean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1059847"/>
                  </a:ext>
                </a:extLst>
              </a:tr>
              <a:tr h="650923">
                <a:tc>
                  <a:txBody>
                    <a:bodyPr/>
                    <a:lstStyle/>
                    <a:p>
                      <a:r>
                        <a:rPr lang="en-GB" dirty="0">
                          <a:latin typeface="Arial   "/>
                        </a:rPr>
                        <a:t>Let people include spaces when entering numbers </a:t>
                      </a:r>
                    </a:p>
                  </a:txBody>
                  <a:tcPr>
                    <a:lnR w="12700" cap="flat" cmpd="sng" algn="ctr">
                      <a:solidFill>
                        <a:schemeClr val="tx1"/>
                      </a:solidFill>
                      <a:prstDash val="solid"/>
                      <a:round/>
                      <a:headEnd type="none" w="med" len="med"/>
                      <a:tailEnd type="none" w="med" len="med"/>
                    </a:lnR>
                    <a:lnB>
                      <a:noFill/>
                    </a:lnB>
                  </a:tcPr>
                </a:tc>
                <a:tc>
                  <a:txBody>
                    <a:bodyPr/>
                    <a:lstStyle/>
                    <a:p>
                      <a:r>
                        <a:rPr lang="en-GB" dirty="0">
                          <a:latin typeface="Arial   "/>
                        </a:rPr>
                        <a:t>Rush users to enter a number accurately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1748537"/>
                  </a:ext>
                </a:extLst>
              </a:tr>
              <a:tr h="96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
                        </a:rPr>
                        <a:t>User research with people who struggle with numbers </a:t>
                      </a:r>
                    </a:p>
                    <a:p>
                      <a:endParaRPr lang="en-GB" dirty="0">
                        <a:latin typeface="Arial   "/>
                      </a:endParaRPr>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Arial   "/>
                        </a:rPr>
                        <a:t>Force people to enter a number do a sum to verify themselves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28561812"/>
                  </a:ext>
                </a:extLst>
              </a:tr>
            </a:tbl>
          </a:graphicData>
        </a:graphic>
      </p:graphicFrame>
      <p:cxnSp>
        <p:nvCxnSpPr>
          <p:cNvPr id="21" name="Straight Arrow Connector 20">
            <a:extLst>
              <a:ext uri="{FF2B5EF4-FFF2-40B4-BE49-F238E27FC236}">
                <a16:creationId xmlns:a16="http://schemas.microsoft.com/office/drawing/2014/main" id="{B6E7B264-E907-E968-84E8-A8E93F22F7CA}"/>
              </a:ext>
              <a:ext uri="{C183D7F6-B498-43B3-948B-1728B52AA6E4}">
                <adec:decorative xmlns:adec="http://schemas.microsoft.com/office/drawing/2017/decorative" val="1"/>
              </a:ext>
            </a:extLst>
          </p:cNvPr>
          <p:cNvCxnSpPr/>
          <p:nvPr/>
        </p:nvCxnSpPr>
        <p:spPr>
          <a:xfrm>
            <a:off x="300789" y="2574758"/>
            <a:ext cx="54142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7A1F5B-3069-0F2E-57B7-32D33A8FFEC6}"/>
              </a:ext>
              <a:ext uri="{C183D7F6-B498-43B3-948B-1728B52AA6E4}">
                <adec:decorative xmlns:adec="http://schemas.microsoft.com/office/drawing/2017/decorative" val="1"/>
              </a:ext>
            </a:extLst>
          </p:cNvPr>
          <p:cNvCxnSpPr>
            <a:cxnSpLocks/>
          </p:cNvCxnSpPr>
          <p:nvPr/>
        </p:nvCxnSpPr>
        <p:spPr>
          <a:xfrm flipH="1">
            <a:off x="9721516" y="2574758"/>
            <a:ext cx="80210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41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131AD88-9846-C4E1-6A44-E5898A47B950}"/>
              </a:ext>
            </a:extLst>
          </p:cNvPr>
          <p:cNvSpPr>
            <a:spLocks noGrp="1"/>
          </p:cNvSpPr>
          <p:nvPr>
            <p:ph type="title"/>
          </p:nvPr>
        </p:nvSpPr>
        <p:spPr>
          <a:xfrm>
            <a:off x="933115" y="347329"/>
            <a:ext cx="10515600" cy="1325563"/>
          </a:xfrm>
        </p:spPr>
        <p:txBody>
          <a:bodyPr>
            <a:normAutofit fontScale="90000"/>
          </a:bodyPr>
          <a:lstStyle/>
          <a:p>
            <a:r>
              <a:rPr lang="en-GB" dirty="0">
                <a:latin typeface="Arial Rounded MT Bold" panose="020F0704030504030204" pitchFamily="34" charset="0"/>
              </a:rPr>
              <a:t>Designing for users with dyscalculia or low numeracy – can do</a:t>
            </a:r>
            <a:br>
              <a:rPr lang="en-GB" dirty="0"/>
            </a:br>
            <a:endParaRPr lang="en-GB" dirty="0"/>
          </a:p>
        </p:txBody>
      </p:sp>
      <p:graphicFrame>
        <p:nvGraphicFramePr>
          <p:cNvPr id="9" name="Table 9">
            <a:extLst>
              <a:ext uri="{FF2B5EF4-FFF2-40B4-BE49-F238E27FC236}">
                <a16:creationId xmlns:a16="http://schemas.microsoft.com/office/drawing/2014/main" id="{6D900FD1-F632-2682-F526-155960C28702}"/>
              </a:ext>
            </a:extLst>
          </p:cNvPr>
          <p:cNvGraphicFramePr>
            <a:graphicFrameLocks noGrp="1"/>
          </p:cNvGraphicFramePr>
          <p:nvPr/>
        </p:nvGraphicFramePr>
        <p:xfrm>
          <a:off x="933115" y="1672892"/>
          <a:ext cx="10515600" cy="4974808"/>
        </p:xfrm>
        <a:graphic>
          <a:graphicData uri="http://schemas.openxmlformats.org/drawingml/2006/table">
            <a:tbl>
              <a:tblPr firstRow="1" bandRow="1">
                <a:tableStyleId>{2D5ABB26-0587-4C30-8999-92F81FD0307C}</a:tableStyleId>
              </a:tblPr>
              <a:tblGrid>
                <a:gridCol w="5257800">
                  <a:extLst>
                    <a:ext uri="{9D8B030D-6E8A-4147-A177-3AD203B41FA5}">
                      <a16:colId xmlns:a16="http://schemas.microsoft.com/office/drawing/2014/main" val="702964925"/>
                    </a:ext>
                  </a:extLst>
                </a:gridCol>
                <a:gridCol w="5257800">
                  <a:extLst>
                    <a:ext uri="{9D8B030D-6E8A-4147-A177-3AD203B41FA5}">
                      <a16:colId xmlns:a16="http://schemas.microsoft.com/office/drawing/2014/main" val="3873353786"/>
                    </a:ext>
                  </a:extLst>
                </a:gridCol>
              </a:tblGrid>
              <a:tr h="712981">
                <a:tc>
                  <a:txBody>
                    <a:bodyPr/>
                    <a:lstStyle/>
                    <a:p>
                      <a:r>
                        <a:rPr lang="en-GB" sz="2500" b="1" dirty="0">
                          <a:latin typeface="Arial Rounded MT Bold" panose="020F0704030504030204" pitchFamily="34" charset="0"/>
                        </a:rPr>
                        <a:t>Do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sz="2500" b="1" dirty="0">
                          <a:latin typeface="Arial Rounded MT Bold" panose="020F0704030504030204" pitchFamily="34" charset="0"/>
                        </a:rPr>
                        <a:t>Do not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034451"/>
                  </a:ext>
                </a:extLst>
              </a:tr>
              <a:tr h="559652">
                <a:tc>
                  <a:txBody>
                    <a:bodyPr/>
                    <a:lstStyle/>
                    <a:p>
                      <a:r>
                        <a:rPr lang="en-GB" dirty="0">
                          <a:latin typeface="Arial   "/>
                        </a:rPr>
                        <a:t>Round numbers to the nearest whole number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dirty="0">
                          <a:latin typeface="Arial   "/>
                        </a:rPr>
                        <a:t>Use decimals unless it’s money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9038951"/>
                  </a:ext>
                </a:extLst>
              </a:tr>
              <a:tr h="559652">
                <a:tc>
                  <a:txBody>
                    <a:bodyPr/>
                    <a:lstStyle/>
                    <a:p>
                      <a:r>
                        <a:rPr lang="en-GB" dirty="0">
                          <a:latin typeface="Arial   "/>
                        </a:rPr>
                        <a:t>Leave space around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Overwhelm people with too much content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7954495"/>
                  </a:ext>
                </a:extLst>
              </a:tr>
              <a:tr h="559652">
                <a:tc>
                  <a:txBody>
                    <a:bodyPr/>
                    <a:lstStyle/>
                    <a:p>
                      <a:r>
                        <a:rPr lang="en-GB" dirty="0">
                          <a:latin typeface="Arial   "/>
                        </a:rPr>
                        <a:t>Fill in the information you already have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Expect users to repeat or remember numbers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28176092"/>
                  </a:ext>
                </a:extLst>
              </a:tr>
              <a:tr h="965974">
                <a:tc>
                  <a:txBody>
                    <a:bodyPr/>
                    <a:lstStyle/>
                    <a:p>
                      <a:r>
                        <a:rPr lang="en-GB" dirty="0">
                          <a:latin typeface="Arial   "/>
                        </a:rPr>
                        <a:t>Use sentences to add context about numbers </a:t>
                      </a:r>
                    </a:p>
                  </a:txBody>
                  <a:tcPr>
                    <a:lnR w="12700" cap="flat" cmpd="sng" algn="ctr">
                      <a:solidFill>
                        <a:schemeClr val="tx1"/>
                      </a:solidFill>
                      <a:prstDash val="solid"/>
                      <a:round/>
                      <a:headEnd type="none" w="med" len="med"/>
                      <a:tailEnd type="none" w="med" len="med"/>
                    </a:lnR>
                  </a:tcPr>
                </a:tc>
                <a:tc>
                  <a:txBody>
                    <a:bodyPr/>
                    <a:lstStyle/>
                    <a:p>
                      <a:r>
                        <a:rPr lang="en-GB" dirty="0">
                          <a:latin typeface="Arial   "/>
                        </a:rPr>
                        <a:t>Use tables and grids without explaining what the numbers mean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1059847"/>
                  </a:ext>
                </a:extLst>
              </a:tr>
              <a:tr h="650923">
                <a:tc>
                  <a:txBody>
                    <a:bodyPr/>
                    <a:lstStyle/>
                    <a:p>
                      <a:r>
                        <a:rPr lang="en-GB" dirty="0">
                          <a:latin typeface="Arial   "/>
                        </a:rPr>
                        <a:t>Let people include spaces when entering numbers </a:t>
                      </a:r>
                    </a:p>
                  </a:txBody>
                  <a:tcPr>
                    <a:lnR w="12700" cap="flat" cmpd="sng" algn="ctr">
                      <a:solidFill>
                        <a:schemeClr val="tx1"/>
                      </a:solidFill>
                      <a:prstDash val="solid"/>
                      <a:round/>
                      <a:headEnd type="none" w="med" len="med"/>
                      <a:tailEnd type="none" w="med" len="med"/>
                    </a:lnR>
                    <a:lnB>
                      <a:noFill/>
                    </a:lnB>
                  </a:tcPr>
                </a:tc>
                <a:tc>
                  <a:txBody>
                    <a:bodyPr/>
                    <a:lstStyle/>
                    <a:p>
                      <a:r>
                        <a:rPr lang="en-GB" dirty="0">
                          <a:latin typeface="Arial   "/>
                        </a:rPr>
                        <a:t>Rush users to enter a number accurately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1748537"/>
                  </a:ext>
                </a:extLst>
              </a:tr>
              <a:tr h="96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
                        </a:rPr>
                        <a:t>User research with people who struggle with numbers </a:t>
                      </a:r>
                    </a:p>
                    <a:p>
                      <a:endParaRPr lang="en-GB" dirty="0">
                        <a:latin typeface="Arial   "/>
                      </a:endParaRPr>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Arial   "/>
                        </a:rPr>
                        <a:t>Force people to enter a number do a sum to verify themselves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28561812"/>
                  </a:ext>
                </a:extLst>
              </a:tr>
            </a:tbl>
          </a:graphicData>
        </a:graphic>
      </p:graphicFrame>
      <p:cxnSp>
        <p:nvCxnSpPr>
          <p:cNvPr id="24" name="Straight Arrow Connector 23">
            <a:extLst>
              <a:ext uri="{FF2B5EF4-FFF2-40B4-BE49-F238E27FC236}">
                <a16:creationId xmlns:a16="http://schemas.microsoft.com/office/drawing/2014/main" id="{466D98E0-1BB9-95E9-D90A-AF85CBC37D20}"/>
              </a:ext>
              <a:ext uri="{C183D7F6-B498-43B3-948B-1728B52AA6E4}">
                <adec:decorative xmlns:adec="http://schemas.microsoft.com/office/drawing/2017/decorative" val="1"/>
              </a:ext>
            </a:extLst>
          </p:cNvPr>
          <p:cNvCxnSpPr/>
          <p:nvPr/>
        </p:nvCxnSpPr>
        <p:spPr>
          <a:xfrm>
            <a:off x="312821" y="4231104"/>
            <a:ext cx="541422"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0DC8E7-360A-DB3D-5863-44A11C12F49E}"/>
              </a:ext>
              <a:ext uri="{C183D7F6-B498-43B3-948B-1728B52AA6E4}">
                <adec:decorative xmlns:adec="http://schemas.microsoft.com/office/drawing/2017/decorative" val="1"/>
              </a:ext>
            </a:extLst>
          </p:cNvPr>
          <p:cNvCxnSpPr>
            <a:cxnSpLocks/>
          </p:cNvCxnSpPr>
          <p:nvPr/>
        </p:nvCxnSpPr>
        <p:spPr>
          <a:xfrm flipH="1">
            <a:off x="9817768" y="4563982"/>
            <a:ext cx="1524000"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E63EC24-227B-5EEB-2846-325461D56982}"/>
              </a:ext>
              <a:ext uri="{C183D7F6-B498-43B3-948B-1728B52AA6E4}">
                <adec:decorative xmlns:adec="http://schemas.microsoft.com/office/drawing/2017/decorative" val="1"/>
              </a:ext>
            </a:extLst>
          </p:cNvPr>
          <p:cNvCxnSpPr>
            <a:cxnSpLocks/>
          </p:cNvCxnSpPr>
          <p:nvPr/>
        </p:nvCxnSpPr>
        <p:spPr>
          <a:xfrm flipH="1">
            <a:off x="10579768" y="3116180"/>
            <a:ext cx="1355558"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8488DD2-D949-8E91-E83F-9E716A2B98C3}"/>
              </a:ext>
              <a:ext uri="{C183D7F6-B498-43B3-948B-1728B52AA6E4}">
                <adec:decorative xmlns:adec="http://schemas.microsoft.com/office/drawing/2017/decorative" val="1"/>
              </a:ext>
            </a:extLst>
          </p:cNvPr>
          <p:cNvCxnSpPr>
            <a:cxnSpLocks/>
          </p:cNvCxnSpPr>
          <p:nvPr/>
        </p:nvCxnSpPr>
        <p:spPr>
          <a:xfrm>
            <a:off x="191501" y="5855369"/>
            <a:ext cx="711870"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478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853EAA-D698-6804-D0AC-3353EB35B740}"/>
              </a:ext>
            </a:extLst>
          </p:cNvPr>
          <p:cNvSpPr txBox="1">
            <a:spLocks noGrp="1"/>
          </p:cNvSpPr>
          <p:nvPr>
            <p:ph type="title" idx="4294967295"/>
          </p:nvPr>
        </p:nvSpPr>
        <p:spPr>
          <a:xfrm>
            <a:off x="363954" y="228600"/>
            <a:ext cx="844316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rPr>
              <a:t>Using sentences to give context </a:t>
            </a:r>
            <a:endParaRPr kumimoji="0" lang="en-GB"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Screenshot of ONS interactive where people are shown on football pitches to represent population density. ">
            <a:extLst>
              <a:ext uri="{FF2B5EF4-FFF2-40B4-BE49-F238E27FC236}">
                <a16:creationId xmlns:a16="http://schemas.microsoft.com/office/drawing/2014/main" id="{F74116B4-962B-A6A0-0BB0-D40E2BFC312D}"/>
              </a:ext>
            </a:extLst>
          </p:cNvPr>
          <p:cNvPicPr>
            <a:picLocks noChangeAspect="1"/>
          </p:cNvPicPr>
          <p:nvPr/>
        </p:nvPicPr>
        <p:blipFill>
          <a:blip r:embed="rId3"/>
          <a:stretch>
            <a:fillRect/>
          </a:stretch>
        </p:blipFill>
        <p:spPr>
          <a:xfrm>
            <a:off x="363954" y="1161354"/>
            <a:ext cx="7729722" cy="5072630"/>
          </a:xfrm>
          <a:prstGeom prst="rect">
            <a:avLst/>
          </a:prstGeom>
        </p:spPr>
      </p:pic>
      <p:sp>
        <p:nvSpPr>
          <p:cNvPr id="8" name="TextBox 7">
            <a:extLst>
              <a:ext uri="{FF2B5EF4-FFF2-40B4-BE49-F238E27FC236}">
                <a16:creationId xmlns:a16="http://schemas.microsoft.com/office/drawing/2014/main" id="{13B249C5-F7FC-BB9E-F4F6-C8FEED305FD6}"/>
              </a:ext>
            </a:extLst>
          </p:cNvPr>
          <p:cNvSpPr txBox="1"/>
          <p:nvPr/>
        </p:nvSpPr>
        <p:spPr>
          <a:xfrm>
            <a:off x="8209113" y="1161354"/>
            <a:ext cx="3886634" cy="5170646"/>
          </a:xfrm>
          <a:prstGeom prst="rect">
            <a:avLst/>
          </a:prstGeom>
          <a:noFill/>
        </p:spPr>
        <p:txBody>
          <a:bodyPr wrap="square" rtlCol="0">
            <a:spAutoFit/>
          </a:bodyPr>
          <a:lstStyle/>
          <a:p>
            <a:r>
              <a:rPr lang="en-GB" sz="2200" dirty="0">
                <a:latin typeface="Arial   "/>
              </a:rPr>
              <a:t>As of 2021, Bedford is the 19</a:t>
            </a:r>
            <a:r>
              <a:rPr lang="en-GB" sz="2200" baseline="30000" dirty="0">
                <a:latin typeface="Arial   "/>
              </a:rPr>
              <a:t>th</a:t>
            </a:r>
            <a:r>
              <a:rPr lang="en-GB" sz="2200" dirty="0">
                <a:latin typeface="Arial   "/>
              </a:rPr>
              <a:t> least densely populated of the East of England’s 45 local authority areas, with around three people living on each football pitch-sized area of land.</a:t>
            </a:r>
          </a:p>
          <a:p>
            <a:endParaRPr lang="en-GB" sz="2200" dirty="0">
              <a:latin typeface="Arial   "/>
            </a:endParaRPr>
          </a:p>
          <a:p>
            <a:r>
              <a:rPr lang="en-GB" sz="2200" dirty="0">
                <a:latin typeface="Arial   "/>
              </a:rPr>
              <a:t>Tower Hamlets in London has become the most densely populated local authority area in England (overtaking Islington) with the equivalent of around 112 people per pitch.</a:t>
            </a:r>
          </a:p>
        </p:txBody>
      </p:sp>
    </p:spTree>
    <p:extLst>
      <p:ext uri="{BB962C8B-B14F-4D97-AF65-F5344CB8AC3E}">
        <p14:creationId xmlns:p14="http://schemas.microsoft.com/office/powerpoint/2010/main" val="2770406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08E7-E376-7F34-C96A-37C1F3E9E0F7}"/>
              </a:ext>
            </a:extLst>
          </p:cNvPr>
          <p:cNvSpPr>
            <a:spLocks noGrp="1"/>
          </p:cNvSpPr>
          <p:nvPr>
            <p:ph type="title"/>
          </p:nvPr>
        </p:nvSpPr>
        <p:spPr>
          <a:xfrm>
            <a:off x="-1" y="-1325563"/>
            <a:ext cx="11158151" cy="1325563"/>
          </a:xfrm>
        </p:spPr>
        <p:txBody>
          <a:bodyPr vert="horz" lIns="91440" tIns="45720" rIns="91440" bIns="45720" rtlCol="0" anchor="b">
            <a:normAutofit/>
          </a:bodyPr>
          <a:lstStyle/>
          <a:p>
            <a:r>
              <a:rPr lang="en-GB" b="1" dirty="0">
                <a:latin typeface="Arial   "/>
              </a:rPr>
              <a:t>Using sentences to give context: slide 2</a:t>
            </a:r>
          </a:p>
        </p:txBody>
      </p:sp>
      <p:pic>
        <p:nvPicPr>
          <p:cNvPr id="8" name="Picture 7" descr="Screenshot of ONS interactive where people are shown on football pitches to represent population density. ">
            <a:extLst>
              <a:ext uri="{FF2B5EF4-FFF2-40B4-BE49-F238E27FC236}">
                <a16:creationId xmlns:a16="http://schemas.microsoft.com/office/drawing/2014/main" id="{AA91F319-1BF1-2FE4-D5AC-EC59D766CEA1}"/>
              </a:ext>
            </a:extLst>
          </p:cNvPr>
          <p:cNvPicPr>
            <a:picLocks noChangeAspect="1"/>
          </p:cNvPicPr>
          <p:nvPr/>
        </p:nvPicPr>
        <p:blipFill rotWithShape="1">
          <a:blip r:embed="rId2"/>
          <a:srcRect l="790" t="12105" r="51053" b="6492"/>
          <a:stretch/>
        </p:blipFill>
        <p:spPr>
          <a:xfrm>
            <a:off x="96253" y="1419726"/>
            <a:ext cx="7820109" cy="3717758"/>
          </a:xfrm>
          <a:prstGeom prst="rect">
            <a:avLst/>
          </a:prstGeom>
        </p:spPr>
      </p:pic>
      <p:sp>
        <p:nvSpPr>
          <p:cNvPr id="6" name="TextBox 5">
            <a:extLst>
              <a:ext uri="{FF2B5EF4-FFF2-40B4-BE49-F238E27FC236}">
                <a16:creationId xmlns:a16="http://schemas.microsoft.com/office/drawing/2014/main" id="{763B4DB2-367D-4F49-2388-85533ADF8651}"/>
              </a:ext>
            </a:extLst>
          </p:cNvPr>
          <p:cNvSpPr txBox="1"/>
          <p:nvPr/>
        </p:nvSpPr>
        <p:spPr>
          <a:xfrm>
            <a:off x="8064734" y="1419726"/>
            <a:ext cx="3886634" cy="2123658"/>
          </a:xfrm>
          <a:prstGeom prst="rect">
            <a:avLst/>
          </a:prstGeom>
          <a:noFill/>
        </p:spPr>
        <p:txBody>
          <a:bodyPr wrap="square" rtlCol="0">
            <a:spAutoFit/>
          </a:bodyPr>
          <a:lstStyle/>
          <a:p>
            <a:r>
              <a:rPr lang="en-GB" sz="2200" dirty="0">
                <a:latin typeface="Arial   "/>
              </a:rPr>
              <a:t>At the other end of the population density scale for England, the amount of land in Eden in Cumbria works out at around five pitches per resident.</a:t>
            </a:r>
          </a:p>
        </p:txBody>
      </p:sp>
    </p:spTree>
    <p:extLst>
      <p:ext uri="{BB962C8B-B14F-4D97-AF65-F5344CB8AC3E}">
        <p14:creationId xmlns:p14="http://schemas.microsoft.com/office/powerpoint/2010/main" val="4187668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B93-FCED-E997-ABFD-C02F7E0A2B91}"/>
              </a:ext>
            </a:extLst>
          </p:cNvPr>
          <p:cNvSpPr>
            <a:spLocks noGrp="1"/>
          </p:cNvSpPr>
          <p:nvPr>
            <p:ph type="title"/>
          </p:nvPr>
        </p:nvSpPr>
        <p:spPr>
          <a:xfrm>
            <a:off x="120316" y="341062"/>
            <a:ext cx="10515600" cy="1325563"/>
          </a:xfrm>
        </p:spPr>
        <p:txBody>
          <a:bodyPr/>
          <a:lstStyle/>
          <a:p>
            <a:r>
              <a:rPr lang="en-GB" dirty="0">
                <a:latin typeface="Arial Rounded MT Bold" panose="020F0704030504030204" pitchFamily="34" charset="0"/>
              </a:rPr>
              <a:t>But do not mix things up! </a:t>
            </a:r>
          </a:p>
        </p:txBody>
      </p:sp>
      <p:sp>
        <p:nvSpPr>
          <p:cNvPr id="4" name="TextBox 3">
            <a:extLst>
              <a:ext uri="{FF2B5EF4-FFF2-40B4-BE49-F238E27FC236}">
                <a16:creationId xmlns:a16="http://schemas.microsoft.com/office/drawing/2014/main" id="{CDEC9AA8-44E7-E0AF-B267-B040622ABCDA}"/>
              </a:ext>
            </a:extLst>
          </p:cNvPr>
          <p:cNvSpPr txBox="1"/>
          <p:nvPr/>
        </p:nvSpPr>
        <p:spPr>
          <a:xfrm>
            <a:off x="204537" y="1666625"/>
            <a:ext cx="8566483" cy="4939814"/>
          </a:xfrm>
          <a:prstGeom prst="rect">
            <a:avLst/>
          </a:prstGeom>
          <a:noFill/>
        </p:spPr>
        <p:txBody>
          <a:bodyPr wrap="square" rtlCol="0">
            <a:spAutoFit/>
          </a:bodyPr>
          <a:lstStyle/>
          <a:p>
            <a:r>
              <a:rPr lang="en-GB" sz="2500" b="1" dirty="0">
                <a:latin typeface="Arial   "/>
              </a:rPr>
              <a:t>If you want people to compare stick to one type</a:t>
            </a:r>
          </a:p>
          <a:p>
            <a:endParaRPr lang="en-GB" sz="2500" dirty="0">
              <a:latin typeface="Arial   "/>
            </a:endParaRPr>
          </a:p>
          <a:p>
            <a:r>
              <a:rPr lang="en-GB" sz="2500" b="1" dirty="0">
                <a:latin typeface="Arial   "/>
              </a:rPr>
              <a:t>Example</a:t>
            </a:r>
          </a:p>
          <a:p>
            <a:endParaRPr lang="en-GB" sz="2500" dirty="0">
              <a:latin typeface="Arial   "/>
            </a:endParaRPr>
          </a:p>
          <a:p>
            <a:r>
              <a:rPr lang="en-GB" sz="2500" dirty="0">
                <a:latin typeface="Arial   "/>
              </a:rPr>
              <a:t>100 people were asked - do you like cheeseburgers?</a:t>
            </a:r>
          </a:p>
          <a:p>
            <a:endParaRPr lang="en-GB" sz="2500" dirty="0">
              <a:latin typeface="Arial   "/>
            </a:endParaRPr>
          </a:p>
          <a:p>
            <a:r>
              <a:rPr lang="en-GB" sz="2500" dirty="0">
                <a:latin typeface="Arial   "/>
              </a:rPr>
              <a:t>19% said yes, two thirds said no and 1 in 7 said don’t know.</a:t>
            </a:r>
          </a:p>
          <a:p>
            <a:endParaRPr lang="en-GB" sz="2500" dirty="0">
              <a:latin typeface="Arial   "/>
            </a:endParaRPr>
          </a:p>
          <a:p>
            <a:endParaRPr lang="en-GB" sz="2500" dirty="0">
              <a:latin typeface="Arial   "/>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p:txBody>
      </p:sp>
      <p:pic>
        <p:nvPicPr>
          <p:cNvPr id="6" name="Picture 5">
            <a:extLst>
              <a:ext uri="{FF2B5EF4-FFF2-40B4-BE49-F238E27FC236}">
                <a16:creationId xmlns:a16="http://schemas.microsoft.com/office/drawing/2014/main" id="{F1646C92-3149-B4C0-92DA-7610E8D26BA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7054"/>
          <a:stretch/>
        </p:blipFill>
        <p:spPr>
          <a:xfrm>
            <a:off x="8855240" y="0"/>
            <a:ext cx="3336760" cy="6858000"/>
          </a:xfrm>
          <a:prstGeom prst="rect">
            <a:avLst/>
          </a:prstGeom>
        </p:spPr>
      </p:pic>
    </p:spTree>
    <p:extLst>
      <p:ext uri="{BB962C8B-B14F-4D97-AF65-F5344CB8AC3E}">
        <p14:creationId xmlns:p14="http://schemas.microsoft.com/office/powerpoint/2010/main" val="2452296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B93-FCED-E997-ABFD-C02F7E0A2B91}"/>
              </a:ext>
            </a:extLst>
          </p:cNvPr>
          <p:cNvSpPr>
            <a:spLocks noGrp="1"/>
          </p:cNvSpPr>
          <p:nvPr>
            <p:ph type="title"/>
          </p:nvPr>
        </p:nvSpPr>
        <p:spPr>
          <a:xfrm>
            <a:off x="120316" y="341062"/>
            <a:ext cx="10515600" cy="1325563"/>
          </a:xfrm>
        </p:spPr>
        <p:txBody>
          <a:bodyPr/>
          <a:lstStyle/>
          <a:p>
            <a:r>
              <a:rPr lang="en-GB" dirty="0">
                <a:latin typeface="Arial Rounded MT Bold" panose="020F0704030504030204" pitchFamily="34" charset="0"/>
              </a:rPr>
              <a:t>What do you think?</a:t>
            </a:r>
          </a:p>
        </p:txBody>
      </p:sp>
      <p:sp>
        <p:nvSpPr>
          <p:cNvPr id="4" name="TextBox 3">
            <a:extLst>
              <a:ext uri="{FF2B5EF4-FFF2-40B4-BE49-F238E27FC236}">
                <a16:creationId xmlns:a16="http://schemas.microsoft.com/office/drawing/2014/main" id="{CDEC9AA8-44E7-E0AF-B267-B040622ABCDA}"/>
              </a:ext>
            </a:extLst>
          </p:cNvPr>
          <p:cNvSpPr txBox="1"/>
          <p:nvPr/>
        </p:nvSpPr>
        <p:spPr>
          <a:xfrm>
            <a:off x="132345" y="1642561"/>
            <a:ext cx="8506329" cy="4893647"/>
          </a:xfrm>
          <a:prstGeom prst="rect">
            <a:avLst/>
          </a:prstGeom>
          <a:noFill/>
        </p:spPr>
        <p:txBody>
          <a:bodyPr wrap="square" rtlCol="0">
            <a:spAutoFit/>
          </a:bodyPr>
          <a:lstStyle/>
          <a:p>
            <a:r>
              <a:rPr lang="en-GB" sz="2400" b="1" dirty="0">
                <a:latin typeface="Arial   "/>
              </a:rPr>
              <a:t>If you want people to compare stick to one type</a:t>
            </a:r>
          </a:p>
          <a:p>
            <a:endParaRPr lang="en-GB" sz="2400" dirty="0">
              <a:latin typeface="Arial   "/>
            </a:endParaRPr>
          </a:p>
          <a:p>
            <a:r>
              <a:rPr lang="en-GB" sz="2400" b="1" dirty="0">
                <a:latin typeface="Arial   "/>
              </a:rPr>
              <a:t>Example</a:t>
            </a:r>
          </a:p>
          <a:p>
            <a:endParaRPr lang="en-GB" sz="2400" dirty="0">
              <a:latin typeface="Arial   "/>
            </a:endParaRPr>
          </a:p>
          <a:p>
            <a:r>
              <a:rPr lang="en-GB" sz="2400" dirty="0">
                <a:latin typeface="Arial   "/>
              </a:rPr>
              <a:t>100 people were asked - do you like cheeseburgers?</a:t>
            </a:r>
          </a:p>
          <a:p>
            <a:endParaRPr lang="en-GB" sz="2400" dirty="0">
              <a:latin typeface="Arial   "/>
            </a:endParaRPr>
          </a:p>
          <a:p>
            <a:r>
              <a:rPr lang="en-GB" sz="2400" dirty="0">
                <a:latin typeface="Arial   "/>
              </a:rPr>
              <a:t>19% said yes, two thirds said no and 1 in 7 said do not know.</a:t>
            </a:r>
          </a:p>
          <a:p>
            <a:endParaRPr lang="en-GB" sz="2400" dirty="0">
              <a:latin typeface="Arial   "/>
            </a:endParaRPr>
          </a:p>
          <a:p>
            <a:endParaRPr lang="en-GB" sz="2400" dirty="0">
              <a:latin typeface="Arial   "/>
            </a:endParaRPr>
          </a:p>
          <a:p>
            <a:r>
              <a:rPr lang="en-GB" sz="2400" dirty="0">
                <a:latin typeface="Arial   "/>
              </a:rPr>
              <a:t>What did the majority of people say? </a:t>
            </a:r>
          </a:p>
          <a:p>
            <a:pPr algn="r"/>
            <a:endParaRPr lang="en-GB" dirty="0">
              <a:latin typeface="Arial Rounded MT Bold" panose="020F0704030504030204" pitchFamily="34" charset="0"/>
            </a:endParaRPr>
          </a:p>
          <a:p>
            <a:pPr algn="r"/>
            <a:endParaRPr lang="en-GB" dirty="0">
              <a:latin typeface="Arial Rounded MT Bold" panose="020F0704030504030204" pitchFamily="34" charset="0"/>
            </a:endParaRPr>
          </a:p>
          <a:p>
            <a:pPr algn="r"/>
            <a:endParaRPr lang="en-GB" dirty="0">
              <a:latin typeface="Arial Rounded MT Bold" panose="020F0704030504030204" pitchFamily="34" charset="0"/>
            </a:endParaRPr>
          </a:p>
          <a:p>
            <a:pPr algn="r"/>
            <a:r>
              <a:rPr lang="en-GB" dirty="0">
                <a:latin typeface="Arial Rounded MT Bold" panose="020F0704030504030204" pitchFamily="34" charset="0"/>
              </a:rPr>
              <a:t>Source: made-up data</a:t>
            </a:r>
          </a:p>
        </p:txBody>
      </p:sp>
      <p:pic>
        <p:nvPicPr>
          <p:cNvPr id="6" name="Picture 5">
            <a:extLst>
              <a:ext uri="{FF2B5EF4-FFF2-40B4-BE49-F238E27FC236}">
                <a16:creationId xmlns:a16="http://schemas.microsoft.com/office/drawing/2014/main" id="{F1646C92-3149-B4C0-92DA-7610E8D26BA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7054"/>
          <a:stretch/>
        </p:blipFill>
        <p:spPr>
          <a:xfrm>
            <a:off x="8855240" y="0"/>
            <a:ext cx="3336760" cy="6858000"/>
          </a:xfrm>
          <a:prstGeom prst="rect">
            <a:avLst/>
          </a:prstGeom>
        </p:spPr>
      </p:pic>
    </p:spTree>
    <p:extLst>
      <p:ext uri="{BB962C8B-B14F-4D97-AF65-F5344CB8AC3E}">
        <p14:creationId xmlns:p14="http://schemas.microsoft.com/office/powerpoint/2010/main" val="7383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B93-FCED-E997-ABFD-C02F7E0A2B91}"/>
              </a:ext>
            </a:extLst>
          </p:cNvPr>
          <p:cNvSpPr>
            <a:spLocks noGrp="1"/>
          </p:cNvSpPr>
          <p:nvPr>
            <p:ph type="title"/>
          </p:nvPr>
        </p:nvSpPr>
        <p:spPr>
          <a:xfrm>
            <a:off x="120316" y="341062"/>
            <a:ext cx="10515600" cy="1325563"/>
          </a:xfrm>
        </p:spPr>
        <p:txBody>
          <a:bodyPr/>
          <a:lstStyle/>
          <a:p>
            <a:r>
              <a:rPr lang="en-GB" dirty="0">
                <a:latin typeface="Arial Rounded MT Bold" panose="020F0704030504030204" pitchFamily="34" charset="0"/>
              </a:rPr>
              <a:t>Getting people to do this . . . </a:t>
            </a:r>
          </a:p>
        </p:txBody>
      </p:sp>
      <p:sp>
        <p:nvSpPr>
          <p:cNvPr id="4" name="TextBox 3">
            <a:extLst>
              <a:ext uri="{FF2B5EF4-FFF2-40B4-BE49-F238E27FC236}">
                <a16:creationId xmlns:a16="http://schemas.microsoft.com/office/drawing/2014/main" id="{CDEC9AA8-44E7-E0AF-B267-B040622ABCDA}"/>
              </a:ext>
            </a:extLst>
          </p:cNvPr>
          <p:cNvSpPr txBox="1"/>
          <p:nvPr/>
        </p:nvSpPr>
        <p:spPr>
          <a:xfrm>
            <a:off x="204537" y="1666625"/>
            <a:ext cx="8566483" cy="5324535"/>
          </a:xfrm>
          <a:prstGeom prst="rect">
            <a:avLst/>
          </a:prstGeom>
          <a:noFill/>
        </p:spPr>
        <p:txBody>
          <a:bodyPr wrap="square" rtlCol="0">
            <a:spAutoFit/>
          </a:bodyPr>
          <a:lstStyle/>
          <a:p>
            <a:r>
              <a:rPr lang="en-GB" sz="2500" b="1" dirty="0">
                <a:latin typeface="Arial   "/>
              </a:rPr>
              <a:t>If you want people to compare stick to one type</a:t>
            </a:r>
          </a:p>
          <a:p>
            <a:endParaRPr lang="en-GB" sz="2500" dirty="0">
              <a:latin typeface="Arial   "/>
            </a:endParaRPr>
          </a:p>
          <a:p>
            <a:r>
              <a:rPr lang="en-GB" sz="2500" b="1" dirty="0">
                <a:latin typeface="Arial   "/>
              </a:rPr>
              <a:t>Example</a:t>
            </a:r>
          </a:p>
          <a:p>
            <a:endParaRPr lang="en-GB" sz="2500" dirty="0">
              <a:latin typeface="Arial   "/>
            </a:endParaRPr>
          </a:p>
          <a:p>
            <a:r>
              <a:rPr lang="en-GB" sz="2500" dirty="0">
                <a:latin typeface="Arial   "/>
              </a:rPr>
              <a:t>100 people were asked - do you like cheeseburgers?</a:t>
            </a:r>
          </a:p>
          <a:p>
            <a:endParaRPr lang="en-GB" sz="2500" dirty="0">
              <a:latin typeface="Arial   "/>
            </a:endParaRPr>
          </a:p>
          <a:p>
            <a:r>
              <a:rPr lang="en-GB" sz="2500" dirty="0">
                <a:latin typeface="Arial   "/>
              </a:rPr>
              <a:t>19% said yes, two thirds said no and 1 in 7 said don’t know.</a:t>
            </a:r>
          </a:p>
          <a:p>
            <a:endParaRPr lang="en-GB" sz="2500" dirty="0">
              <a:latin typeface="Arial   "/>
            </a:endParaRPr>
          </a:p>
          <a:p>
            <a:endParaRPr lang="en-GB" sz="2500" dirty="0">
              <a:latin typeface="Arial   "/>
            </a:endParaRPr>
          </a:p>
          <a:p>
            <a:r>
              <a:rPr lang="en-GB" sz="2500" dirty="0">
                <a:latin typeface="Arial Rounded MT Bold" panose="020F0704030504030204" pitchFamily="34" charset="0"/>
              </a:rPr>
              <a:t>19%                         66.6 (recurring)%                    14.3%</a:t>
            </a: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p:txBody>
      </p:sp>
      <p:pic>
        <p:nvPicPr>
          <p:cNvPr id="6" name="Picture 5">
            <a:extLst>
              <a:ext uri="{FF2B5EF4-FFF2-40B4-BE49-F238E27FC236}">
                <a16:creationId xmlns:a16="http://schemas.microsoft.com/office/drawing/2014/main" id="{F1646C92-3149-B4C0-92DA-7610E8D26BA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7054"/>
          <a:stretch/>
        </p:blipFill>
        <p:spPr>
          <a:xfrm>
            <a:off x="8855240" y="0"/>
            <a:ext cx="3336760" cy="6858000"/>
          </a:xfrm>
          <a:prstGeom prst="rect">
            <a:avLst/>
          </a:prstGeom>
        </p:spPr>
      </p:pic>
    </p:spTree>
    <p:extLst>
      <p:ext uri="{BB962C8B-B14F-4D97-AF65-F5344CB8AC3E}">
        <p14:creationId xmlns:p14="http://schemas.microsoft.com/office/powerpoint/2010/main" val="1967299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B93-FCED-E997-ABFD-C02F7E0A2B91}"/>
              </a:ext>
            </a:extLst>
          </p:cNvPr>
          <p:cNvSpPr>
            <a:spLocks noGrp="1"/>
          </p:cNvSpPr>
          <p:nvPr>
            <p:ph type="title"/>
          </p:nvPr>
        </p:nvSpPr>
        <p:spPr>
          <a:xfrm>
            <a:off x="120316" y="341062"/>
            <a:ext cx="10515600" cy="1325563"/>
          </a:xfrm>
        </p:spPr>
        <p:txBody>
          <a:bodyPr/>
          <a:lstStyle/>
          <a:p>
            <a:r>
              <a:rPr lang="en-GB" dirty="0">
                <a:latin typeface="Arial Rounded MT Bold" panose="020F0704030504030204" pitchFamily="34" charset="0"/>
              </a:rPr>
              <a:t>Finally, the answer!</a:t>
            </a:r>
          </a:p>
        </p:txBody>
      </p:sp>
      <p:sp>
        <p:nvSpPr>
          <p:cNvPr id="4" name="TextBox 3">
            <a:extLst>
              <a:ext uri="{FF2B5EF4-FFF2-40B4-BE49-F238E27FC236}">
                <a16:creationId xmlns:a16="http://schemas.microsoft.com/office/drawing/2014/main" id="{CDEC9AA8-44E7-E0AF-B267-B040622ABCDA}"/>
              </a:ext>
            </a:extLst>
          </p:cNvPr>
          <p:cNvSpPr txBox="1"/>
          <p:nvPr/>
        </p:nvSpPr>
        <p:spPr>
          <a:xfrm>
            <a:off x="204537" y="1666625"/>
            <a:ext cx="8650703" cy="5324535"/>
          </a:xfrm>
          <a:prstGeom prst="rect">
            <a:avLst/>
          </a:prstGeom>
          <a:noFill/>
        </p:spPr>
        <p:txBody>
          <a:bodyPr wrap="square" rtlCol="0">
            <a:spAutoFit/>
          </a:bodyPr>
          <a:lstStyle/>
          <a:p>
            <a:r>
              <a:rPr lang="en-GB" sz="2500" b="1" dirty="0">
                <a:latin typeface="Arial   "/>
              </a:rPr>
              <a:t>If you want people to compare stick to one type</a:t>
            </a:r>
          </a:p>
          <a:p>
            <a:endParaRPr lang="en-GB" sz="2500" dirty="0">
              <a:latin typeface="Arial   "/>
            </a:endParaRPr>
          </a:p>
          <a:p>
            <a:r>
              <a:rPr lang="en-GB" sz="2500" b="1" dirty="0">
                <a:latin typeface="Arial   "/>
              </a:rPr>
              <a:t>Example</a:t>
            </a:r>
          </a:p>
          <a:p>
            <a:endParaRPr lang="en-GB" sz="2500" dirty="0">
              <a:latin typeface="Arial   "/>
            </a:endParaRPr>
          </a:p>
          <a:p>
            <a:r>
              <a:rPr lang="en-GB" sz="2500" dirty="0">
                <a:latin typeface="Arial   "/>
              </a:rPr>
              <a:t>100 people were asked - do you like cheeseburgers?</a:t>
            </a:r>
          </a:p>
          <a:p>
            <a:endParaRPr lang="en-GB" sz="2500" dirty="0">
              <a:latin typeface="Arial   "/>
            </a:endParaRPr>
          </a:p>
          <a:p>
            <a:r>
              <a:rPr lang="en-GB" sz="2500" dirty="0">
                <a:latin typeface="Arial   "/>
              </a:rPr>
              <a:t>19% said yes, two thirds said </a:t>
            </a:r>
            <a:r>
              <a:rPr lang="en-GB" sz="2500" b="1" dirty="0">
                <a:solidFill>
                  <a:srgbClr val="C00000"/>
                </a:solidFill>
                <a:latin typeface="Arial   "/>
              </a:rPr>
              <a:t>no</a:t>
            </a:r>
            <a:r>
              <a:rPr lang="en-GB" sz="2500" dirty="0">
                <a:latin typeface="Arial   "/>
              </a:rPr>
              <a:t> and 1 in 7 said don’t know.</a:t>
            </a:r>
          </a:p>
          <a:p>
            <a:endParaRPr lang="en-GB" sz="2500" dirty="0">
              <a:latin typeface="Arial   "/>
            </a:endParaRPr>
          </a:p>
          <a:p>
            <a:endParaRPr lang="en-GB" sz="2500" dirty="0">
              <a:latin typeface="Arial   "/>
            </a:endParaRPr>
          </a:p>
          <a:p>
            <a:r>
              <a:rPr lang="en-GB" sz="2500" dirty="0">
                <a:latin typeface="Arial Rounded MT Bold" panose="020F0704030504030204" pitchFamily="34" charset="0"/>
              </a:rPr>
              <a:t>19%                         66.6 (recurring)%                    14.3%</a:t>
            </a: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p:txBody>
      </p:sp>
      <p:pic>
        <p:nvPicPr>
          <p:cNvPr id="6" name="Picture 5">
            <a:extLst>
              <a:ext uri="{FF2B5EF4-FFF2-40B4-BE49-F238E27FC236}">
                <a16:creationId xmlns:a16="http://schemas.microsoft.com/office/drawing/2014/main" id="{F1646C92-3149-B4C0-92DA-7610E8D26BA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7054"/>
          <a:stretch/>
        </p:blipFill>
        <p:spPr>
          <a:xfrm>
            <a:off x="8855240" y="0"/>
            <a:ext cx="3336760" cy="6858000"/>
          </a:xfrm>
          <a:prstGeom prst="rect">
            <a:avLst/>
          </a:prstGeom>
        </p:spPr>
      </p:pic>
      <p:sp>
        <p:nvSpPr>
          <p:cNvPr id="3" name="Oval 2">
            <a:extLst>
              <a:ext uri="{FF2B5EF4-FFF2-40B4-BE49-F238E27FC236}">
                <a16:creationId xmlns:a16="http://schemas.microsoft.com/office/drawing/2014/main" id="{FFB6CDB2-150C-4CAB-7145-ED945BAD8941}"/>
              </a:ext>
              <a:ext uri="{C183D7F6-B498-43B3-948B-1728B52AA6E4}">
                <adec:decorative xmlns:adec="http://schemas.microsoft.com/office/drawing/2017/decorative" val="1"/>
              </a:ext>
            </a:extLst>
          </p:cNvPr>
          <p:cNvSpPr/>
          <p:nvPr/>
        </p:nvSpPr>
        <p:spPr>
          <a:xfrm>
            <a:off x="2662580" y="4764504"/>
            <a:ext cx="3265388" cy="11790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3547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A305-5F43-47BD-69A8-8874EA205464}"/>
              </a:ext>
            </a:extLst>
          </p:cNvPr>
          <p:cNvSpPr>
            <a:spLocks noGrp="1"/>
          </p:cNvSpPr>
          <p:nvPr>
            <p:ph type="title"/>
          </p:nvPr>
        </p:nvSpPr>
        <p:spPr>
          <a:xfrm>
            <a:off x="121509" y="450849"/>
            <a:ext cx="10515600" cy="1325563"/>
          </a:xfrm>
        </p:spPr>
        <p:txBody>
          <a:bodyPr/>
          <a:lstStyle/>
          <a:p>
            <a:r>
              <a:rPr lang="en-GB" dirty="0">
                <a:latin typeface="Arial Rounded MT Bold" panose="020F0704030504030204" pitchFamily="34" charset="0"/>
              </a:rPr>
              <a:t>Use words with care</a:t>
            </a:r>
          </a:p>
        </p:txBody>
      </p:sp>
      <p:sp>
        <p:nvSpPr>
          <p:cNvPr id="3" name="Content Placeholder 2">
            <a:extLst>
              <a:ext uri="{FF2B5EF4-FFF2-40B4-BE49-F238E27FC236}">
                <a16:creationId xmlns:a16="http://schemas.microsoft.com/office/drawing/2014/main" id="{91CF70CF-CAFA-7377-E72C-773DA00A43E2}"/>
              </a:ext>
            </a:extLst>
          </p:cNvPr>
          <p:cNvSpPr>
            <a:spLocks noGrp="1"/>
          </p:cNvSpPr>
          <p:nvPr>
            <p:ph idx="1"/>
          </p:nvPr>
        </p:nvSpPr>
        <p:spPr>
          <a:xfrm>
            <a:off x="121509" y="2055813"/>
            <a:ext cx="6886074" cy="4351338"/>
          </a:xfrm>
        </p:spPr>
        <p:txBody>
          <a:bodyPr/>
          <a:lstStyle/>
          <a:p>
            <a:pPr marL="0" indent="0">
              <a:buNone/>
            </a:pPr>
            <a:r>
              <a:rPr lang="en-GB" b="1" dirty="0">
                <a:latin typeface="Arial   "/>
              </a:rPr>
              <a:t>Do not do this: </a:t>
            </a:r>
          </a:p>
          <a:p>
            <a:pPr marL="0" indent="0">
              <a:buNone/>
            </a:pPr>
            <a:endParaRPr lang="en-GB" b="1" dirty="0">
              <a:latin typeface="Arial   "/>
            </a:endParaRPr>
          </a:p>
          <a:p>
            <a:pPr marL="0" indent="0">
              <a:buNone/>
            </a:pPr>
            <a:r>
              <a:rPr lang="en-GB" dirty="0">
                <a:latin typeface="Arial   "/>
              </a:rPr>
              <a:t>A group of 8 year olds were asked their favourite colour:</a:t>
            </a:r>
          </a:p>
          <a:p>
            <a:pPr marL="0" indent="0">
              <a:buNone/>
            </a:pPr>
            <a:endParaRPr lang="en-GB" dirty="0">
              <a:latin typeface="Arial   "/>
            </a:endParaRPr>
          </a:p>
          <a:p>
            <a:pPr marL="0" indent="0">
              <a:buNone/>
            </a:pPr>
            <a:r>
              <a:rPr lang="en-GB" dirty="0">
                <a:latin typeface="Arial   "/>
              </a:rPr>
              <a:t>1 in 10 picked pink, 2 in 5 chose blue and 1 in 20 picked red. The rest chose yellow.  </a:t>
            </a:r>
          </a:p>
          <a:p>
            <a:pPr marL="0" indent="0">
              <a:buNone/>
            </a:pPr>
            <a:endParaRPr lang="en-GB" dirty="0">
              <a:latin typeface="Arial   "/>
            </a:endParaRPr>
          </a:p>
        </p:txBody>
      </p:sp>
      <p:pic>
        <p:nvPicPr>
          <p:cNvPr id="5" name="Picture 4">
            <a:extLst>
              <a:ext uri="{FF2B5EF4-FFF2-40B4-BE49-F238E27FC236}">
                <a16:creationId xmlns:a16="http://schemas.microsoft.com/office/drawing/2014/main" id="{31B94C9E-16C2-DAA0-A1BD-B4A4352D9D8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68"/>
          <a:stretch/>
        </p:blipFill>
        <p:spPr>
          <a:xfrm rot="5400000">
            <a:off x="6732671" y="1398671"/>
            <a:ext cx="6858000" cy="4060658"/>
          </a:xfrm>
          <a:prstGeom prst="rect">
            <a:avLst/>
          </a:prstGeom>
        </p:spPr>
      </p:pic>
    </p:spTree>
    <p:extLst>
      <p:ext uri="{BB962C8B-B14F-4D97-AF65-F5344CB8AC3E}">
        <p14:creationId xmlns:p14="http://schemas.microsoft.com/office/powerpoint/2010/main" val="262040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FE5B-1243-4801-B979-2595DE821F03}"/>
              </a:ext>
            </a:extLst>
          </p:cNvPr>
          <p:cNvSpPr>
            <a:spLocks noGrp="1"/>
          </p:cNvSpPr>
          <p:nvPr>
            <p:ph type="title"/>
          </p:nvPr>
        </p:nvSpPr>
        <p:spPr>
          <a:xfrm>
            <a:off x="838199" y="642127"/>
            <a:ext cx="11088758" cy="526298"/>
          </a:xfrm>
        </p:spPr>
        <p:txBody>
          <a:bodyPr/>
          <a:lstStyle/>
          <a:p>
            <a:r>
              <a:rPr lang="en-GB" dirty="0"/>
              <a:t>How to help your reader with technical terms</a:t>
            </a:r>
          </a:p>
        </p:txBody>
      </p:sp>
      <p:sp>
        <p:nvSpPr>
          <p:cNvPr id="3" name="Content Placeholder 2">
            <a:extLst>
              <a:ext uri="{FF2B5EF4-FFF2-40B4-BE49-F238E27FC236}">
                <a16:creationId xmlns:a16="http://schemas.microsoft.com/office/drawing/2014/main" id="{042C2513-8E4A-44B1-803D-56DBE8B8E165}"/>
              </a:ext>
            </a:extLst>
          </p:cNvPr>
          <p:cNvSpPr>
            <a:spLocks noGrp="1"/>
          </p:cNvSpPr>
          <p:nvPr>
            <p:ph idx="1"/>
          </p:nvPr>
        </p:nvSpPr>
        <p:spPr>
          <a:xfrm>
            <a:off x="838200" y="1448177"/>
            <a:ext cx="10515600" cy="4134530"/>
          </a:xfrm>
        </p:spPr>
        <p:txBody>
          <a:bodyPr/>
          <a:lstStyle/>
          <a:p>
            <a:pPr marL="0" indent="0">
              <a:buNone/>
            </a:pPr>
            <a:r>
              <a:rPr lang="en-GB" b="1" dirty="0"/>
              <a:t>A</a:t>
            </a:r>
            <a:r>
              <a:rPr lang="en-GB" dirty="0"/>
              <a:t>void: 	   Use simpler words</a:t>
            </a:r>
          </a:p>
          <a:p>
            <a:pPr marL="0" indent="0">
              <a:buNone/>
            </a:pPr>
            <a:r>
              <a:rPr lang="en-GB" b="1" dirty="0"/>
              <a:t>B</a:t>
            </a:r>
            <a:r>
              <a:rPr lang="en-GB" dirty="0"/>
              <a:t>uffer: 	   Readable without understanding that term</a:t>
            </a:r>
          </a:p>
          <a:p>
            <a:pPr marL="0" indent="0">
              <a:buNone/>
            </a:pPr>
            <a:r>
              <a:rPr lang="en-GB" b="1" dirty="0"/>
              <a:t>C</a:t>
            </a:r>
            <a:r>
              <a:rPr lang="en-GB" dirty="0"/>
              <a:t>ontain: 	   Put technical detail somewhere else </a:t>
            </a:r>
          </a:p>
          <a:p>
            <a:pPr marL="0" indent="0">
              <a:buNone/>
            </a:pPr>
            <a:r>
              <a:rPr lang="en-GB" dirty="0"/>
              <a:t>	</a:t>
            </a:r>
            <a:r>
              <a:rPr lang="en-GB" sz="2800" dirty="0"/>
              <a:t>(sub-section, drop-down, tool-tip, methodology)</a:t>
            </a:r>
          </a:p>
          <a:p>
            <a:pPr marL="0" indent="0">
              <a:buNone/>
            </a:pPr>
            <a:r>
              <a:rPr lang="en-GB" b="1" dirty="0"/>
              <a:t>D</a:t>
            </a:r>
            <a:r>
              <a:rPr lang="en-GB" dirty="0"/>
              <a:t>efine: 	   Explain briefly, ‘this is called/is where…’</a:t>
            </a:r>
          </a:p>
          <a:p>
            <a:pPr marL="0" indent="0">
              <a:buNone/>
            </a:pPr>
            <a:r>
              <a:rPr lang="en-GB" b="1" dirty="0"/>
              <a:t>E</a:t>
            </a:r>
            <a:r>
              <a:rPr lang="en-GB" dirty="0"/>
              <a:t>xplain: 	   Talk through it in detail, maybe with examples</a:t>
            </a:r>
          </a:p>
          <a:p>
            <a:pPr marL="0" indent="0">
              <a:buNone/>
            </a:pPr>
            <a:r>
              <a:rPr lang="en-GB" b="1" dirty="0"/>
              <a:t>F</a:t>
            </a:r>
            <a:r>
              <a:rPr lang="en-GB" dirty="0"/>
              <a:t>ormat: 	   Use your headers, labels, lists, charts</a:t>
            </a:r>
          </a:p>
        </p:txBody>
      </p:sp>
    </p:spTree>
    <p:extLst>
      <p:ext uri="{BB962C8B-B14F-4D97-AF65-F5344CB8AC3E}">
        <p14:creationId xmlns:p14="http://schemas.microsoft.com/office/powerpoint/2010/main" val="2083960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A305-5F43-47BD-69A8-8874EA205464}"/>
              </a:ext>
            </a:extLst>
          </p:cNvPr>
          <p:cNvSpPr>
            <a:spLocks noGrp="1"/>
          </p:cNvSpPr>
          <p:nvPr>
            <p:ph type="title"/>
          </p:nvPr>
        </p:nvSpPr>
        <p:spPr>
          <a:xfrm>
            <a:off x="96795" y="303341"/>
            <a:ext cx="10515600" cy="1325563"/>
          </a:xfrm>
        </p:spPr>
        <p:txBody>
          <a:bodyPr/>
          <a:lstStyle/>
          <a:p>
            <a:r>
              <a:rPr lang="en-GB" dirty="0">
                <a:latin typeface="Arial Rounded MT Bold" panose="020F0704030504030204" pitchFamily="34" charset="0"/>
              </a:rPr>
              <a:t>Imagine you were asked this!</a:t>
            </a:r>
          </a:p>
        </p:txBody>
      </p:sp>
      <p:sp>
        <p:nvSpPr>
          <p:cNvPr id="3" name="Content Placeholder 2">
            <a:extLst>
              <a:ext uri="{FF2B5EF4-FFF2-40B4-BE49-F238E27FC236}">
                <a16:creationId xmlns:a16="http://schemas.microsoft.com/office/drawing/2014/main" id="{91CF70CF-CAFA-7377-E72C-773DA00A43E2}"/>
              </a:ext>
            </a:extLst>
          </p:cNvPr>
          <p:cNvSpPr>
            <a:spLocks noGrp="1"/>
          </p:cNvSpPr>
          <p:nvPr>
            <p:ph idx="1"/>
          </p:nvPr>
        </p:nvSpPr>
        <p:spPr>
          <a:xfrm>
            <a:off x="96795" y="2067783"/>
            <a:ext cx="6886074" cy="4351338"/>
          </a:xfrm>
        </p:spPr>
        <p:txBody>
          <a:bodyPr/>
          <a:lstStyle/>
          <a:p>
            <a:pPr marL="0" indent="0">
              <a:buNone/>
            </a:pPr>
            <a:r>
              <a:rPr lang="en-GB" b="1" dirty="0">
                <a:latin typeface="Arial   "/>
              </a:rPr>
              <a:t>Do not do this: </a:t>
            </a:r>
          </a:p>
          <a:p>
            <a:pPr marL="0" indent="0">
              <a:buNone/>
            </a:pPr>
            <a:endParaRPr lang="en-GB" b="1" dirty="0">
              <a:latin typeface="Arial   "/>
            </a:endParaRPr>
          </a:p>
          <a:p>
            <a:pPr marL="0" indent="0">
              <a:buNone/>
            </a:pPr>
            <a:r>
              <a:rPr lang="en-GB" dirty="0">
                <a:latin typeface="Arial   "/>
              </a:rPr>
              <a:t>A group of 8 year olds were asked their favourite colour</a:t>
            </a:r>
          </a:p>
          <a:p>
            <a:pPr marL="0" indent="0">
              <a:buNone/>
            </a:pPr>
            <a:endParaRPr lang="en-GB" dirty="0">
              <a:latin typeface="Arial   "/>
            </a:endParaRPr>
          </a:p>
          <a:p>
            <a:pPr marL="0" indent="0">
              <a:buNone/>
            </a:pPr>
            <a:r>
              <a:rPr lang="en-GB" dirty="0">
                <a:latin typeface="Arial   "/>
              </a:rPr>
              <a:t>1 in 10 picked pink, 2 in 5 chose blue and 1 in 20 picked red. The rest chose yellow.  </a:t>
            </a:r>
          </a:p>
          <a:p>
            <a:pPr marL="0" indent="0">
              <a:buNone/>
            </a:pPr>
            <a:endParaRPr lang="en-GB" dirty="0">
              <a:latin typeface="Arial   "/>
            </a:endParaRPr>
          </a:p>
          <a:p>
            <a:pPr marL="0" indent="0">
              <a:buNone/>
            </a:pPr>
            <a:r>
              <a:rPr lang="en-GB" dirty="0">
                <a:latin typeface="Arial   "/>
              </a:rPr>
              <a:t>What was the least favoured colour?</a:t>
            </a:r>
          </a:p>
        </p:txBody>
      </p:sp>
      <p:pic>
        <p:nvPicPr>
          <p:cNvPr id="5" name="Picture 4">
            <a:extLst>
              <a:ext uri="{FF2B5EF4-FFF2-40B4-BE49-F238E27FC236}">
                <a16:creationId xmlns:a16="http://schemas.microsoft.com/office/drawing/2014/main" id="{31B94C9E-16C2-DAA0-A1BD-B4A4352D9D8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68"/>
          <a:stretch/>
        </p:blipFill>
        <p:spPr>
          <a:xfrm rot="5400000">
            <a:off x="6732671" y="1398671"/>
            <a:ext cx="6858000" cy="4060658"/>
          </a:xfrm>
          <a:prstGeom prst="rect">
            <a:avLst/>
          </a:prstGeom>
        </p:spPr>
      </p:pic>
    </p:spTree>
    <p:extLst>
      <p:ext uri="{BB962C8B-B14F-4D97-AF65-F5344CB8AC3E}">
        <p14:creationId xmlns:p14="http://schemas.microsoft.com/office/powerpoint/2010/main" val="2319842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A305-5F43-47BD-69A8-8874EA205464}"/>
              </a:ext>
            </a:extLst>
          </p:cNvPr>
          <p:cNvSpPr>
            <a:spLocks noGrp="1"/>
          </p:cNvSpPr>
          <p:nvPr>
            <p:ph type="title"/>
          </p:nvPr>
        </p:nvSpPr>
        <p:spPr>
          <a:xfrm>
            <a:off x="158578" y="328055"/>
            <a:ext cx="10515600" cy="1325563"/>
          </a:xfrm>
        </p:spPr>
        <p:txBody>
          <a:bodyPr/>
          <a:lstStyle/>
          <a:p>
            <a:r>
              <a:rPr lang="en-GB" dirty="0">
                <a:latin typeface="Arial Rounded MT Bold" panose="020F0704030504030204" pitchFamily="34" charset="0"/>
              </a:rPr>
              <a:t>Having to translate to this . . . </a:t>
            </a:r>
          </a:p>
        </p:txBody>
      </p:sp>
      <p:sp>
        <p:nvSpPr>
          <p:cNvPr id="3" name="Content Placeholder 2">
            <a:extLst>
              <a:ext uri="{FF2B5EF4-FFF2-40B4-BE49-F238E27FC236}">
                <a16:creationId xmlns:a16="http://schemas.microsoft.com/office/drawing/2014/main" id="{91CF70CF-CAFA-7377-E72C-773DA00A43E2}"/>
              </a:ext>
            </a:extLst>
          </p:cNvPr>
          <p:cNvSpPr>
            <a:spLocks noGrp="1"/>
          </p:cNvSpPr>
          <p:nvPr>
            <p:ph idx="1"/>
          </p:nvPr>
        </p:nvSpPr>
        <p:spPr>
          <a:xfrm>
            <a:off x="158578" y="2035305"/>
            <a:ext cx="6922168" cy="4351338"/>
          </a:xfrm>
        </p:spPr>
        <p:txBody>
          <a:bodyPr>
            <a:normAutofit/>
          </a:bodyPr>
          <a:lstStyle/>
          <a:p>
            <a:pPr marL="0" indent="0">
              <a:buNone/>
            </a:pPr>
            <a:r>
              <a:rPr lang="en-GB" b="1" dirty="0">
                <a:latin typeface="Arial   "/>
              </a:rPr>
              <a:t>Do not do this: </a:t>
            </a:r>
          </a:p>
          <a:p>
            <a:pPr marL="0" indent="0">
              <a:buNone/>
            </a:pPr>
            <a:endParaRPr lang="en-GB" b="1" dirty="0">
              <a:latin typeface="Arial   "/>
            </a:endParaRPr>
          </a:p>
          <a:p>
            <a:pPr marL="0" indent="0">
              <a:buNone/>
            </a:pPr>
            <a:r>
              <a:rPr lang="en-GB" dirty="0">
                <a:latin typeface="Arial   "/>
              </a:rPr>
              <a:t>A group of 8 year olds were asked their favourite colour</a:t>
            </a:r>
          </a:p>
          <a:p>
            <a:pPr marL="0" indent="0">
              <a:buNone/>
            </a:pPr>
            <a:endParaRPr lang="en-GB" dirty="0">
              <a:latin typeface="Arial   "/>
            </a:endParaRPr>
          </a:p>
          <a:p>
            <a:pPr marL="0" indent="0">
              <a:buNone/>
            </a:pPr>
            <a:r>
              <a:rPr lang="en-GB" dirty="0">
                <a:latin typeface="Arial   "/>
              </a:rPr>
              <a:t>1 in 10 picked pink, 2 in 5 chose blue and 1 in 20 picked red. The rest chose yellow.  </a:t>
            </a:r>
          </a:p>
          <a:p>
            <a:pPr marL="0" indent="0">
              <a:buNone/>
            </a:pPr>
            <a:endParaRPr lang="en-GB" dirty="0">
              <a:latin typeface="Arial   "/>
            </a:endParaRPr>
          </a:p>
          <a:p>
            <a:pPr marL="0" indent="0">
              <a:buNone/>
            </a:pPr>
            <a:r>
              <a:rPr lang="en-GB" dirty="0">
                <a:latin typeface="Arial   "/>
              </a:rPr>
              <a:t>10% pink  40% blue  5% red   45% yellow</a:t>
            </a:r>
          </a:p>
          <a:p>
            <a:pPr marL="0" indent="0">
              <a:buNone/>
            </a:pPr>
            <a:endParaRPr lang="en-GB" dirty="0">
              <a:latin typeface="Arial   "/>
            </a:endParaRPr>
          </a:p>
          <a:p>
            <a:pPr marL="0" indent="0">
              <a:buNone/>
            </a:pPr>
            <a:endParaRPr lang="en-GB" dirty="0">
              <a:latin typeface="Arial   "/>
            </a:endParaRPr>
          </a:p>
        </p:txBody>
      </p:sp>
      <p:pic>
        <p:nvPicPr>
          <p:cNvPr id="5" name="Picture 4">
            <a:extLst>
              <a:ext uri="{FF2B5EF4-FFF2-40B4-BE49-F238E27FC236}">
                <a16:creationId xmlns:a16="http://schemas.microsoft.com/office/drawing/2014/main" id="{31B94C9E-16C2-DAA0-A1BD-B4A4352D9D8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68"/>
          <a:stretch/>
        </p:blipFill>
        <p:spPr>
          <a:xfrm rot="5400000">
            <a:off x="6732671" y="1398671"/>
            <a:ext cx="6858000" cy="4060658"/>
          </a:xfrm>
          <a:prstGeom prst="rect">
            <a:avLst/>
          </a:prstGeom>
        </p:spPr>
      </p:pic>
    </p:spTree>
    <p:extLst>
      <p:ext uri="{BB962C8B-B14F-4D97-AF65-F5344CB8AC3E}">
        <p14:creationId xmlns:p14="http://schemas.microsoft.com/office/powerpoint/2010/main" val="765651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A305-5F43-47BD-69A8-8874EA205464}"/>
              </a:ext>
            </a:extLst>
          </p:cNvPr>
          <p:cNvSpPr>
            <a:spLocks noGrp="1"/>
          </p:cNvSpPr>
          <p:nvPr>
            <p:ph type="title"/>
          </p:nvPr>
        </p:nvSpPr>
        <p:spPr>
          <a:xfrm>
            <a:off x="381000" y="365125"/>
            <a:ext cx="10515600" cy="1325563"/>
          </a:xfrm>
        </p:spPr>
        <p:txBody>
          <a:bodyPr/>
          <a:lstStyle/>
          <a:p>
            <a:r>
              <a:rPr lang="en-GB" dirty="0">
                <a:latin typeface="Arial Rounded MT Bold" panose="020F0704030504030204" pitchFamily="34" charset="0"/>
              </a:rPr>
              <a:t>And use words with care</a:t>
            </a:r>
          </a:p>
        </p:txBody>
      </p:sp>
      <p:sp>
        <p:nvSpPr>
          <p:cNvPr id="3" name="Content Placeholder 2">
            <a:extLst>
              <a:ext uri="{FF2B5EF4-FFF2-40B4-BE49-F238E27FC236}">
                <a16:creationId xmlns:a16="http://schemas.microsoft.com/office/drawing/2014/main" id="{91CF70CF-CAFA-7377-E72C-773DA00A43E2}"/>
              </a:ext>
            </a:extLst>
          </p:cNvPr>
          <p:cNvSpPr>
            <a:spLocks noGrp="1"/>
          </p:cNvSpPr>
          <p:nvPr>
            <p:ph idx="1"/>
          </p:nvPr>
        </p:nvSpPr>
        <p:spPr>
          <a:xfrm>
            <a:off x="381001" y="2030162"/>
            <a:ext cx="6994358" cy="4351338"/>
          </a:xfrm>
        </p:spPr>
        <p:txBody>
          <a:bodyPr>
            <a:normAutofit/>
          </a:bodyPr>
          <a:lstStyle/>
          <a:p>
            <a:pPr marL="0" indent="0">
              <a:buNone/>
            </a:pPr>
            <a:r>
              <a:rPr lang="en-GB" b="1" dirty="0">
                <a:latin typeface="Arial   "/>
              </a:rPr>
              <a:t>Do not do this: </a:t>
            </a:r>
          </a:p>
          <a:p>
            <a:pPr marL="0" indent="0">
              <a:buNone/>
            </a:pPr>
            <a:endParaRPr lang="en-GB" b="1" dirty="0">
              <a:latin typeface="Arial   "/>
            </a:endParaRPr>
          </a:p>
          <a:p>
            <a:pPr marL="0" indent="0">
              <a:buNone/>
            </a:pPr>
            <a:r>
              <a:rPr lang="en-GB" dirty="0">
                <a:latin typeface="Arial   "/>
              </a:rPr>
              <a:t>A group of 8 year olds were asked their favourite colour</a:t>
            </a:r>
          </a:p>
          <a:p>
            <a:pPr marL="0" indent="0">
              <a:buNone/>
            </a:pPr>
            <a:endParaRPr lang="en-GB" dirty="0">
              <a:latin typeface="Arial   "/>
            </a:endParaRPr>
          </a:p>
          <a:p>
            <a:pPr marL="0" indent="0">
              <a:buNone/>
            </a:pPr>
            <a:r>
              <a:rPr lang="en-GB" dirty="0">
                <a:latin typeface="Arial   "/>
              </a:rPr>
              <a:t>1 in 10 picked pink, 2 in 5 chose blue and 1 in 20 picked red. The rest chose yellow.  </a:t>
            </a:r>
          </a:p>
          <a:p>
            <a:pPr marL="0" indent="0">
              <a:buNone/>
            </a:pPr>
            <a:endParaRPr lang="en-GB" dirty="0">
              <a:latin typeface="Arial   "/>
            </a:endParaRPr>
          </a:p>
          <a:p>
            <a:pPr marL="0" indent="0">
              <a:buNone/>
            </a:pPr>
            <a:r>
              <a:rPr lang="en-GB" dirty="0">
                <a:latin typeface="Arial   "/>
              </a:rPr>
              <a:t>10% pink  40% blue  5% red   45% yellow</a:t>
            </a:r>
          </a:p>
          <a:p>
            <a:pPr marL="0" indent="0">
              <a:buNone/>
            </a:pPr>
            <a:endParaRPr lang="en-GB" dirty="0">
              <a:latin typeface="Arial   "/>
            </a:endParaRPr>
          </a:p>
          <a:p>
            <a:pPr marL="0" indent="0">
              <a:buNone/>
            </a:pPr>
            <a:endParaRPr lang="en-GB" dirty="0">
              <a:latin typeface="Arial   "/>
            </a:endParaRPr>
          </a:p>
        </p:txBody>
      </p:sp>
      <p:pic>
        <p:nvPicPr>
          <p:cNvPr id="5" name="Picture 4">
            <a:extLst>
              <a:ext uri="{FF2B5EF4-FFF2-40B4-BE49-F238E27FC236}">
                <a16:creationId xmlns:a16="http://schemas.microsoft.com/office/drawing/2014/main" id="{31B94C9E-16C2-DAA0-A1BD-B4A4352D9D8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68"/>
          <a:stretch/>
        </p:blipFill>
        <p:spPr>
          <a:xfrm rot="5400000">
            <a:off x="6732671" y="1398671"/>
            <a:ext cx="6858000" cy="4060658"/>
          </a:xfrm>
          <a:prstGeom prst="rect">
            <a:avLst/>
          </a:prstGeom>
        </p:spPr>
      </p:pic>
      <p:sp>
        <p:nvSpPr>
          <p:cNvPr id="4" name="Oval 3">
            <a:extLst>
              <a:ext uri="{FF2B5EF4-FFF2-40B4-BE49-F238E27FC236}">
                <a16:creationId xmlns:a16="http://schemas.microsoft.com/office/drawing/2014/main" id="{B50AB33A-284A-739D-C5C3-588E589F9374}"/>
              </a:ext>
              <a:ext uri="{C183D7F6-B498-43B3-948B-1728B52AA6E4}">
                <adec:decorative xmlns:adec="http://schemas.microsoft.com/office/drawing/2017/decorative" val="1"/>
              </a:ext>
            </a:extLst>
          </p:cNvPr>
          <p:cNvSpPr/>
          <p:nvPr/>
        </p:nvSpPr>
        <p:spPr>
          <a:xfrm>
            <a:off x="3693695" y="5650664"/>
            <a:ext cx="1383632" cy="8422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791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04522-19E8-E83F-CD6D-99FD0EB10EF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8636"/>
          <a:stretch/>
        </p:blipFill>
        <p:spPr>
          <a:xfrm>
            <a:off x="0" y="-1"/>
            <a:ext cx="12192000" cy="6858000"/>
          </a:xfrm>
          <a:prstGeom prst="rect">
            <a:avLst/>
          </a:prstGeom>
        </p:spPr>
      </p:pic>
      <p:sp>
        <p:nvSpPr>
          <p:cNvPr id="5" name="Title 3">
            <a:extLst>
              <a:ext uri="{FF2B5EF4-FFF2-40B4-BE49-F238E27FC236}">
                <a16:creationId xmlns:a16="http://schemas.microsoft.com/office/drawing/2014/main" id="{FACA6234-FD1C-34F3-5827-5AF294D73784}"/>
              </a:ext>
            </a:extLst>
          </p:cNvPr>
          <p:cNvSpPr txBox="1">
            <a:spLocks noGrp="1"/>
          </p:cNvSpPr>
          <p:nvPr>
            <p:ph type="title" idx="4294967295"/>
          </p:nvPr>
        </p:nvSpPr>
        <p:spPr>
          <a:xfrm>
            <a:off x="129134" y="260384"/>
            <a:ext cx="6596520" cy="1631390"/>
          </a:xfrm>
          <a:prstGeom prst="rect">
            <a:avLst/>
          </a:prstGeom>
          <a:solidFill>
            <a:schemeClr val="tx1"/>
          </a:solid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pPr marL="0" marR="0" lvl="0" indent="0" algn="l" defTabSz="914400" rtl="0" eaLnBrk="1" fontAlgn="auto" latinLnBrk="0" hangingPunct="1">
              <a:lnSpc>
                <a:spcPct val="90000"/>
              </a:lnSpc>
              <a:spcBef>
                <a:spcPts val="0"/>
              </a:spcBef>
              <a:spcAft>
                <a:spcPts val="0"/>
              </a:spcAft>
              <a:buClrTx/>
              <a:buSzPts val="4200"/>
              <a:buFontTx/>
              <a:buNone/>
              <a:tabLst/>
              <a:defRPr/>
            </a:pPr>
            <a:r>
              <a:rPr kumimoji="0" lang="en-GB" sz="10000" b="1" i="0" u="none" strike="noStrike" kern="1200" cap="none" spc="0" normalizeH="0" baseline="0" noProof="0" dirty="0">
                <a:ln>
                  <a:noFill/>
                </a:ln>
                <a:solidFill>
                  <a:schemeClr val="bg1"/>
                </a:solidFill>
                <a:effectLst/>
                <a:uLnTx/>
                <a:uFillTx/>
                <a:latin typeface="Arial Rounded MT Bold" panose="020F0704030504030204" pitchFamily="34" charset="0"/>
                <a:ea typeface="+mj-ea"/>
                <a:cs typeface="Arial" panose="020B0604020202020204" pitchFamily="34" charset="0"/>
              </a:rPr>
              <a:t>Thank you </a:t>
            </a:r>
          </a:p>
        </p:txBody>
      </p:sp>
      <p:sp>
        <p:nvSpPr>
          <p:cNvPr id="7" name="TextBox 6">
            <a:extLst>
              <a:ext uri="{FF2B5EF4-FFF2-40B4-BE49-F238E27FC236}">
                <a16:creationId xmlns:a16="http://schemas.microsoft.com/office/drawing/2014/main" id="{3632676A-3F10-851A-A2E7-57FD81EB63B9}"/>
              </a:ext>
            </a:extLst>
          </p:cNvPr>
          <p:cNvSpPr txBox="1"/>
          <p:nvPr/>
        </p:nvSpPr>
        <p:spPr>
          <a:xfrm>
            <a:off x="0" y="6131042"/>
            <a:ext cx="11933733" cy="553998"/>
          </a:xfrm>
          <a:prstGeom prst="rect">
            <a:avLst/>
          </a:prstGeom>
          <a:noFill/>
        </p:spPr>
        <p:txBody>
          <a:bodyPr wrap="square">
            <a:spAutoFit/>
          </a:bodyPr>
          <a:lstStyle/>
          <a:p>
            <a:r>
              <a:rPr lang="en-GB" sz="3000" dirty="0">
                <a:solidFill>
                  <a:schemeClr val="bg1"/>
                </a:solidFill>
                <a:highlight>
                  <a:srgbClr val="000000"/>
                </a:highlight>
              </a:rPr>
              <a:t>analysisfunction.civilservice.gov.uk/support/communicating-analysis/</a:t>
            </a:r>
          </a:p>
        </p:txBody>
      </p:sp>
      <p:pic>
        <p:nvPicPr>
          <p:cNvPr id="10" name="Picture 9" descr="QR code. Scan it and it will take you to the support page for communicating analysis. ">
            <a:extLst>
              <a:ext uri="{FF2B5EF4-FFF2-40B4-BE49-F238E27FC236}">
                <a16:creationId xmlns:a16="http://schemas.microsoft.com/office/drawing/2014/main" id="{8DAB4DF5-77AD-7588-F35D-91C528D18C8E}"/>
              </a:ext>
            </a:extLst>
          </p:cNvPr>
          <p:cNvPicPr>
            <a:picLocks noChangeAspect="1"/>
          </p:cNvPicPr>
          <p:nvPr/>
        </p:nvPicPr>
        <p:blipFill>
          <a:blip r:embed="rId4"/>
          <a:stretch>
            <a:fillRect/>
          </a:stretch>
        </p:blipFill>
        <p:spPr>
          <a:xfrm>
            <a:off x="105071" y="4547780"/>
            <a:ext cx="1631390" cy="1631390"/>
          </a:xfrm>
          <a:prstGeom prst="rect">
            <a:avLst/>
          </a:prstGeom>
        </p:spPr>
      </p:pic>
      <p:pic>
        <p:nvPicPr>
          <p:cNvPr id="11" name="Picture 10">
            <a:extLst>
              <a:ext uri="{FF2B5EF4-FFF2-40B4-BE49-F238E27FC236}">
                <a16:creationId xmlns:a16="http://schemas.microsoft.com/office/drawing/2014/main" id="{79C41681-90F0-350A-6CAE-E2686979049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5965" b="9659"/>
          <a:stretch/>
        </p:blipFill>
        <p:spPr>
          <a:xfrm>
            <a:off x="7754212" y="1"/>
            <a:ext cx="4437788" cy="2496256"/>
          </a:xfrm>
          <a:prstGeom prst="rect">
            <a:avLst/>
          </a:prstGeom>
        </p:spPr>
      </p:pic>
      <p:sp>
        <p:nvSpPr>
          <p:cNvPr id="3" name="TextBox 2">
            <a:extLst>
              <a:ext uri="{FF2B5EF4-FFF2-40B4-BE49-F238E27FC236}">
                <a16:creationId xmlns:a16="http://schemas.microsoft.com/office/drawing/2014/main" id="{B9BF1306-4457-D5A0-966A-FC9865F073B7}"/>
              </a:ext>
            </a:extLst>
          </p:cNvPr>
          <p:cNvSpPr txBox="1"/>
          <p:nvPr/>
        </p:nvSpPr>
        <p:spPr>
          <a:xfrm>
            <a:off x="1467853" y="2280813"/>
            <a:ext cx="10724147" cy="553998"/>
          </a:xfrm>
          <a:prstGeom prst="rect">
            <a:avLst/>
          </a:prstGeom>
          <a:noFill/>
        </p:spPr>
        <p:txBody>
          <a:bodyPr wrap="square" lIns="91440" tIns="45720" rIns="91440" bIns="45720" anchor="t">
            <a:spAutoFit/>
          </a:bodyPr>
          <a:lstStyle/>
          <a:p>
            <a:pPr algn="r"/>
            <a:r>
              <a:rPr lang="en-GB" sz="3000" dirty="0">
                <a:solidFill>
                  <a:schemeClr val="bg1"/>
                </a:solidFill>
                <a:highlight>
                  <a:srgbClr val="000000"/>
                </a:highlight>
              </a:rPr>
              <a:t>https://www.smartsurvey.co.uk/s/AiGMonth23ThreePerspectives/</a:t>
            </a:r>
            <a:endParaRPr lang="en-US" sz="3000" dirty="0">
              <a:solidFill>
                <a:schemeClr val="bg1"/>
              </a:solidFill>
              <a:highlight>
                <a:srgbClr val="000000"/>
              </a:highlight>
            </a:endParaRPr>
          </a:p>
        </p:txBody>
      </p:sp>
      <p:pic>
        <p:nvPicPr>
          <p:cNvPr id="2052" name="Picture 4" descr="image">
            <a:extLst>
              <a:ext uri="{FF2B5EF4-FFF2-40B4-BE49-F238E27FC236}">
                <a16:creationId xmlns:a16="http://schemas.microsoft.com/office/drawing/2014/main" id="{646BCD36-0705-4B47-4D00-7B1FF542A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4060" y="2786054"/>
            <a:ext cx="3222870" cy="322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19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p:txBody>
          <a:bodyPr/>
          <a:lstStyle/>
          <a:p>
            <a:r>
              <a:rPr lang="en-GB" dirty="0"/>
              <a:t>Simpler alternative language</a:t>
            </a:r>
          </a:p>
        </p:txBody>
      </p:sp>
      <p:sp>
        <p:nvSpPr>
          <p:cNvPr id="3" name="Content Placeholder 2">
            <a:extLst>
              <a:ext uri="{FF2B5EF4-FFF2-40B4-BE49-F238E27FC236}">
                <a16:creationId xmlns:a16="http://schemas.microsoft.com/office/drawing/2014/main" id="{239475B1-770C-45DD-8AED-12276FAB0FF7}"/>
              </a:ext>
            </a:extLst>
          </p:cNvPr>
          <p:cNvSpPr>
            <a:spLocks noGrp="1"/>
          </p:cNvSpPr>
          <p:nvPr>
            <p:ph idx="1"/>
          </p:nvPr>
        </p:nvSpPr>
        <p:spPr>
          <a:xfrm>
            <a:off x="838200" y="1424324"/>
            <a:ext cx="10515600" cy="3947427"/>
          </a:xfrm>
        </p:spPr>
        <p:txBody>
          <a:bodyPr/>
          <a:lstStyle/>
          <a:p>
            <a:pPr marL="0" indent="0">
              <a:buNone/>
            </a:pPr>
            <a:r>
              <a:rPr lang="en-GB" sz="2800" dirty="0"/>
              <a:t>Fictional example:</a:t>
            </a:r>
            <a:endParaRPr lang="en-GB" sz="2800" dirty="0">
              <a:cs typeface="Arial"/>
            </a:endParaRPr>
          </a:p>
          <a:p>
            <a:pPr marL="0" indent="0">
              <a:buNone/>
            </a:pPr>
            <a:r>
              <a:rPr lang="en-GB" sz="2800" dirty="0"/>
              <a:t>Spatiotemporal modelling at LAD level continues to show a high variance in death rates after adjustments for general health state and population density.</a:t>
            </a:r>
            <a:endParaRPr lang="en-GB" sz="2800" dirty="0">
              <a:cs typeface="Arial"/>
            </a:endParaRPr>
          </a:p>
          <a:p>
            <a:pPr marL="0" indent="0">
              <a:buNone/>
            </a:pPr>
            <a:endParaRPr lang="en-GB" sz="2800" dirty="0">
              <a:cs typeface="Arial"/>
            </a:endParaRPr>
          </a:p>
          <a:p>
            <a:pPr marL="0" indent="0">
              <a:buNone/>
            </a:pPr>
            <a:r>
              <a:rPr lang="en-GB" sz="2800" dirty="0"/>
              <a:t>We looked at deaths over time and by local authority district. Accounting for general health in each area and population density, there were still large differences in death rates.</a:t>
            </a:r>
            <a:endParaRPr lang="en-GB" sz="2800" dirty="0">
              <a:cs typeface="Arial"/>
            </a:endParaRPr>
          </a:p>
        </p:txBody>
      </p:sp>
    </p:spTree>
    <p:extLst>
      <p:ext uri="{BB962C8B-B14F-4D97-AF65-F5344CB8AC3E}">
        <p14:creationId xmlns:p14="http://schemas.microsoft.com/office/powerpoint/2010/main" val="3731677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a:xfrm>
            <a:off x="838200" y="642127"/>
            <a:ext cx="10515600" cy="526298"/>
          </a:xfrm>
        </p:spPr>
        <p:txBody>
          <a:bodyPr/>
          <a:lstStyle/>
          <a:p>
            <a:r>
              <a:rPr lang="en-GB" dirty="0"/>
              <a:t>Helping people through denser detail (Buffer)</a:t>
            </a:r>
          </a:p>
        </p:txBody>
      </p:sp>
      <p:sp>
        <p:nvSpPr>
          <p:cNvPr id="5" name="TextBox 4">
            <a:extLst>
              <a:ext uri="{FF2B5EF4-FFF2-40B4-BE49-F238E27FC236}">
                <a16:creationId xmlns:a16="http://schemas.microsoft.com/office/drawing/2014/main" id="{E3C98E48-6713-4B05-8736-CBF045E8EE54}"/>
              </a:ext>
            </a:extLst>
          </p:cNvPr>
          <p:cNvSpPr txBox="1"/>
          <p:nvPr/>
        </p:nvSpPr>
        <p:spPr>
          <a:xfrm>
            <a:off x="838200" y="891338"/>
            <a:ext cx="10074365" cy="532453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a:t>
            </a:r>
            <a:r>
              <a:rPr kumimoji="0" lang="en-GB" sz="2000" b="1" i="0" u="none" strike="noStrike" kern="1200" cap="none" spc="0" normalizeH="0" baseline="0" noProof="0" dirty="0">
                <a:ln>
                  <a:noFill/>
                </a:ln>
                <a:solidFill>
                  <a:srgbClr val="323132"/>
                </a:solidFill>
                <a:effectLst/>
                <a:uLnTx/>
                <a:uFillTx/>
                <a:latin typeface="open sans"/>
                <a:ea typeface="open sans"/>
                <a:cs typeface="open sans"/>
              </a:rPr>
              <a:t>Price rises for food and non-alcoholic drinks are having the greatest effect on record when it comes to driving up</a:t>
            </a: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 the overall </a:t>
            </a:r>
            <a:r>
              <a:rPr kumimoji="0" lang="en-GB" sz="2000" b="1" i="0" u="none" strike="noStrike" kern="1200" cap="none" spc="0" normalizeH="0" baseline="0" noProof="0" dirty="0">
                <a:ln>
                  <a:noFill/>
                </a:ln>
                <a:solidFill>
                  <a:srgbClr val="323132"/>
                </a:solidFill>
                <a:effectLst/>
                <a:uLnTx/>
                <a:uFillTx/>
                <a:latin typeface="open sans"/>
                <a:ea typeface="open sans"/>
                <a:cs typeface="open sans"/>
              </a:rPr>
              <a:t>inflation</a:t>
            </a: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 rate, with a 1.51 percentage point contribution in November 2022, the largest contribution since the start of the National Statistics series in 2006.'</a:t>
            </a: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Arial"/>
              <a:ea typeface="open san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(emphasis added on main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23132"/>
                </a:solidFill>
                <a:effectLst/>
                <a:uLnTx/>
                <a:uFillTx/>
                <a:latin typeface="Arial" panose="020B0604020202020204"/>
                <a:ea typeface="+mn-lt"/>
                <a:cs typeface="Arial" panose="020B0604020202020204"/>
              </a:rPr>
              <a:t>Main message</a:t>
            </a:r>
            <a:r>
              <a:rPr kumimoji="0" lang="en-GB" sz="2000" b="0" i="0" u="none" strike="noStrike" kern="1200" cap="none" spc="0" normalizeH="0" baseline="0" noProof="0" dirty="0">
                <a:ln>
                  <a:noFill/>
                </a:ln>
                <a:solidFill>
                  <a:srgbClr val="323132"/>
                </a:solidFill>
                <a:effectLst/>
                <a:uLnTx/>
                <a:uFillTx/>
                <a:latin typeface="Arial" panose="020B0604020202020204"/>
                <a:ea typeface="+mn-lt"/>
                <a:cs typeface="Arial" panose="020B0604020202020204"/>
              </a:rPr>
              <a:t>, then detail</a:t>
            </a:r>
            <a:endParaRPr kumimoji="0" lang="en-GB" sz="1800" b="0" i="0" u="none" strike="noStrike" kern="1200" cap="none" spc="0" normalizeH="0" baseline="0" noProof="0" dirty="0">
              <a:ln>
                <a:noFill/>
              </a:ln>
              <a:solidFill>
                <a:srgbClr val="003B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       Frontloaded sentence highlights paragraph focus on a skim 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       Once we know what's going on, technical stuff smuggled in the middle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132"/>
                </a:solidFill>
                <a:effectLst/>
                <a:uLnTx/>
                <a:uFillTx/>
                <a:latin typeface="open sans"/>
                <a:ea typeface="open sans"/>
                <a:cs typeface="open sans"/>
              </a:rPr>
              <a:t>       Longer data source detail and less important context towards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panose="020B0606030504020204" pitchFamily="34" charset="0"/>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13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68C471B-41A3-64CE-0174-73C5CB19236D}"/>
              </a:ext>
            </a:extLst>
          </p:cNvPr>
          <p:cNvSpPr txBox="1"/>
          <p:nvPr/>
        </p:nvSpPr>
        <p:spPr>
          <a:xfrm>
            <a:off x="6496916" y="6280418"/>
            <a:ext cx="6094268" cy="369332"/>
          </a:xfrm>
          <a:prstGeom prst="rect">
            <a:avLst/>
          </a:prstGeom>
          <a:noFill/>
        </p:spPr>
        <p:txBody>
          <a:bodyPr wrap="square">
            <a:spAutoFit/>
          </a:bodyPr>
          <a:lstStyle/>
          <a:p>
            <a:pPr algn="l"/>
            <a:r>
              <a:rPr lang="en-GB" b="1" i="0"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Who are the children entering care in England?</a:t>
            </a:r>
            <a:endParaRPr lang="en-GB" b="1"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9341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669A-2D44-44E3-9377-584743D804DB}"/>
              </a:ext>
            </a:extLst>
          </p:cNvPr>
          <p:cNvSpPr>
            <a:spLocks noGrp="1"/>
          </p:cNvSpPr>
          <p:nvPr>
            <p:ph type="title"/>
          </p:nvPr>
        </p:nvSpPr>
        <p:spPr>
          <a:xfrm>
            <a:off x="838200" y="642127"/>
            <a:ext cx="10515600" cy="526298"/>
          </a:xfrm>
        </p:spPr>
        <p:txBody>
          <a:bodyPr/>
          <a:lstStyle/>
          <a:p>
            <a:r>
              <a:rPr lang="en-GB" dirty="0"/>
              <a:t>Example – simple definitions</a:t>
            </a:r>
          </a:p>
        </p:txBody>
      </p:sp>
      <p:sp>
        <p:nvSpPr>
          <p:cNvPr id="9" name="TextBox 8">
            <a:extLst>
              <a:ext uri="{FF2B5EF4-FFF2-40B4-BE49-F238E27FC236}">
                <a16:creationId xmlns:a16="http://schemas.microsoft.com/office/drawing/2014/main" id="{4B6D1F90-289A-06F1-2939-25A2CBB4AC7C}"/>
              </a:ext>
            </a:extLst>
          </p:cNvPr>
          <p:cNvSpPr txBox="1"/>
          <p:nvPr/>
        </p:nvSpPr>
        <p:spPr>
          <a:xfrm>
            <a:off x="361950" y="1439095"/>
            <a:ext cx="5709036" cy="4016484"/>
          </a:xfrm>
          <a:prstGeom prst="rect">
            <a:avLst/>
          </a:prstGeom>
          <a:noFill/>
        </p:spPr>
        <p:txBody>
          <a:bodyPr wrap="square">
            <a:spAutoFit/>
          </a:bodyPr>
          <a:lstStyle/>
          <a:p>
            <a:pPr algn="l"/>
            <a:r>
              <a:rPr lang="en-GB" sz="1700" b="1" i="0" dirty="0">
                <a:solidFill>
                  <a:srgbClr val="323132"/>
                </a:solidFill>
                <a:effectLst/>
                <a:latin typeface="+mj-lt"/>
              </a:rPr>
              <a:t>Deprived backgrounds</a:t>
            </a:r>
          </a:p>
          <a:p>
            <a:pPr algn="l"/>
            <a:r>
              <a:rPr lang="en-GB" sz="1700" b="0" i="0" dirty="0">
                <a:solidFill>
                  <a:srgbClr val="323132"/>
                </a:solidFill>
                <a:effectLst/>
                <a:latin typeface="+mj-lt"/>
              </a:rPr>
              <a:t>Around 8 in 10 children (81%) who went into care for the first time after the 2011 Census were living in a household that was </a:t>
            </a:r>
            <a:r>
              <a:rPr lang="en-GB" sz="1700" b="0" i="0" u="sng" dirty="0">
                <a:solidFill>
                  <a:srgbClr val="206095"/>
                </a:solidFill>
                <a:effectLst/>
                <a:latin typeface="+mj-lt"/>
                <a:hlinkClick r:id="rId2"/>
              </a:rPr>
              <a:t>deprived in at least one dimension</a:t>
            </a:r>
            <a:r>
              <a:rPr lang="en-GB" sz="1700" b="0" i="0" dirty="0">
                <a:solidFill>
                  <a:srgbClr val="323132"/>
                </a:solidFill>
                <a:effectLst/>
                <a:latin typeface="+mj-lt"/>
              </a:rPr>
              <a:t>, compared with 50% among those who did not go into care.</a:t>
            </a:r>
          </a:p>
          <a:p>
            <a:pPr algn="l"/>
            <a:r>
              <a:rPr lang="en-GB" sz="1700" b="0" i="0" dirty="0">
                <a:solidFill>
                  <a:srgbClr val="323132"/>
                </a:solidFill>
                <a:effectLst/>
                <a:latin typeface="+mj-lt"/>
              </a:rPr>
              <a:t>A household is considered as deprived if it meets at least one of the following criteria over four dimensions:</a:t>
            </a:r>
          </a:p>
          <a:p>
            <a:pPr marL="285750" indent="-285750" algn="l">
              <a:buFont typeface="Arial" panose="020B0604020202020204" pitchFamily="34" charset="0"/>
              <a:buChar char="•"/>
            </a:pPr>
            <a:r>
              <a:rPr lang="en-GB" sz="1700" b="0" i="0" dirty="0">
                <a:solidFill>
                  <a:srgbClr val="323132"/>
                </a:solidFill>
                <a:effectLst/>
                <a:latin typeface="+mj-lt"/>
              </a:rPr>
              <a:t>Employment deprivation is where any household member, who is not a full-time student, is either unemployed or long-term sick</a:t>
            </a:r>
          </a:p>
          <a:p>
            <a:pPr marL="285750" indent="-285750" algn="l">
              <a:buFont typeface="Arial" panose="020B0604020202020204" pitchFamily="34" charset="0"/>
              <a:buChar char="•"/>
            </a:pPr>
            <a:r>
              <a:rPr lang="en-GB" sz="1700" b="0" i="0" dirty="0">
                <a:solidFill>
                  <a:srgbClr val="323132"/>
                </a:solidFill>
                <a:effectLst/>
                <a:latin typeface="+mj-lt"/>
              </a:rPr>
              <a:t>Education deprivation is where no household member has a Level 2 qualification (for example, GCSE at grades A* to C or equivalent) and no person aged 16 to 18 years is a full-time student</a:t>
            </a:r>
          </a:p>
        </p:txBody>
      </p:sp>
      <p:sp>
        <p:nvSpPr>
          <p:cNvPr id="3" name="Content Placeholder 2">
            <a:extLst>
              <a:ext uri="{FF2B5EF4-FFF2-40B4-BE49-F238E27FC236}">
                <a16:creationId xmlns:a16="http://schemas.microsoft.com/office/drawing/2014/main" id="{239475B1-770C-45DD-8AED-12276FAB0FF7}"/>
              </a:ext>
            </a:extLst>
          </p:cNvPr>
          <p:cNvSpPr>
            <a:spLocks noGrp="1"/>
          </p:cNvSpPr>
          <p:nvPr>
            <p:ph idx="1"/>
          </p:nvPr>
        </p:nvSpPr>
        <p:spPr>
          <a:xfrm>
            <a:off x="6313334" y="1424324"/>
            <a:ext cx="5709037" cy="4209870"/>
          </a:xfrm>
        </p:spPr>
        <p:txBody>
          <a:bodyPr/>
          <a:lstStyle/>
          <a:p>
            <a:pPr marL="0" indent="0">
              <a:buNone/>
            </a:pPr>
            <a:r>
              <a:rPr lang="en-GB" sz="1800" dirty="0"/>
              <a:t>Section header gives context (Format)</a:t>
            </a:r>
          </a:p>
          <a:p>
            <a:pPr marL="0" indent="0">
              <a:buNone/>
            </a:pPr>
            <a:endParaRPr lang="en-GB" sz="1800" dirty="0"/>
          </a:p>
          <a:p>
            <a:pPr marL="0" indent="0">
              <a:buNone/>
            </a:pPr>
            <a:r>
              <a:rPr lang="en-GB" sz="1800" dirty="0"/>
              <a:t>‘Around 8 in 10’ is easier than 81% (Alternative)</a:t>
            </a:r>
          </a:p>
          <a:p>
            <a:pPr marL="0" indent="0">
              <a:buNone/>
            </a:pPr>
            <a:r>
              <a:rPr lang="en-GB" sz="1800" dirty="0"/>
              <a:t>First sentence makes sense without understanding ‘deprivation dimensions’ (Buffer)</a:t>
            </a:r>
          </a:p>
          <a:p>
            <a:pPr marL="0" indent="0">
              <a:buNone/>
            </a:pPr>
            <a:endParaRPr lang="en-GB" sz="1800" dirty="0"/>
          </a:p>
          <a:p>
            <a:pPr marL="0" indent="0">
              <a:buNone/>
            </a:pPr>
            <a:r>
              <a:rPr lang="en-GB" sz="1800" dirty="0"/>
              <a:t>Link from term to methodology (Contain)</a:t>
            </a:r>
          </a:p>
          <a:p>
            <a:pPr marL="0" indent="0">
              <a:buNone/>
            </a:pPr>
            <a:endParaRPr lang="en-GB" sz="1800" dirty="0"/>
          </a:p>
          <a:p>
            <a:pPr marL="0" indent="0">
              <a:buNone/>
            </a:pPr>
            <a:r>
              <a:rPr lang="en-GB" sz="1800" dirty="0"/>
              <a:t>Full definition immediately after main finding (Define/Explain)</a:t>
            </a:r>
          </a:p>
          <a:p>
            <a:pPr marL="0" indent="0">
              <a:buNone/>
            </a:pPr>
            <a:endParaRPr lang="en-GB" sz="1800" dirty="0"/>
          </a:p>
          <a:p>
            <a:pPr marL="0" indent="0">
              <a:buNone/>
            </a:pPr>
            <a:r>
              <a:rPr lang="en-GB" sz="1800" dirty="0"/>
              <a:t>Bullet list for legibility (and less scary) (Format)</a:t>
            </a:r>
          </a:p>
        </p:txBody>
      </p:sp>
      <p:sp>
        <p:nvSpPr>
          <p:cNvPr id="5" name="TextBox 4">
            <a:extLst>
              <a:ext uri="{FF2B5EF4-FFF2-40B4-BE49-F238E27FC236}">
                <a16:creationId xmlns:a16="http://schemas.microsoft.com/office/drawing/2014/main" id="{8427513B-CEF0-468F-A55D-ADE4AD0945D6}"/>
              </a:ext>
            </a:extLst>
          </p:cNvPr>
          <p:cNvSpPr txBox="1"/>
          <p:nvPr/>
        </p:nvSpPr>
        <p:spPr>
          <a:xfrm>
            <a:off x="6452340" y="6293889"/>
            <a:ext cx="6093912" cy="369332"/>
          </a:xfrm>
          <a:prstGeom prst="rect">
            <a:avLst/>
          </a:prstGeom>
          <a:noFill/>
        </p:spPr>
        <p:txBody>
          <a:bodyPr wrap="square">
            <a:spAutoFit/>
          </a:bodyPr>
          <a:lstStyle/>
          <a:p>
            <a:pPr algn="l"/>
            <a:r>
              <a:rPr lang="en-GB" b="1" i="0"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Who are the children entering care in England?</a:t>
            </a:r>
            <a:endParaRPr lang="en-GB" b="1"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3668482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2.xml><?xml version="1.0" encoding="utf-8"?>
<a:theme xmlns:a="http://schemas.openxmlformats.org/drawingml/2006/main" name="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176</TotalTime>
  <Words>5429</Words>
  <Application>Microsoft Office PowerPoint</Application>
  <PresentationFormat>Widescreen</PresentationFormat>
  <Paragraphs>451</Paragraphs>
  <Slides>63</Slides>
  <Notes>41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Arial</vt:lpstr>
      <vt:lpstr>Arial   </vt:lpstr>
      <vt:lpstr>Arial    </vt:lpstr>
      <vt:lpstr>Arial Rounded MT Bold</vt:lpstr>
      <vt:lpstr>Calibri</vt:lpstr>
      <vt:lpstr>Calibri Light</vt:lpstr>
      <vt:lpstr>Open Sans</vt:lpstr>
      <vt:lpstr>Open Sans</vt:lpstr>
      <vt:lpstr>Segoe UI</vt:lpstr>
      <vt:lpstr>Soehne</vt:lpstr>
      <vt:lpstr>Office Theme</vt:lpstr>
      <vt:lpstr>ONS</vt:lpstr>
      <vt:lpstr>Communicating analysis effectively: three perspectives</vt:lpstr>
      <vt:lpstr>Perspective one</vt:lpstr>
      <vt:lpstr>Data journalism and audience accessibility</vt:lpstr>
      <vt:lpstr>My mum (busy, interested member of the public)</vt:lpstr>
      <vt:lpstr>Technical language my mum doesn’t get</vt:lpstr>
      <vt:lpstr>How to help your reader with technical terms</vt:lpstr>
      <vt:lpstr>Simpler alternative language</vt:lpstr>
      <vt:lpstr>Helping people through denser detail (Buffer)</vt:lpstr>
      <vt:lpstr>Example – simple definitions</vt:lpstr>
      <vt:lpstr>Example – caveats in conversational tone</vt:lpstr>
      <vt:lpstr>Findings before methodology</vt:lpstr>
      <vt:lpstr>Unpacking models</vt:lpstr>
      <vt:lpstr>Reducing the odds of misinterpretation</vt:lpstr>
      <vt:lpstr>Demo the model with an example person </vt:lpstr>
      <vt:lpstr>Now imagine what the model would do if...</vt:lpstr>
      <vt:lpstr>Engaging a public audience</vt:lpstr>
      <vt:lpstr>Perspective two</vt:lpstr>
      <vt:lpstr>Cookies</vt:lpstr>
      <vt:lpstr>Dinosaurs</vt:lpstr>
      <vt:lpstr>Snake</vt:lpstr>
      <vt:lpstr>The Sun headline</vt:lpstr>
      <vt:lpstr>Newspaper article 1</vt:lpstr>
      <vt:lpstr>Benefits and harms of Astra-Zeneca vaccine</vt:lpstr>
      <vt:lpstr>Rates of Covid-19 infection</vt:lpstr>
      <vt:lpstr>Joe Rogan experience logo</vt:lpstr>
      <vt:lpstr>Man in suit</vt:lpstr>
      <vt:lpstr>Flatulence table</vt:lpstr>
      <vt:lpstr>Lid, lash and lacrimal table</vt:lpstr>
      <vt:lpstr>Article 2</vt:lpstr>
      <vt:lpstr>Article 3</vt:lpstr>
      <vt:lpstr>Perspective three</vt:lpstr>
      <vt:lpstr> Hello</vt:lpstr>
      <vt:lpstr>Usually at the start of an analytical publication  Often the only part that gets read  One sentence per bullet point  Max 6 points  </vt:lpstr>
      <vt:lpstr>Census language publication</vt:lpstr>
      <vt:lpstr>Main points 1</vt:lpstr>
      <vt:lpstr>Main points 2</vt:lpstr>
      <vt:lpstr>Main points 3</vt:lpstr>
      <vt:lpstr>Main points 4</vt:lpstr>
      <vt:lpstr>Main points 5</vt:lpstr>
      <vt:lpstr>Main points 6</vt:lpstr>
      <vt:lpstr>Main points 7</vt:lpstr>
      <vt:lpstr>Main points 8</vt:lpstr>
      <vt:lpstr>Main points 9</vt:lpstr>
      <vt:lpstr>Main points 10</vt:lpstr>
      <vt:lpstr>Main points 11</vt:lpstr>
      <vt:lpstr>Main points 12</vt:lpstr>
      <vt:lpstr>Main points 13</vt:lpstr>
      <vt:lpstr>Fractions?  Percentages?  1 in 10, 1 in 7, 1 in 100?  </vt:lpstr>
      <vt:lpstr>Dyscalculia </vt:lpstr>
      <vt:lpstr>Designing for users with dyscalculia or low numeracy  </vt:lpstr>
      <vt:lpstr>Designing for users with dyscalculia or low numeracy – might be hard  </vt:lpstr>
      <vt:lpstr>Designing for users with dyscalculia or low numeracy – can do </vt:lpstr>
      <vt:lpstr>Using sentences to give context </vt:lpstr>
      <vt:lpstr>Using sentences to give context: slide 2</vt:lpstr>
      <vt:lpstr>But do not mix things up! </vt:lpstr>
      <vt:lpstr>What do you think?</vt:lpstr>
      <vt:lpstr>Getting people to do this . . . </vt:lpstr>
      <vt:lpstr>Finally, the answer!</vt:lpstr>
      <vt:lpstr>Use words with care</vt:lpstr>
      <vt:lpstr>Imagine you were asked this!</vt:lpstr>
      <vt:lpstr>Having to translate to this . . . </vt:lpstr>
      <vt:lpstr>And use words with care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analysis effectively: three perspectives</dc:title>
  <dc:creator>Thomas, Hannah</dc:creator>
  <cp:lastModifiedBy>Thomas, Hannah</cp:lastModifiedBy>
  <cp:revision>7</cp:revision>
  <dcterms:created xsi:type="dcterms:W3CDTF">2023-05-23T13:56:55Z</dcterms:created>
  <dcterms:modified xsi:type="dcterms:W3CDTF">2023-05-25T11:03:07Z</dcterms:modified>
</cp:coreProperties>
</file>