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8"/>
  </p:notesMasterIdLst>
  <p:sldIdLst>
    <p:sldId id="918" r:id="rId5"/>
    <p:sldId id="965" r:id="rId6"/>
    <p:sldId id="715" r:id="rId7"/>
    <p:sldId id="973" r:id="rId8"/>
    <p:sldId id="974" r:id="rId9"/>
    <p:sldId id="777" r:id="rId10"/>
    <p:sldId id="890" r:id="rId11"/>
    <p:sldId id="782" r:id="rId12"/>
    <p:sldId id="802" r:id="rId13"/>
    <p:sldId id="891" r:id="rId14"/>
    <p:sldId id="893" r:id="rId15"/>
    <p:sldId id="807" r:id="rId16"/>
    <p:sldId id="895" r:id="rId17"/>
    <p:sldId id="902" r:id="rId18"/>
    <p:sldId id="837" r:id="rId19"/>
    <p:sldId id="972" r:id="rId20"/>
    <p:sldId id="897" r:id="rId21"/>
    <p:sldId id="994" r:id="rId22"/>
    <p:sldId id="969" r:id="rId23"/>
    <p:sldId id="970" r:id="rId24"/>
    <p:sldId id="422" r:id="rId25"/>
    <p:sldId id="971" r:id="rId26"/>
    <p:sldId id="991" r:id="rId27"/>
    <p:sldId id="976" r:id="rId28"/>
    <p:sldId id="978" r:id="rId29"/>
    <p:sldId id="986" r:id="rId30"/>
    <p:sldId id="984" r:id="rId31"/>
    <p:sldId id="989" r:id="rId32"/>
    <p:sldId id="980" r:id="rId33"/>
    <p:sldId id="981" r:id="rId34"/>
    <p:sldId id="993" r:id="rId35"/>
    <p:sldId id="992" r:id="rId36"/>
    <p:sldId id="98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B415DC-5CC9-49D7-A0A3-2E3B92BE33CA}" v="477" dt="2023-03-22T14:44:33.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74" d="100"/>
          <a:sy n="74" d="100"/>
        </p:scale>
        <p:origin x="139" y="67"/>
      </p:cViewPr>
      <p:guideLst/>
    </p:cSldViewPr>
  </p:slideViewPr>
  <p:outlineViewPr>
    <p:cViewPr>
      <p:scale>
        <a:sx n="33" d="100"/>
        <a:sy n="33" d="100"/>
      </p:scale>
      <p:origin x="0" y="-318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6101E-F780-4AEC-9C75-9739789E150A}" type="datetimeFigureOut">
              <a:rPr lang="en-GB" smtClean="0"/>
              <a:t>22/03/2023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5465-51AD-4C5A-9504-13007696DDD0}" type="slidenum">
              <a:rPr lang="en-GB" smtClean="0"/>
              <a:t>‹#›</a:t>
            </a:fld>
            <a:endParaRPr lang="en-GB"/>
          </a:p>
        </p:txBody>
      </p:sp>
    </p:spTree>
    <p:extLst>
      <p:ext uri="{BB962C8B-B14F-4D97-AF65-F5344CB8AC3E}">
        <p14:creationId xmlns:p14="http://schemas.microsoft.com/office/powerpoint/2010/main" val="757454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1219411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11</a:t>
            </a:fld>
            <a:endParaRPr lang="en-GB"/>
          </a:p>
        </p:txBody>
      </p:sp>
    </p:spTree>
    <p:extLst>
      <p:ext uri="{BB962C8B-B14F-4D97-AF65-F5344CB8AC3E}">
        <p14:creationId xmlns:p14="http://schemas.microsoft.com/office/powerpoint/2010/main" val="1544017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12</a:t>
            </a:fld>
            <a:endParaRPr lang="en-GB"/>
          </a:p>
        </p:txBody>
      </p:sp>
    </p:spTree>
    <p:extLst>
      <p:ext uri="{BB962C8B-B14F-4D97-AF65-F5344CB8AC3E}">
        <p14:creationId xmlns:p14="http://schemas.microsoft.com/office/powerpoint/2010/main" val="528204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13</a:t>
            </a:fld>
            <a:endParaRPr lang="en-GB"/>
          </a:p>
        </p:txBody>
      </p:sp>
    </p:spTree>
    <p:extLst>
      <p:ext uri="{BB962C8B-B14F-4D97-AF65-F5344CB8AC3E}">
        <p14:creationId xmlns:p14="http://schemas.microsoft.com/office/powerpoint/2010/main" val="384569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14</a:t>
            </a:fld>
            <a:endParaRPr lang="en-GB"/>
          </a:p>
        </p:txBody>
      </p:sp>
    </p:spTree>
    <p:extLst>
      <p:ext uri="{BB962C8B-B14F-4D97-AF65-F5344CB8AC3E}">
        <p14:creationId xmlns:p14="http://schemas.microsoft.com/office/powerpoint/2010/main" val="28221706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15</a:t>
            </a:fld>
            <a:endParaRPr lang="en-GB"/>
          </a:p>
        </p:txBody>
      </p:sp>
    </p:spTree>
    <p:extLst>
      <p:ext uri="{BB962C8B-B14F-4D97-AF65-F5344CB8AC3E}">
        <p14:creationId xmlns:p14="http://schemas.microsoft.com/office/powerpoint/2010/main" val="838209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16</a:t>
            </a:fld>
            <a:endParaRPr lang="en-GB"/>
          </a:p>
        </p:txBody>
      </p:sp>
    </p:spTree>
    <p:extLst>
      <p:ext uri="{BB962C8B-B14F-4D97-AF65-F5344CB8AC3E}">
        <p14:creationId xmlns:p14="http://schemas.microsoft.com/office/powerpoint/2010/main" val="927622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17</a:t>
            </a:fld>
            <a:endParaRPr lang="en-GB"/>
          </a:p>
        </p:txBody>
      </p:sp>
    </p:spTree>
    <p:extLst>
      <p:ext uri="{BB962C8B-B14F-4D97-AF65-F5344CB8AC3E}">
        <p14:creationId xmlns:p14="http://schemas.microsoft.com/office/powerpoint/2010/main" val="1666546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2037868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1206461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301393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40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3</a:t>
            </a:fld>
            <a:endParaRPr lang="en-GB"/>
          </a:p>
        </p:txBody>
      </p:sp>
    </p:spTree>
    <p:extLst>
      <p:ext uri="{BB962C8B-B14F-4D97-AF65-F5344CB8AC3E}">
        <p14:creationId xmlns:p14="http://schemas.microsoft.com/office/powerpoint/2010/main" val="620491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21</a:t>
            </a:fld>
            <a:endParaRPr lang="en-GB"/>
          </a:p>
        </p:txBody>
      </p:sp>
    </p:spTree>
    <p:extLst>
      <p:ext uri="{BB962C8B-B14F-4D97-AF65-F5344CB8AC3E}">
        <p14:creationId xmlns:p14="http://schemas.microsoft.com/office/powerpoint/2010/main" val="28745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22</a:t>
            </a:fld>
            <a:endParaRPr lang="en-GB"/>
          </a:p>
        </p:txBody>
      </p:sp>
    </p:spTree>
    <p:extLst>
      <p:ext uri="{BB962C8B-B14F-4D97-AF65-F5344CB8AC3E}">
        <p14:creationId xmlns:p14="http://schemas.microsoft.com/office/powerpoint/2010/main" val="41813559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24</a:t>
            </a:fld>
            <a:endParaRPr lang="en-GB"/>
          </a:p>
        </p:txBody>
      </p:sp>
    </p:spTree>
    <p:extLst>
      <p:ext uri="{BB962C8B-B14F-4D97-AF65-F5344CB8AC3E}">
        <p14:creationId xmlns:p14="http://schemas.microsoft.com/office/powerpoint/2010/main" val="37594183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25</a:t>
            </a:fld>
            <a:endParaRPr lang="en-GB"/>
          </a:p>
        </p:txBody>
      </p:sp>
    </p:spTree>
    <p:extLst>
      <p:ext uri="{BB962C8B-B14F-4D97-AF65-F5344CB8AC3E}">
        <p14:creationId xmlns:p14="http://schemas.microsoft.com/office/powerpoint/2010/main" val="40665084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26</a:t>
            </a:fld>
            <a:endParaRPr lang="en-GB"/>
          </a:p>
        </p:txBody>
      </p:sp>
    </p:spTree>
    <p:extLst>
      <p:ext uri="{BB962C8B-B14F-4D97-AF65-F5344CB8AC3E}">
        <p14:creationId xmlns:p14="http://schemas.microsoft.com/office/powerpoint/2010/main" val="1595657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27</a:t>
            </a:fld>
            <a:endParaRPr lang="en-GB"/>
          </a:p>
        </p:txBody>
      </p:sp>
    </p:spTree>
    <p:extLst>
      <p:ext uri="{BB962C8B-B14F-4D97-AF65-F5344CB8AC3E}">
        <p14:creationId xmlns:p14="http://schemas.microsoft.com/office/powerpoint/2010/main" val="3027641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28</a:t>
            </a:fld>
            <a:endParaRPr lang="en-GB"/>
          </a:p>
        </p:txBody>
      </p:sp>
    </p:spTree>
    <p:extLst>
      <p:ext uri="{BB962C8B-B14F-4D97-AF65-F5344CB8AC3E}">
        <p14:creationId xmlns:p14="http://schemas.microsoft.com/office/powerpoint/2010/main" val="952277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29</a:t>
            </a:fld>
            <a:endParaRPr lang="en-GB"/>
          </a:p>
        </p:txBody>
      </p:sp>
    </p:spTree>
    <p:extLst>
      <p:ext uri="{BB962C8B-B14F-4D97-AF65-F5344CB8AC3E}">
        <p14:creationId xmlns:p14="http://schemas.microsoft.com/office/powerpoint/2010/main" val="21673655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30</a:t>
            </a:fld>
            <a:endParaRPr lang="en-GB"/>
          </a:p>
        </p:txBody>
      </p:sp>
    </p:spTree>
    <p:extLst>
      <p:ext uri="{BB962C8B-B14F-4D97-AF65-F5344CB8AC3E}">
        <p14:creationId xmlns:p14="http://schemas.microsoft.com/office/powerpoint/2010/main" val="12779561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31</a:t>
            </a:fld>
            <a:endParaRPr lang="en-GB"/>
          </a:p>
        </p:txBody>
      </p:sp>
    </p:spTree>
    <p:extLst>
      <p:ext uri="{BB962C8B-B14F-4D97-AF65-F5344CB8AC3E}">
        <p14:creationId xmlns:p14="http://schemas.microsoft.com/office/powerpoint/2010/main" val="3813982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Tx/>
              <a:buChar char="-"/>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4</a:t>
            </a:fld>
            <a:endParaRPr lang="en-GB"/>
          </a:p>
        </p:txBody>
      </p:sp>
    </p:spTree>
    <p:extLst>
      <p:ext uri="{BB962C8B-B14F-4D97-AF65-F5344CB8AC3E}">
        <p14:creationId xmlns:p14="http://schemas.microsoft.com/office/powerpoint/2010/main" val="3905943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32</a:t>
            </a:fld>
            <a:endParaRPr lang="en-GB"/>
          </a:p>
        </p:txBody>
      </p:sp>
    </p:spTree>
    <p:extLst>
      <p:ext uri="{BB962C8B-B14F-4D97-AF65-F5344CB8AC3E}">
        <p14:creationId xmlns:p14="http://schemas.microsoft.com/office/powerpoint/2010/main" val="2186438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C905D-CF0A-4DA6-9C1B-7F1138B61704}" type="slidenum">
              <a:rPr lang="en-GB" smtClean="0"/>
              <a:pPr/>
              <a:t>33</a:t>
            </a:fld>
            <a:endParaRPr lang="en-GB"/>
          </a:p>
        </p:txBody>
      </p:sp>
    </p:spTree>
    <p:extLst>
      <p:ext uri="{BB962C8B-B14F-4D97-AF65-F5344CB8AC3E}">
        <p14:creationId xmlns:p14="http://schemas.microsoft.com/office/powerpoint/2010/main" val="1808287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Tx/>
              <a:buChar char="-"/>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5</a:t>
            </a:fld>
            <a:endParaRPr lang="en-GB"/>
          </a:p>
        </p:txBody>
      </p:sp>
    </p:spTree>
    <p:extLst>
      <p:ext uri="{BB962C8B-B14F-4D97-AF65-F5344CB8AC3E}">
        <p14:creationId xmlns:p14="http://schemas.microsoft.com/office/powerpoint/2010/main" val="2094262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6</a:t>
            </a:fld>
            <a:endParaRPr lang="en-GB"/>
          </a:p>
        </p:txBody>
      </p:sp>
    </p:spTree>
    <p:extLst>
      <p:ext uri="{BB962C8B-B14F-4D97-AF65-F5344CB8AC3E}">
        <p14:creationId xmlns:p14="http://schemas.microsoft.com/office/powerpoint/2010/main" val="4184326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7</a:t>
            </a:fld>
            <a:endParaRPr lang="en-GB"/>
          </a:p>
        </p:txBody>
      </p:sp>
    </p:spTree>
    <p:extLst>
      <p:ext uri="{BB962C8B-B14F-4D97-AF65-F5344CB8AC3E}">
        <p14:creationId xmlns:p14="http://schemas.microsoft.com/office/powerpoint/2010/main" val="2975092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8</a:t>
            </a:fld>
            <a:endParaRPr lang="en-GB"/>
          </a:p>
        </p:txBody>
      </p:sp>
    </p:spTree>
    <p:extLst>
      <p:ext uri="{BB962C8B-B14F-4D97-AF65-F5344CB8AC3E}">
        <p14:creationId xmlns:p14="http://schemas.microsoft.com/office/powerpoint/2010/main" val="2628306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9</a:t>
            </a:fld>
            <a:endParaRPr lang="en-GB"/>
          </a:p>
        </p:txBody>
      </p:sp>
    </p:spTree>
    <p:extLst>
      <p:ext uri="{BB962C8B-B14F-4D97-AF65-F5344CB8AC3E}">
        <p14:creationId xmlns:p14="http://schemas.microsoft.com/office/powerpoint/2010/main" val="1198583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fld id="{813DE3FB-0F1A-47D9-BC25-48591466736A}" type="slidenum">
              <a:rPr lang="en-GB" smtClean="0"/>
              <a:pPr/>
              <a:t>10</a:t>
            </a:fld>
            <a:endParaRPr lang="en-GB"/>
          </a:p>
        </p:txBody>
      </p:sp>
    </p:spTree>
    <p:extLst>
      <p:ext uri="{BB962C8B-B14F-4D97-AF65-F5344CB8AC3E}">
        <p14:creationId xmlns:p14="http://schemas.microsoft.com/office/powerpoint/2010/main" val="1728360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48DB-F9F7-4AE2-BF85-E555FF0C2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076E20-CF58-41D4-8644-BBD41E602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165E0-96F3-4B3F-93E8-A8522CBA76BD}"/>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6C8C16B3-B127-4FD4-B1E7-C2F48AD6E5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2EF4E-5E96-42E9-93CF-83B97C490F5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37160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75BD-3A4A-4F28-8301-D9445FFC2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6DC51A-56CB-4053-B358-D79D0197B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9BB9FA-F93F-4322-B430-81B1DFB0D4E8}"/>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439EEF18-C9BE-4ADF-AB58-6C3A726D48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E10AB-CD9E-440B-AFD0-73122EFA86D5}"/>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54258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CB0B5-EC63-4937-AF54-5754F3C3A8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3D10F9-51F6-4BC3-B9AC-E28731A52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5B941D-FB81-469D-8F8E-AAD911F44589}"/>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5EA9C440-1474-4A0A-A428-F8D57B8B3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8C94A-26FA-48D7-A966-5B18687C165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97521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userDrawn="1">
  <p:cSld name="Title">
    <p:bg>
      <p:bgPr>
        <a:blipFill dpi="0" rotWithShape="1">
          <a:blip r:embed="rId2">
            <a:lum/>
          </a:blip>
          <a:srcRect/>
          <a:stretch>
            <a:fillRect t="-9000" b="-9000"/>
          </a:stretch>
        </a:blipFill>
        <a:effectLst/>
      </p:bgPr>
    </p:bg>
    <p:spTree>
      <p:nvGrpSpPr>
        <p:cNvPr id="1" name="Shape 10"/>
        <p:cNvGrpSpPr/>
        <p:nvPr/>
      </p:nvGrpSpPr>
      <p:grpSpPr>
        <a:xfrm>
          <a:off x="0" y="0"/>
          <a:ext cx="0" cy="0"/>
          <a:chOff x="0" y="0"/>
          <a:chExt cx="0" cy="0"/>
        </a:xfrm>
      </p:grpSpPr>
      <p:sp>
        <p:nvSpPr>
          <p:cNvPr id="11" name="Google Shape;11;p2"/>
          <p:cNvSpPr/>
          <p:nvPr/>
        </p:nvSpPr>
        <p:spPr>
          <a:xfrm>
            <a:off x="16" y="-25"/>
            <a:ext cx="8601059" cy="6863837"/>
          </a:xfrm>
          <a:custGeom>
            <a:avLst/>
            <a:gdLst/>
            <a:ahLst/>
            <a:cxnLst/>
            <a:rect l="l" t="t" r="r" b="b"/>
            <a:pathLst>
              <a:path w="4644941" h="4202349" extrusionOk="0">
                <a:moveTo>
                  <a:pt x="2816531" y="4202349"/>
                </a:moveTo>
                <a:lnTo>
                  <a:pt x="0" y="4202349"/>
                </a:lnTo>
                <a:lnTo>
                  <a:pt x="0" y="0"/>
                </a:lnTo>
                <a:lnTo>
                  <a:pt x="4644942" y="0"/>
                </a:lnTo>
                <a:lnTo>
                  <a:pt x="2816531" y="4202349"/>
                </a:lnTo>
                <a:close/>
              </a:path>
            </a:pathLst>
          </a:custGeom>
          <a:solidFill>
            <a:srgbClr val="0F1E28">
              <a:alpha val="84706"/>
            </a:srgbClr>
          </a:solidFill>
          <a:ln>
            <a:noFill/>
          </a:ln>
          <a:effectLst>
            <a:outerShdw dist="9525" algn="bl" rotWithShape="0">
              <a:schemeClr val="lt1">
                <a:alpha val="15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txBox="1">
            <a:spLocks noGrp="1"/>
          </p:cNvSpPr>
          <p:nvPr>
            <p:ph type="ctrTitle"/>
          </p:nvPr>
        </p:nvSpPr>
        <p:spPr>
          <a:xfrm>
            <a:off x="609599" y="1496133"/>
            <a:ext cx="5250756" cy="3865600"/>
          </a:xfrm>
          <a:prstGeom prst="rect">
            <a:avLst/>
          </a:prstGeom>
        </p:spPr>
        <p:txBody>
          <a:bodyPr spcFirstLastPara="1" wrap="square" lIns="0" tIns="0" rIns="0" bIns="0" anchor="ctr" anchorCtr="0">
            <a:noAutofit/>
          </a:bodyPr>
          <a:lstStyle>
            <a:lvl1pPr lvl="0" rtl="0">
              <a:spcBef>
                <a:spcPts val="0"/>
              </a:spcBef>
              <a:spcAft>
                <a:spcPts val="0"/>
              </a:spcAft>
              <a:buSzPts val="4200"/>
              <a:buNone/>
              <a:defRPr sz="5333">
                <a:latin typeface="+mj-lt"/>
              </a:defRPr>
            </a:lvl1pPr>
            <a:lvl2pPr lvl="1" rtl="0">
              <a:spcBef>
                <a:spcPts val="0"/>
              </a:spcBef>
              <a:spcAft>
                <a:spcPts val="0"/>
              </a:spcAft>
              <a:buSzPts val="4200"/>
              <a:buNone/>
              <a:defRPr sz="5600"/>
            </a:lvl2pPr>
            <a:lvl3pPr lvl="2" rtl="0">
              <a:spcBef>
                <a:spcPts val="0"/>
              </a:spcBef>
              <a:spcAft>
                <a:spcPts val="0"/>
              </a:spcAft>
              <a:buSzPts val="4200"/>
              <a:buNone/>
              <a:defRPr sz="5600"/>
            </a:lvl3pPr>
            <a:lvl4pPr lvl="3" rtl="0">
              <a:spcBef>
                <a:spcPts val="0"/>
              </a:spcBef>
              <a:spcAft>
                <a:spcPts val="0"/>
              </a:spcAft>
              <a:buSzPts val="4200"/>
              <a:buNone/>
              <a:defRPr sz="5600"/>
            </a:lvl4pPr>
            <a:lvl5pPr lvl="4" rtl="0">
              <a:spcBef>
                <a:spcPts val="0"/>
              </a:spcBef>
              <a:spcAft>
                <a:spcPts val="0"/>
              </a:spcAft>
              <a:buSzPts val="4200"/>
              <a:buNone/>
              <a:defRPr sz="5600"/>
            </a:lvl5pPr>
            <a:lvl6pPr lvl="5" rtl="0">
              <a:spcBef>
                <a:spcPts val="0"/>
              </a:spcBef>
              <a:spcAft>
                <a:spcPts val="0"/>
              </a:spcAft>
              <a:buSzPts val="4200"/>
              <a:buNone/>
              <a:defRPr sz="5600"/>
            </a:lvl6pPr>
            <a:lvl7pPr lvl="6" rtl="0">
              <a:spcBef>
                <a:spcPts val="0"/>
              </a:spcBef>
              <a:spcAft>
                <a:spcPts val="0"/>
              </a:spcAft>
              <a:buSzPts val="4200"/>
              <a:buNone/>
              <a:defRPr sz="5600"/>
            </a:lvl7pPr>
            <a:lvl8pPr lvl="7" rtl="0">
              <a:spcBef>
                <a:spcPts val="0"/>
              </a:spcBef>
              <a:spcAft>
                <a:spcPts val="0"/>
              </a:spcAft>
              <a:buSzPts val="4200"/>
              <a:buNone/>
              <a:defRPr sz="5600"/>
            </a:lvl8pPr>
            <a:lvl9pPr lvl="8" rtl="0">
              <a:spcBef>
                <a:spcPts val="0"/>
              </a:spcBef>
              <a:spcAft>
                <a:spcPts val="0"/>
              </a:spcAft>
              <a:buSzPts val="4200"/>
              <a:buNone/>
              <a:defRPr sz="5600"/>
            </a:lvl9pPr>
          </a:lstStyle>
          <a:p>
            <a:endParaRPr/>
          </a:p>
        </p:txBody>
      </p:sp>
      <p:pic>
        <p:nvPicPr>
          <p:cNvPr id="4" name="Picture 3" descr="A picture containing text, clipart&#10;&#10;Description automatically generated">
            <a:extLst>
              <a:ext uri="{FF2B5EF4-FFF2-40B4-BE49-F238E27FC236}">
                <a16:creationId xmlns:a16="http://schemas.microsoft.com/office/drawing/2014/main" id="{48D22508-5E1E-4F99-B776-69DD5410225E}"/>
              </a:ext>
            </a:extLst>
          </p:cNvPr>
          <p:cNvPicPr>
            <a:picLocks noChangeAspect="1"/>
          </p:cNvPicPr>
          <p:nvPr userDrawn="1"/>
        </p:nvPicPr>
        <p:blipFill>
          <a:blip r:embed="rId3">
            <a:alphaModFix amt="50000"/>
          </a:blip>
          <a:stretch>
            <a:fillRect/>
          </a:stretch>
        </p:blipFill>
        <p:spPr>
          <a:xfrm>
            <a:off x="11085500" y="5712381"/>
            <a:ext cx="960000" cy="960000"/>
          </a:xfrm>
          <a:prstGeom prst="rect">
            <a:avLst/>
          </a:prstGeom>
        </p:spPr>
      </p:pic>
    </p:spTree>
    <p:extLst>
      <p:ext uri="{BB962C8B-B14F-4D97-AF65-F5344CB8AC3E}">
        <p14:creationId xmlns:p14="http://schemas.microsoft.com/office/powerpoint/2010/main" val="1447333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userDrawn="1">
  <p:cSld name="Caption">
    <p:bg>
      <p:bgPr>
        <a:solidFill>
          <a:schemeClr val="lt1"/>
        </a:solidFill>
        <a:effectLst/>
      </p:bgPr>
    </p:bg>
    <p:spTree>
      <p:nvGrpSpPr>
        <p:cNvPr id="1" name="Shape 57"/>
        <p:cNvGrpSpPr/>
        <p:nvPr/>
      </p:nvGrpSpPr>
      <p:grpSpPr>
        <a:xfrm>
          <a:off x="0" y="0"/>
          <a:ext cx="0" cy="0"/>
          <a:chOff x="0" y="0"/>
          <a:chExt cx="0" cy="0"/>
        </a:xfrm>
      </p:grpSpPr>
      <p:sp>
        <p:nvSpPr>
          <p:cNvPr id="60" name="Google Shape;60;p10"/>
          <p:cNvSpPr txBox="1">
            <a:spLocks noGrp="1"/>
          </p:cNvSpPr>
          <p:nvPr>
            <p:ph type="body" idx="1"/>
          </p:nvPr>
        </p:nvSpPr>
        <p:spPr>
          <a:xfrm>
            <a:off x="609600" y="1857374"/>
            <a:ext cx="8264800" cy="4710492"/>
          </a:xfrm>
          <a:prstGeom prst="rect">
            <a:avLst/>
          </a:prstGeom>
        </p:spPr>
        <p:txBody>
          <a:bodyPr spcFirstLastPara="1" wrap="square" lIns="0" tIns="0" rIns="0" bIns="0" anchor="ctr" anchorCtr="0">
            <a:noAutofit/>
          </a:bodyPr>
          <a:lstStyle>
            <a:lvl1pPr marL="609585" lvl="0" indent="-304792" rtl="0">
              <a:spcBef>
                <a:spcPts val="480"/>
              </a:spcBef>
              <a:spcAft>
                <a:spcPts val="0"/>
              </a:spcAft>
              <a:buClr>
                <a:schemeClr val="dk2"/>
              </a:buClr>
              <a:buSzPts val="1800"/>
              <a:buNone/>
              <a:defRPr sz="2400">
                <a:solidFill>
                  <a:schemeClr val="dk2"/>
                </a:solidFill>
                <a:latin typeface="+mj-lt"/>
              </a:defRPr>
            </a:lvl1pPr>
          </a:lstStyle>
          <a:p>
            <a:endParaRPr/>
          </a:p>
        </p:txBody>
      </p:sp>
      <p:sp>
        <p:nvSpPr>
          <p:cNvPr id="61" name="Google Shape;61;p10"/>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pic>
        <p:nvPicPr>
          <p:cNvPr id="8" name="Picture 7">
            <a:extLst>
              <a:ext uri="{FF2B5EF4-FFF2-40B4-BE49-F238E27FC236}">
                <a16:creationId xmlns:a16="http://schemas.microsoft.com/office/drawing/2014/main" id="{8BD00EA6-5035-4507-B56E-6DBD6CCC63B0}"/>
              </a:ext>
            </a:extLst>
          </p:cNvPr>
          <p:cNvPicPr>
            <a:picLocks noChangeAspect="1"/>
          </p:cNvPicPr>
          <p:nvPr userDrawn="1"/>
        </p:nvPicPr>
        <p:blipFill rotWithShape="1">
          <a:blip r:embed="rId2">
            <a:extLst>
              <a:ext uri="{BEBA8EAE-BF5A-486C-A8C5-ECC9F3942E4B}">
                <a14:imgProps xmlns:a14="http://schemas.microsoft.com/office/drawing/2010/main">
                  <a14:imgLayer r:embed="rId3">
                    <a14:imgEffect>
                      <a14:colorTemperature colorTemp="6400"/>
                    </a14:imgEffect>
                  </a14:imgLayer>
                </a14:imgProps>
              </a:ext>
            </a:extLst>
          </a:blip>
          <a:srcRect l="50475" r="1" b="26134"/>
          <a:stretch/>
        </p:blipFill>
        <p:spPr>
          <a:xfrm flipH="1">
            <a:off x="7356134" y="783566"/>
            <a:ext cx="4825620" cy="6069257"/>
          </a:xfrm>
          <a:prstGeom prst="rect">
            <a:avLst/>
          </a:prstGeom>
        </p:spPr>
      </p:pic>
      <p:sp>
        <p:nvSpPr>
          <p:cNvPr id="5" name="Title 1">
            <a:extLst>
              <a:ext uri="{FF2B5EF4-FFF2-40B4-BE49-F238E27FC236}">
                <a16:creationId xmlns:a16="http://schemas.microsoft.com/office/drawing/2014/main" id="{76FEE318-88AC-40E0-8F17-A15FEBFD37EB}"/>
              </a:ext>
            </a:extLst>
          </p:cNvPr>
          <p:cNvSpPr>
            <a:spLocks noGrp="1"/>
          </p:cNvSpPr>
          <p:nvPr>
            <p:ph type="title"/>
          </p:nvPr>
        </p:nvSpPr>
        <p:spPr>
          <a:xfrm>
            <a:off x="609599" y="783567"/>
            <a:ext cx="10204495" cy="958400"/>
          </a:xfrm>
          <a:prstGeom prst="rect">
            <a:avLst/>
          </a:prstGeom>
        </p:spPr>
        <p:txBody>
          <a:bodyPr/>
          <a:lstStyle>
            <a:lvl1pPr>
              <a:defRPr sz="4267">
                <a:latin typeface="+mj-lt"/>
              </a:defRPr>
            </a:lvl1pPr>
          </a:lstStyle>
          <a:p>
            <a:r>
              <a:rPr lang="en-US"/>
              <a:t>Click to edit Master title style</a:t>
            </a:r>
            <a:endParaRPr lang="en-GB"/>
          </a:p>
        </p:txBody>
      </p:sp>
      <p:pic>
        <p:nvPicPr>
          <p:cNvPr id="6" name="Picture 5" descr="A picture containing text, clipart&#10;&#10;Description automatically generated">
            <a:extLst>
              <a:ext uri="{FF2B5EF4-FFF2-40B4-BE49-F238E27FC236}">
                <a16:creationId xmlns:a16="http://schemas.microsoft.com/office/drawing/2014/main" id="{2C014FF1-603D-4F8A-90A6-44B9B6D0E430}"/>
              </a:ext>
            </a:extLst>
          </p:cNvPr>
          <p:cNvPicPr>
            <a:picLocks noChangeAspect="1"/>
          </p:cNvPicPr>
          <p:nvPr userDrawn="1"/>
        </p:nvPicPr>
        <p:blipFill>
          <a:blip r:embed="rId4">
            <a:alphaModFix amt="50000"/>
          </a:blip>
          <a:stretch>
            <a:fillRect/>
          </a:stretch>
        </p:blipFill>
        <p:spPr>
          <a:xfrm>
            <a:off x="11017924" y="159387"/>
            <a:ext cx="960000" cy="960000"/>
          </a:xfrm>
          <a:prstGeom prst="rect">
            <a:avLst/>
          </a:prstGeom>
        </p:spPr>
      </p:pic>
    </p:spTree>
    <p:extLst>
      <p:ext uri="{BB962C8B-B14F-4D97-AF65-F5344CB8AC3E}">
        <p14:creationId xmlns:p14="http://schemas.microsoft.com/office/powerpoint/2010/main" val="329014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2E1A-D733-4DCE-929B-6619A65B46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6CBD6A-F766-46BD-860E-1A8A71E7F6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17474-6D46-490B-A107-8050726811BC}"/>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FFE735AB-A41E-44D6-B5B3-09A2245B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E8E839-A358-4C0C-953F-D8CD9808814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4657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6E2E5-CA76-480B-BC9E-AA728759DF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5513A2-302D-423A-A2E0-0078C1F581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0ADCD4-FDC8-4533-AF96-08A70823F2FA}"/>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E3E84CA6-E066-48BD-8225-6BEA27E83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8C334-6B62-4459-9122-925FDB695D36}"/>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1884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92AF-1CA2-454F-A682-142B5B15F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0F9319-CFF4-47C8-9945-926F38C7D6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8E63F6-2535-4CA2-8DE0-CC1C36D564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89DAF-5847-4A7D-B16A-0C4BEFD1FF86}"/>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6" name="Footer Placeholder 5">
            <a:extLst>
              <a:ext uri="{FF2B5EF4-FFF2-40B4-BE49-F238E27FC236}">
                <a16:creationId xmlns:a16="http://schemas.microsoft.com/office/drawing/2014/main" id="{B757B67A-8175-45FB-9627-378E8FC5C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3C14D5-FD81-4015-81FB-AA99ADE56DD8}"/>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61520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9DEE-C2E1-47F3-8E85-51944DA11A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21A12E-8298-4935-A6AE-8BCB856887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E456A-EAE8-42EE-9942-6715388D81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81ED4F-E93E-4F73-A901-87E5E551F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659BA6-E124-4C29-A4F5-93DA519E14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B669F8-B65F-4D0B-A67C-9246A6C8C941}"/>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8" name="Footer Placeholder 7">
            <a:extLst>
              <a:ext uri="{FF2B5EF4-FFF2-40B4-BE49-F238E27FC236}">
                <a16:creationId xmlns:a16="http://schemas.microsoft.com/office/drawing/2014/main" id="{72ABE0D1-19A7-441A-B269-D8EB9E7A53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C6060C-B3B6-4DBA-AC99-8A909C5BF20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61227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481E-5DF2-4174-95F8-CFAF28A137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EEFE09-BC44-44D9-8CC5-61D032232B0E}"/>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4" name="Footer Placeholder 3">
            <a:extLst>
              <a:ext uri="{FF2B5EF4-FFF2-40B4-BE49-F238E27FC236}">
                <a16:creationId xmlns:a16="http://schemas.microsoft.com/office/drawing/2014/main" id="{F40F7DA3-AD58-49CC-BD76-8099AF44FA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2CB411-A791-47CF-AC4C-994BF6B47621}"/>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100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CD8C6-A670-4997-BF7A-DB09E1D2B29C}"/>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3" name="Footer Placeholder 2">
            <a:extLst>
              <a:ext uri="{FF2B5EF4-FFF2-40B4-BE49-F238E27FC236}">
                <a16:creationId xmlns:a16="http://schemas.microsoft.com/office/drawing/2014/main" id="{3E05C554-5E73-41A7-BF0C-6FD5B1C31D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F9A826-5BA6-4B71-AE91-06A5A42EBD24}"/>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707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E3E1-5695-4EE5-9B0A-537D714F0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47D5FE-C6D9-49E6-BB23-10BF71014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172839-3E31-4C6F-9CBA-B10984BC5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8396E-ED46-4A29-A1B4-23FB07EC0B27}"/>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6" name="Footer Placeholder 5">
            <a:extLst>
              <a:ext uri="{FF2B5EF4-FFF2-40B4-BE49-F238E27FC236}">
                <a16:creationId xmlns:a16="http://schemas.microsoft.com/office/drawing/2014/main" id="{C8DEF291-1B56-46C8-A95C-E96587E562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B2467-717D-4EF6-8B82-E6BE355167FA}"/>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80964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8707-F436-4B62-B8AE-B555C89001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0DFD57-3663-411B-8B76-2BEA389067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5EF1917-9555-4E74-8488-6E681633A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25E8C-28E8-41A3-BD20-A4E776774D97}"/>
              </a:ext>
            </a:extLst>
          </p:cNvPr>
          <p:cNvSpPr>
            <a:spLocks noGrp="1"/>
          </p:cNvSpPr>
          <p:nvPr>
            <p:ph type="dt" sz="half" idx="10"/>
          </p:nvPr>
        </p:nvSpPr>
        <p:spPr/>
        <p:txBody>
          <a:bodyPr/>
          <a:lstStyle/>
          <a:p>
            <a:fld id="{98D2A4B3-6C78-4478-8FC9-45E97051CF5F}" type="datetimeFigureOut">
              <a:rPr lang="en-GB" smtClean="0"/>
              <a:t>22/03/2023</a:t>
            </a:fld>
            <a:endParaRPr lang="en-GB"/>
          </a:p>
        </p:txBody>
      </p:sp>
      <p:sp>
        <p:nvSpPr>
          <p:cNvPr id="6" name="Footer Placeholder 5">
            <a:extLst>
              <a:ext uri="{FF2B5EF4-FFF2-40B4-BE49-F238E27FC236}">
                <a16:creationId xmlns:a16="http://schemas.microsoft.com/office/drawing/2014/main" id="{FD28A56A-5A3F-49D3-B1BF-A93C77711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925AAA-1434-4FB6-867B-1E7EE50642B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77933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303EFA-9456-4587-9048-7B6A741340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52560C-CC63-4BEC-99CC-353481E09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3B4C8F-07CC-40C9-AF7C-5F09612019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2A4B3-6C78-4478-8FC9-45E97051CF5F}" type="datetimeFigureOut">
              <a:rPr lang="en-GB" smtClean="0"/>
              <a:t>22/03/2023</a:t>
            </a:fld>
            <a:endParaRPr lang="en-GB"/>
          </a:p>
        </p:txBody>
      </p:sp>
      <p:sp>
        <p:nvSpPr>
          <p:cNvPr id="5" name="Footer Placeholder 4">
            <a:extLst>
              <a:ext uri="{FF2B5EF4-FFF2-40B4-BE49-F238E27FC236}">
                <a16:creationId xmlns:a16="http://schemas.microsoft.com/office/drawing/2014/main" id="{9BF226FC-9151-45C4-90F6-CCD7BDDB9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28BC3-BA9E-4528-B132-D91AE8040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A93B1-25B1-4634-A420-9F5B985B557D}" type="slidenum">
              <a:rPr lang="en-GB" smtClean="0"/>
              <a:t>‹#›</a:t>
            </a:fld>
            <a:endParaRPr lang="en-GB"/>
          </a:p>
        </p:txBody>
      </p:sp>
    </p:spTree>
    <p:extLst>
      <p:ext uri="{BB962C8B-B14F-4D97-AF65-F5344CB8AC3E}">
        <p14:creationId xmlns:p14="http://schemas.microsoft.com/office/powerpoint/2010/main" val="31336790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analysisfunction.civilservice.gov.uk/policy-store/releasing-statistics-in-spreadsheets/"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analysisfunction.civilservice.gov.uk/policy-store/data-visualisation-tables/"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uk/government/publications/civil-service-people-survey-2018-results"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gov.uk/government/publications/civil-service-people-survey-2018-results" TargetMode="External"/><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4B6CF-40F0-46E8-8431-C48F851A4C25}"/>
              </a:ext>
            </a:extLst>
          </p:cNvPr>
          <p:cNvSpPr>
            <a:spLocks noGrp="1"/>
          </p:cNvSpPr>
          <p:nvPr>
            <p:ph type="ctrTitle"/>
          </p:nvPr>
        </p:nvSpPr>
        <p:spPr>
          <a:xfrm>
            <a:off x="326350" y="1280159"/>
            <a:ext cx="7334290" cy="2976105"/>
          </a:xfrm>
        </p:spPr>
        <p:txBody>
          <a:bodyPr anchor="t"/>
          <a:lstStyle/>
          <a:p>
            <a:pPr marL="0" indent="0">
              <a:spcBef>
                <a:spcPts val="0"/>
              </a:spcBef>
              <a:spcAft>
                <a:spcPts val="600"/>
              </a:spcAft>
              <a:buNone/>
            </a:pPr>
            <a:r>
              <a:rPr lang="en-US" sz="6000" b="1" dirty="0">
                <a:solidFill>
                  <a:schemeClr val="bg1"/>
                </a:solidFill>
                <a:latin typeface="Arial" panose="020B0604020202020204" pitchFamily="34" charset="0"/>
                <a:cs typeface="Arial" panose="020B0604020202020204" pitchFamily="34" charset="0"/>
              </a:rPr>
              <a:t>Module 11: Tables</a:t>
            </a:r>
          </a:p>
        </p:txBody>
      </p:sp>
      <p:sp>
        <p:nvSpPr>
          <p:cNvPr id="3" name="TextBox 2">
            <a:extLst>
              <a:ext uri="{FF2B5EF4-FFF2-40B4-BE49-F238E27FC236}">
                <a16:creationId xmlns:a16="http://schemas.microsoft.com/office/drawing/2014/main" id="{0A4F6A03-0588-7B41-B945-481874D5C7B2}"/>
              </a:ext>
            </a:extLst>
          </p:cNvPr>
          <p:cNvSpPr txBox="1"/>
          <p:nvPr/>
        </p:nvSpPr>
        <p:spPr>
          <a:xfrm>
            <a:off x="392390" y="2415893"/>
            <a:ext cx="6277015" cy="2677656"/>
          </a:xfrm>
          <a:prstGeom prst="rect">
            <a:avLst/>
          </a:prstGeom>
          <a:noFill/>
        </p:spPr>
        <p:txBody>
          <a:bodyPr wrap="square" rtlCol="0">
            <a:spAutoFit/>
          </a:bodyPr>
          <a:lstStyle/>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Types of table</a:t>
            </a:r>
          </a:p>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When to use a table or a chart</a:t>
            </a:r>
          </a:p>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Tables: an example</a:t>
            </a:r>
          </a:p>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Publishing tables in HTML </a:t>
            </a:r>
          </a:p>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Publishing tables in documents </a:t>
            </a:r>
          </a:p>
          <a:p>
            <a:pPr marL="457200" indent="-457200">
              <a:buClr>
                <a:srgbClr val="F46A25"/>
              </a:buClr>
              <a:buFont typeface="Wingdings" panose="05000000000000000000" pitchFamily="2" charset="2"/>
              <a:buChar char="§"/>
            </a:pPr>
            <a:r>
              <a:rPr lang="en-GB" sz="2400" dirty="0">
                <a:solidFill>
                  <a:schemeClr val="bg1"/>
                </a:solidFill>
                <a:latin typeface="Arial" panose="020B0604020202020204" pitchFamily="34" charset="0"/>
                <a:cs typeface="Arial" panose="020B0604020202020204" pitchFamily="34" charset="0"/>
              </a:rPr>
              <a:t>Exercise 7</a:t>
            </a:r>
          </a:p>
          <a:p>
            <a:pPr marL="457200" indent="-457200">
              <a:buClr>
                <a:srgbClr val="F46A25"/>
              </a:buClr>
              <a:buFont typeface="Wingdings" panose="05000000000000000000" pitchFamily="2" charset="2"/>
              <a:buChar char="§"/>
            </a:pP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020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ED22778A-09B6-A437-BDE0-318166D9A9ED}"/>
              </a:ext>
            </a:extLst>
          </p:cNvPr>
          <p:cNvSpPr>
            <a:spLocks noGrp="1" noChangeArrowheads="1"/>
          </p:cNvSpPr>
          <p:nvPr>
            <p:ph type="title"/>
          </p:nvPr>
        </p:nvSpPr>
        <p:spPr>
          <a:xfrm>
            <a:off x="262758" y="8962"/>
            <a:ext cx="9144000" cy="1440000"/>
          </a:xfrm>
        </p:spPr>
        <p:txBody>
          <a:bodyPr/>
          <a:lstStyle/>
          <a:p>
            <a:r>
              <a:rPr lang="en-GB" dirty="0">
                <a:latin typeface="Arial" panose="020B0604020202020204" pitchFamily="34" charset="0"/>
                <a:cs typeface="Arial" panose="020B0604020202020204" pitchFamily="34" charset="0"/>
              </a:rPr>
              <a:t>Step 6</a:t>
            </a:r>
            <a:endParaRPr lang="en-GB" dirty="0">
              <a:solidFill>
                <a:srgbClr val="17375E"/>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22D82AE-5CA2-D875-890C-153AEB0DCA9F}"/>
              </a:ext>
            </a:extLst>
          </p:cNvPr>
          <p:cNvGraphicFramePr>
            <a:graphicFrameLocks noGrp="1"/>
          </p:cNvGraphicFramePr>
          <p:nvPr/>
        </p:nvGraphicFramePr>
        <p:xfrm>
          <a:off x="3087287" y="1731436"/>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baseline="30000"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9" name="Speech Bubble: Rectangle 8">
            <a:extLst>
              <a:ext uri="{FF2B5EF4-FFF2-40B4-BE49-F238E27FC236}">
                <a16:creationId xmlns:a16="http://schemas.microsoft.com/office/drawing/2014/main" id="{184755AF-3EB8-F398-DE24-290E311126D8}"/>
              </a:ext>
            </a:extLst>
          </p:cNvPr>
          <p:cNvSpPr/>
          <p:nvPr/>
        </p:nvSpPr>
        <p:spPr>
          <a:xfrm>
            <a:off x="262758" y="1331693"/>
            <a:ext cx="2191830" cy="907234"/>
          </a:xfrm>
          <a:prstGeom prst="wedgeRectCallout">
            <a:avLst>
              <a:gd name="adj1" fmla="val 68702"/>
              <a:gd name="adj2" fmla="val 73368"/>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6: Remove unnecessary gridlines</a:t>
            </a:r>
          </a:p>
        </p:txBody>
      </p:sp>
    </p:spTree>
    <p:extLst>
      <p:ext uri="{BB962C8B-B14F-4D97-AF65-F5344CB8AC3E}">
        <p14:creationId xmlns:p14="http://schemas.microsoft.com/office/powerpoint/2010/main" val="126386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E81F6C9D-28C7-F7CC-CD30-B55C59435722}"/>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7</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4" name="Table 3">
            <a:extLst>
              <a:ext uri="{FF2B5EF4-FFF2-40B4-BE49-F238E27FC236}">
                <a16:creationId xmlns:a16="http://schemas.microsoft.com/office/drawing/2014/main" id="{222D82AE-5CA2-D875-890C-153AEB0DCA9F}"/>
              </a:ext>
            </a:extLst>
          </p:cNvPr>
          <p:cNvGraphicFramePr>
            <a:graphicFrameLocks noGrp="1"/>
          </p:cNvGraphicFramePr>
          <p:nvPr>
            <p:extLst>
              <p:ext uri="{D42A27DB-BD31-4B8C-83A1-F6EECF244321}">
                <p14:modId xmlns:p14="http://schemas.microsoft.com/office/powerpoint/2010/main" val="1115288790"/>
              </p:ext>
            </p:extLst>
          </p:nvPr>
        </p:nvGraphicFramePr>
        <p:xfrm>
          <a:off x="3087287" y="1731436"/>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1" u="none" strike="noStrike" dirty="0">
                          <a:effectLst/>
                          <a:latin typeface="Arial" panose="020B0604020202020204" pitchFamily="34" charset="0"/>
                          <a:cs typeface="Arial" panose="020B0604020202020204" pitchFamily="34" charset="0"/>
                        </a:rPr>
                        <a:t>Civil service by grade</a:t>
                      </a:r>
                      <a:endParaRPr lang="en-GB" sz="1600" b="1" i="0" u="none" strike="noStrike" baseline="30000"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00695"/>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10" name="Speech Bubble: Rectangle 9">
            <a:extLst>
              <a:ext uri="{FF2B5EF4-FFF2-40B4-BE49-F238E27FC236}">
                <a16:creationId xmlns:a16="http://schemas.microsoft.com/office/drawing/2014/main" id="{77F83F07-EF3C-406B-BE6A-B9C86D2E789D}"/>
              </a:ext>
            </a:extLst>
          </p:cNvPr>
          <p:cNvSpPr/>
          <p:nvPr/>
        </p:nvSpPr>
        <p:spPr>
          <a:xfrm>
            <a:off x="512414" y="2791619"/>
            <a:ext cx="2191830" cy="799485"/>
          </a:xfrm>
          <a:prstGeom prst="wedgeRectCallout">
            <a:avLst>
              <a:gd name="adj1" fmla="val 65619"/>
              <a:gd name="adj2" fmla="val -105692"/>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7: Format text appropriately </a:t>
            </a:r>
          </a:p>
        </p:txBody>
      </p:sp>
      <p:sp>
        <p:nvSpPr>
          <p:cNvPr id="13" name="TextBox 12">
            <a:extLst>
              <a:ext uri="{FF2B5EF4-FFF2-40B4-BE49-F238E27FC236}">
                <a16:creationId xmlns:a16="http://schemas.microsoft.com/office/drawing/2014/main" id="{748EC235-6FC3-4602-6431-357528D2D3EC}"/>
              </a:ext>
            </a:extLst>
          </p:cNvPr>
          <p:cNvSpPr txBox="1"/>
          <p:nvPr/>
        </p:nvSpPr>
        <p:spPr>
          <a:xfrm>
            <a:off x="481934" y="3623470"/>
            <a:ext cx="2705166" cy="784830"/>
          </a:xfrm>
          <a:prstGeom prst="rect">
            <a:avLst/>
          </a:prstGeom>
          <a:noFill/>
        </p:spPr>
        <p:txBody>
          <a:bodyPr wrap="square" rtlCol="0">
            <a:spAutoFit/>
          </a:bodyPr>
          <a:lstStyle/>
          <a:p>
            <a:r>
              <a:rPr lang="en-GB" sz="1500" dirty="0">
                <a:latin typeface="Arial" panose="020B0604020202020204" pitchFamily="34" charset="0"/>
                <a:cs typeface="Arial" panose="020B0604020202020204" pitchFamily="34" charset="0"/>
              </a:rPr>
              <a:t>Do not overuse bold, but headings and summary columns are OK in bold. </a:t>
            </a:r>
          </a:p>
        </p:txBody>
      </p:sp>
    </p:spTree>
    <p:extLst>
      <p:ext uri="{BB962C8B-B14F-4D97-AF65-F5344CB8AC3E}">
        <p14:creationId xmlns:p14="http://schemas.microsoft.com/office/powerpoint/2010/main" val="775536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a:extLst>
              <a:ext uri="{FF2B5EF4-FFF2-40B4-BE49-F238E27FC236}">
                <a16:creationId xmlns:a16="http://schemas.microsoft.com/office/drawing/2014/main" id="{55D6D7BD-976E-D5EB-21FA-3CF6CCA3F02E}"/>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8</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12" name="Table 11">
            <a:extLst>
              <a:ext uri="{FF2B5EF4-FFF2-40B4-BE49-F238E27FC236}">
                <a16:creationId xmlns:a16="http://schemas.microsoft.com/office/drawing/2014/main" id="{BCF03877-2A06-87FE-3F0B-D398D992A12A}"/>
              </a:ext>
            </a:extLst>
          </p:cNvPr>
          <p:cNvGraphicFramePr>
            <a:graphicFrameLocks noGrp="1"/>
          </p:cNvGraphicFramePr>
          <p:nvPr>
            <p:extLst>
              <p:ext uri="{D42A27DB-BD31-4B8C-83A1-F6EECF244321}">
                <p14:modId xmlns:p14="http://schemas.microsoft.com/office/powerpoint/2010/main" val="182328219"/>
              </p:ext>
            </p:extLst>
          </p:nvPr>
        </p:nvGraphicFramePr>
        <p:xfrm>
          <a:off x="3108308" y="1657863"/>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1" u="none" strike="noStrike" dirty="0">
                          <a:effectLst/>
                          <a:latin typeface="Arial" panose="020B0604020202020204" pitchFamily="34" charset="0"/>
                          <a:cs typeface="Arial" panose="020B0604020202020204" pitchFamily="34" charset="0"/>
                        </a:rPr>
                        <a:t>Civil service by grade</a:t>
                      </a:r>
                      <a:endParaRPr lang="en-GB" sz="1600" b="1" i="0" u="none" strike="noStrike" baseline="30000"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80871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75712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1149432"/>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829854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05480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638766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860466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10" name="Speech Bubble: Rectangle 9">
            <a:extLst>
              <a:ext uri="{FF2B5EF4-FFF2-40B4-BE49-F238E27FC236}">
                <a16:creationId xmlns:a16="http://schemas.microsoft.com/office/drawing/2014/main" id="{AD25FF0D-65B6-A801-7156-71E75F7930CC}"/>
              </a:ext>
            </a:extLst>
          </p:cNvPr>
          <p:cNvSpPr/>
          <p:nvPr/>
        </p:nvSpPr>
        <p:spPr>
          <a:xfrm>
            <a:off x="173269" y="3970317"/>
            <a:ext cx="2470015" cy="1064898"/>
          </a:xfrm>
          <a:prstGeom prst="wedgeRectCallout">
            <a:avLst>
              <a:gd name="adj1" fmla="val 64777"/>
              <a:gd name="adj2" fmla="val -40299"/>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8: Order categories appropriately </a:t>
            </a:r>
          </a:p>
        </p:txBody>
      </p:sp>
      <p:sp>
        <p:nvSpPr>
          <p:cNvPr id="14" name="TextBox 13">
            <a:extLst>
              <a:ext uri="{FF2B5EF4-FFF2-40B4-BE49-F238E27FC236}">
                <a16:creationId xmlns:a16="http://schemas.microsoft.com/office/drawing/2014/main" id="{EE7388E6-5C01-338F-B186-7B634B9F04E6}"/>
              </a:ext>
            </a:extLst>
          </p:cNvPr>
          <p:cNvSpPr txBox="1"/>
          <p:nvPr/>
        </p:nvSpPr>
        <p:spPr>
          <a:xfrm>
            <a:off x="170630" y="5107110"/>
            <a:ext cx="2705166" cy="1015663"/>
          </a:xfrm>
          <a:prstGeom prst="rect">
            <a:avLst/>
          </a:prstGeom>
          <a:noFill/>
        </p:spPr>
        <p:txBody>
          <a:bodyPr wrap="square" rtlCol="0">
            <a:spAutoFit/>
          </a:bodyPr>
          <a:lstStyle/>
          <a:p>
            <a:r>
              <a:rPr lang="en-GB" sz="1500" dirty="0">
                <a:latin typeface="Arial" panose="020B0604020202020204" pitchFamily="34" charset="0"/>
                <a:cs typeface="Arial" panose="020B0604020202020204" pitchFamily="34" charset="0"/>
              </a:rPr>
              <a:t>Before, the grades were ordered alphabetically, but it makes more sense to order them by seniority. </a:t>
            </a:r>
          </a:p>
        </p:txBody>
      </p:sp>
    </p:spTree>
    <p:extLst>
      <p:ext uri="{BB962C8B-B14F-4D97-AF65-F5344CB8AC3E}">
        <p14:creationId xmlns:p14="http://schemas.microsoft.com/office/powerpoint/2010/main" val="35240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a:extLst>
              <a:ext uri="{FF2B5EF4-FFF2-40B4-BE49-F238E27FC236}">
                <a16:creationId xmlns:a16="http://schemas.microsoft.com/office/drawing/2014/main" id="{55D6D7BD-976E-D5EB-21FA-3CF6CCA3F02E}"/>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9</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12" name="Table 11">
            <a:extLst>
              <a:ext uri="{FF2B5EF4-FFF2-40B4-BE49-F238E27FC236}">
                <a16:creationId xmlns:a16="http://schemas.microsoft.com/office/drawing/2014/main" id="{BCF03877-2A06-87FE-3F0B-D398D992A12A}"/>
              </a:ext>
            </a:extLst>
          </p:cNvPr>
          <p:cNvGraphicFramePr>
            <a:graphicFrameLocks noGrp="1"/>
          </p:cNvGraphicFramePr>
          <p:nvPr>
            <p:extLst>
              <p:ext uri="{D42A27DB-BD31-4B8C-83A1-F6EECF244321}">
                <p14:modId xmlns:p14="http://schemas.microsoft.com/office/powerpoint/2010/main" val="1474445181"/>
              </p:ext>
            </p:extLst>
          </p:nvPr>
        </p:nvGraphicFramePr>
        <p:xfrm>
          <a:off x="3108308" y="1657863"/>
          <a:ext cx="5008153" cy="4420992"/>
        </p:xfrm>
        <a:graphic>
          <a:graphicData uri="http://schemas.openxmlformats.org/drawingml/2006/table">
            <a:tbl>
              <a:tblPr>
                <a:tableStyleId>{5940675A-B579-460E-94D1-54222C63F5DA}</a:tableStyleId>
              </a:tblPr>
              <a:tblGrid>
                <a:gridCol w="2259457">
                  <a:extLst>
                    <a:ext uri="{9D8B030D-6E8A-4147-A177-3AD203B41FA5}">
                      <a16:colId xmlns:a16="http://schemas.microsoft.com/office/drawing/2014/main" val="3796673373"/>
                    </a:ext>
                  </a:extLst>
                </a:gridCol>
                <a:gridCol w="1120140">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r>
                        <a:rPr lang="en-GB" sz="1600" b="1" dirty="0">
                          <a:latin typeface="Arial" panose="020B0604020202020204" pitchFamily="34" charset="0"/>
                          <a:cs typeface="Arial" panose="020B0604020202020204" pitchFamily="34" charset="0"/>
                        </a:rPr>
                        <a:t>Civil Service by grade</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548107">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808719"/>
                  </a:ext>
                </a:extLst>
              </a:tr>
              <a:tr h="0">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757125"/>
                  </a:ext>
                </a:extLst>
              </a:tr>
              <a:tr h="578857">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1149432"/>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829854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054805"/>
                  </a:ext>
                </a:extLst>
              </a:tr>
              <a:tr h="621030">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638766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860466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13" name="Speech Bubble: Rectangle 12">
            <a:extLst>
              <a:ext uri="{FF2B5EF4-FFF2-40B4-BE49-F238E27FC236}">
                <a16:creationId xmlns:a16="http://schemas.microsoft.com/office/drawing/2014/main" id="{4F16D89A-A871-3124-7EBA-EB855C54BEFC}"/>
              </a:ext>
            </a:extLst>
          </p:cNvPr>
          <p:cNvSpPr/>
          <p:nvPr/>
        </p:nvSpPr>
        <p:spPr>
          <a:xfrm>
            <a:off x="262758" y="5477445"/>
            <a:ext cx="2470015" cy="1064898"/>
          </a:xfrm>
          <a:prstGeom prst="wedgeRectCallout">
            <a:avLst>
              <a:gd name="adj1" fmla="val 68622"/>
              <a:gd name="adj2" fmla="val -73893"/>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9: Use white space to create appropriate gaps</a:t>
            </a:r>
          </a:p>
        </p:txBody>
      </p:sp>
    </p:spTree>
    <p:extLst>
      <p:ext uri="{BB962C8B-B14F-4D97-AF65-F5344CB8AC3E}">
        <p14:creationId xmlns:p14="http://schemas.microsoft.com/office/powerpoint/2010/main" val="3895467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a:extLst>
              <a:ext uri="{FF2B5EF4-FFF2-40B4-BE49-F238E27FC236}">
                <a16:creationId xmlns:a16="http://schemas.microsoft.com/office/drawing/2014/main" id="{55D6D7BD-976E-D5EB-21FA-3CF6CCA3F02E}"/>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10</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16" name="TextBox 15">
            <a:extLst>
              <a:ext uri="{FF2B5EF4-FFF2-40B4-BE49-F238E27FC236}">
                <a16:creationId xmlns:a16="http://schemas.microsoft.com/office/drawing/2014/main" id="{67E045FF-CA2C-6106-1D2E-CA26CC2014F0}"/>
              </a:ext>
            </a:extLst>
          </p:cNvPr>
          <p:cNvSpPr txBox="1"/>
          <p:nvPr/>
        </p:nvSpPr>
        <p:spPr>
          <a:xfrm>
            <a:off x="2981807" y="1269955"/>
            <a:ext cx="5516569" cy="707886"/>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People employed at each Civil Service grade, UK, 2018</a:t>
            </a:r>
          </a:p>
        </p:txBody>
      </p:sp>
      <p:graphicFrame>
        <p:nvGraphicFramePr>
          <p:cNvPr id="12" name="Table 11">
            <a:extLst>
              <a:ext uri="{FF2B5EF4-FFF2-40B4-BE49-F238E27FC236}">
                <a16:creationId xmlns:a16="http://schemas.microsoft.com/office/drawing/2014/main" id="{BCF03877-2A06-87FE-3F0B-D398D992A12A}"/>
              </a:ext>
            </a:extLst>
          </p:cNvPr>
          <p:cNvGraphicFramePr>
            <a:graphicFrameLocks noGrp="1"/>
          </p:cNvGraphicFramePr>
          <p:nvPr>
            <p:extLst>
              <p:ext uri="{D42A27DB-BD31-4B8C-83A1-F6EECF244321}">
                <p14:modId xmlns:p14="http://schemas.microsoft.com/office/powerpoint/2010/main" val="271932151"/>
              </p:ext>
            </p:extLst>
          </p:nvPr>
        </p:nvGraphicFramePr>
        <p:xfrm>
          <a:off x="3148094" y="2030118"/>
          <a:ext cx="5008153" cy="4147834"/>
        </p:xfrm>
        <a:graphic>
          <a:graphicData uri="http://schemas.openxmlformats.org/drawingml/2006/table">
            <a:tbl>
              <a:tblPr firstRow="1">
                <a:tableStyleId>{5940675A-B579-460E-94D1-54222C63F5DA}</a:tableStyleId>
              </a:tblPr>
              <a:tblGrid>
                <a:gridCol w="2259457">
                  <a:extLst>
                    <a:ext uri="{9D8B030D-6E8A-4147-A177-3AD203B41FA5}">
                      <a16:colId xmlns:a16="http://schemas.microsoft.com/office/drawing/2014/main" val="3796673373"/>
                    </a:ext>
                  </a:extLst>
                </a:gridCol>
                <a:gridCol w="1120140">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 of 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548107">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808719"/>
                  </a:ext>
                </a:extLst>
              </a:tr>
              <a:tr h="0">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757125"/>
                  </a:ext>
                </a:extLst>
              </a:tr>
              <a:tr h="578857">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1149432"/>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829854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054805"/>
                  </a:ext>
                </a:extLst>
              </a:tr>
              <a:tr h="621030">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638766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860466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19" name="Speech Bubble: Rectangle 18">
            <a:extLst>
              <a:ext uri="{FF2B5EF4-FFF2-40B4-BE49-F238E27FC236}">
                <a16:creationId xmlns:a16="http://schemas.microsoft.com/office/drawing/2014/main" id="{3198C4A4-A3A6-CC33-88E6-2625EAEC92DF}"/>
              </a:ext>
            </a:extLst>
          </p:cNvPr>
          <p:cNvSpPr/>
          <p:nvPr/>
        </p:nvSpPr>
        <p:spPr>
          <a:xfrm>
            <a:off x="7263368" y="71896"/>
            <a:ext cx="2470015" cy="639992"/>
          </a:xfrm>
          <a:prstGeom prst="wedgeRectCallout">
            <a:avLst>
              <a:gd name="adj1" fmla="val -40065"/>
              <a:gd name="adj2" fmla="val 132488"/>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10: Improve title and headings</a:t>
            </a:r>
          </a:p>
        </p:txBody>
      </p:sp>
      <p:sp>
        <p:nvSpPr>
          <p:cNvPr id="6" name="TextBox 5">
            <a:extLst>
              <a:ext uri="{FF2B5EF4-FFF2-40B4-BE49-F238E27FC236}">
                <a16:creationId xmlns:a16="http://schemas.microsoft.com/office/drawing/2014/main" id="{86B0E1D6-1275-4F9E-853C-4458C1DE077C}"/>
              </a:ext>
            </a:extLst>
          </p:cNvPr>
          <p:cNvSpPr txBox="1"/>
          <p:nvPr/>
        </p:nvSpPr>
        <p:spPr>
          <a:xfrm>
            <a:off x="8512259" y="941130"/>
            <a:ext cx="2705166" cy="1477328"/>
          </a:xfrm>
          <a:prstGeom prst="rect">
            <a:avLst/>
          </a:prstGeom>
          <a:noFill/>
        </p:spPr>
        <p:txBody>
          <a:bodyPr wrap="square" rtlCol="0">
            <a:spAutoFit/>
          </a:bodyPr>
          <a:lstStyle/>
          <a:p>
            <a:r>
              <a:rPr lang="en-GB" sz="1500" dirty="0">
                <a:latin typeface="Arial" panose="020B0604020202020204" pitchFamily="34" charset="0"/>
                <a:cs typeface="Arial" panose="020B0604020202020204" pitchFamily="34" charset="0"/>
              </a:rPr>
              <a:t>This includes “marking up” the header row. To do this in Microsoft programs you select the table, go to the table design ribbon and tick the header row checkbox. </a:t>
            </a:r>
          </a:p>
        </p:txBody>
      </p:sp>
    </p:spTree>
    <p:extLst>
      <p:ext uri="{BB962C8B-B14F-4D97-AF65-F5344CB8AC3E}">
        <p14:creationId xmlns:p14="http://schemas.microsoft.com/office/powerpoint/2010/main" val="12273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5FA195-7945-095C-20DC-64DF81EEEB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How it started: </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6" name="Table 5">
            <a:extLst>
              <a:ext uri="{FF2B5EF4-FFF2-40B4-BE49-F238E27FC236}">
                <a16:creationId xmlns:a16="http://schemas.microsoft.com/office/drawing/2014/main" id="{32900D1B-3081-4E4C-BDE5-0039E4FDF138}"/>
              </a:ext>
            </a:extLst>
          </p:cNvPr>
          <p:cNvGraphicFramePr>
            <a:graphicFrameLocks noGrp="1"/>
          </p:cNvGraphicFramePr>
          <p:nvPr/>
        </p:nvGraphicFramePr>
        <p:xfrm>
          <a:off x="3108308" y="1659048"/>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4.509%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9795618"/>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1008243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27.766%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61384825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2603731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25571003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15.21%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0316095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.393%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120723768"/>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24556565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Tree>
    <p:extLst>
      <p:ext uri="{BB962C8B-B14F-4D97-AF65-F5344CB8AC3E}">
        <p14:creationId xmlns:p14="http://schemas.microsoft.com/office/powerpoint/2010/main" val="2060117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a:extLst>
              <a:ext uri="{FF2B5EF4-FFF2-40B4-BE49-F238E27FC236}">
                <a16:creationId xmlns:a16="http://schemas.microsoft.com/office/drawing/2014/main" id="{55D6D7BD-976E-D5EB-21FA-3CF6CCA3F02E}"/>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The process:</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16" name="TextBox 15">
            <a:extLst>
              <a:ext uri="{FF2B5EF4-FFF2-40B4-BE49-F238E27FC236}">
                <a16:creationId xmlns:a16="http://schemas.microsoft.com/office/drawing/2014/main" id="{67E045FF-CA2C-6106-1D2E-CA26CC2014F0}"/>
              </a:ext>
            </a:extLst>
          </p:cNvPr>
          <p:cNvSpPr txBox="1"/>
          <p:nvPr/>
        </p:nvSpPr>
        <p:spPr>
          <a:xfrm>
            <a:off x="2981807" y="1269955"/>
            <a:ext cx="5516569" cy="707886"/>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People employed at each Civil Service grade, UK, 2018</a:t>
            </a:r>
          </a:p>
        </p:txBody>
      </p:sp>
      <p:graphicFrame>
        <p:nvGraphicFramePr>
          <p:cNvPr id="12" name="Table 11">
            <a:extLst>
              <a:ext uri="{FF2B5EF4-FFF2-40B4-BE49-F238E27FC236}">
                <a16:creationId xmlns:a16="http://schemas.microsoft.com/office/drawing/2014/main" id="{BCF03877-2A06-87FE-3F0B-D398D992A12A}"/>
              </a:ext>
            </a:extLst>
          </p:cNvPr>
          <p:cNvGraphicFramePr>
            <a:graphicFrameLocks noGrp="1"/>
          </p:cNvGraphicFramePr>
          <p:nvPr/>
        </p:nvGraphicFramePr>
        <p:xfrm>
          <a:off x="3148094" y="2030118"/>
          <a:ext cx="5008153" cy="4147834"/>
        </p:xfrm>
        <a:graphic>
          <a:graphicData uri="http://schemas.openxmlformats.org/drawingml/2006/table">
            <a:tbl>
              <a:tblPr firstRow="1">
                <a:tableStyleId>{5940675A-B579-460E-94D1-54222C63F5DA}</a:tableStyleId>
              </a:tblPr>
              <a:tblGrid>
                <a:gridCol w="2259457">
                  <a:extLst>
                    <a:ext uri="{9D8B030D-6E8A-4147-A177-3AD203B41FA5}">
                      <a16:colId xmlns:a16="http://schemas.microsoft.com/office/drawing/2014/main" val="3796673373"/>
                    </a:ext>
                  </a:extLst>
                </a:gridCol>
                <a:gridCol w="1120140">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 of 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548107">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808719"/>
                  </a:ext>
                </a:extLst>
              </a:tr>
              <a:tr h="0">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757125"/>
                  </a:ext>
                </a:extLst>
              </a:tr>
              <a:tr h="578857">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1149432"/>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829854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054805"/>
                  </a:ext>
                </a:extLst>
              </a:tr>
              <a:tr h="621030">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638766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860466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
        <p:nvSpPr>
          <p:cNvPr id="5" name="Speech Bubble: Rectangle 4">
            <a:extLst>
              <a:ext uri="{FF2B5EF4-FFF2-40B4-BE49-F238E27FC236}">
                <a16:creationId xmlns:a16="http://schemas.microsoft.com/office/drawing/2014/main" id="{3A94FBE5-686C-C459-3DDD-F1652003ECDF}"/>
              </a:ext>
              <a:ext uri="{C183D7F6-B498-43B3-948B-1728B52AA6E4}">
                <adec:decorative xmlns:adec="http://schemas.microsoft.com/office/drawing/2017/decorative" val="0"/>
              </a:ext>
            </a:extLst>
          </p:cNvPr>
          <p:cNvSpPr/>
          <p:nvPr/>
        </p:nvSpPr>
        <p:spPr>
          <a:xfrm>
            <a:off x="3271507" y="6240704"/>
            <a:ext cx="2627599" cy="617296"/>
          </a:xfrm>
          <a:prstGeom prst="wedgeRectCallout">
            <a:avLst>
              <a:gd name="adj1" fmla="val -5263"/>
              <a:gd name="adj2" fmla="val -88475"/>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 Swap columns and rows</a:t>
            </a:r>
          </a:p>
        </p:txBody>
      </p:sp>
      <p:sp>
        <p:nvSpPr>
          <p:cNvPr id="2" name="Speech Bubble: Rectangle 1">
            <a:extLst>
              <a:ext uri="{FF2B5EF4-FFF2-40B4-BE49-F238E27FC236}">
                <a16:creationId xmlns:a16="http://schemas.microsoft.com/office/drawing/2014/main" id="{6405E657-78F7-848E-EC32-F33F5808D0B2}"/>
              </a:ext>
              <a:ext uri="{C183D7F6-B498-43B3-948B-1728B52AA6E4}">
                <adec:decorative xmlns:adec="http://schemas.microsoft.com/office/drawing/2017/decorative" val="0"/>
              </a:ext>
            </a:extLst>
          </p:cNvPr>
          <p:cNvSpPr/>
          <p:nvPr/>
        </p:nvSpPr>
        <p:spPr>
          <a:xfrm>
            <a:off x="7040880" y="6240704"/>
            <a:ext cx="2627599" cy="617296"/>
          </a:xfrm>
          <a:prstGeom prst="wedgeRectCallout">
            <a:avLst>
              <a:gd name="adj1" fmla="val -64809"/>
              <a:gd name="adj2" fmla="val -8518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2: Use commas to separate the thousands </a:t>
            </a:r>
          </a:p>
        </p:txBody>
      </p:sp>
      <p:sp>
        <p:nvSpPr>
          <p:cNvPr id="6" name="Speech Bubble: Rectangle 5">
            <a:extLst>
              <a:ext uri="{FF2B5EF4-FFF2-40B4-BE49-F238E27FC236}">
                <a16:creationId xmlns:a16="http://schemas.microsoft.com/office/drawing/2014/main" id="{827800BF-28B0-904B-1F2F-F4A6304386E1}"/>
              </a:ext>
              <a:ext uri="{C183D7F6-B498-43B3-948B-1728B52AA6E4}">
                <adec:decorative xmlns:adec="http://schemas.microsoft.com/office/drawing/2017/decorative" val="0"/>
              </a:ext>
            </a:extLst>
          </p:cNvPr>
          <p:cNvSpPr/>
          <p:nvPr/>
        </p:nvSpPr>
        <p:spPr>
          <a:xfrm>
            <a:off x="9043907" y="4502766"/>
            <a:ext cx="2223184" cy="1208689"/>
          </a:xfrm>
          <a:prstGeom prst="wedgeRectCallout">
            <a:avLst>
              <a:gd name="adj1" fmla="val -83743"/>
              <a:gd name="adj2" fmla="val -28937"/>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3: Start numbers less than one with a zero, not a decimal point</a:t>
            </a:r>
          </a:p>
        </p:txBody>
      </p:sp>
      <p:sp>
        <p:nvSpPr>
          <p:cNvPr id="4" name="Speech Bubble: Rectangle 3">
            <a:extLst>
              <a:ext uri="{FF2B5EF4-FFF2-40B4-BE49-F238E27FC236}">
                <a16:creationId xmlns:a16="http://schemas.microsoft.com/office/drawing/2014/main" id="{2F9DC478-C6DE-9B69-9B52-B45520F4646F}"/>
              </a:ext>
              <a:ext uri="{C183D7F6-B498-43B3-948B-1728B52AA6E4}">
                <adec:decorative xmlns:adec="http://schemas.microsoft.com/office/drawing/2017/decorative" val="0"/>
              </a:ext>
            </a:extLst>
          </p:cNvPr>
          <p:cNvSpPr/>
          <p:nvPr/>
        </p:nvSpPr>
        <p:spPr>
          <a:xfrm>
            <a:off x="9068526" y="2886738"/>
            <a:ext cx="2950205" cy="1208688"/>
          </a:xfrm>
          <a:prstGeom prst="wedgeRectCallout">
            <a:avLst>
              <a:gd name="adj1" fmla="val -75502"/>
              <a:gd name="adj2" fmla="val 21818"/>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4: Use a consistent level of precision – here we’ve rounded this column to one decimal place</a:t>
            </a:r>
          </a:p>
        </p:txBody>
      </p:sp>
      <p:sp>
        <p:nvSpPr>
          <p:cNvPr id="14" name="Speech Bubble: Rectangle 13">
            <a:extLst>
              <a:ext uri="{FF2B5EF4-FFF2-40B4-BE49-F238E27FC236}">
                <a16:creationId xmlns:a16="http://schemas.microsoft.com/office/drawing/2014/main" id="{BE782A80-7F12-0DFB-F06E-40A249A51838}"/>
              </a:ext>
              <a:ext uri="{C183D7F6-B498-43B3-948B-1728B52AA6E4}">
                <adec:decorative xmlns:adec="http://schemas.microsoft.com/office/drawing/2017/decorative" val="0"/>
              </a:ext>
            </a:extLst>
          </p:cNvPr>
          <p:cNvSpPr/>
          <p:nvPr/>
        </p:nvSpPr>
        <p:spPr>
          <a:xfrm>
            <a:off x="9423649" y="816338"/>
            <a:ext cx="2736749" cy="907234"/>
          </a:xfrm>
          <a:prstGeom prst="wedgeRectCallout">
            <a:avLst>
              <a:gd name="adj1" fmla="val -108109"/>
              <a:gd name="adj2" fmla="val 87471"/>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5: Right align numbers and headings in data columns</a:t>
            </a:r>
          </a:p>
        </p:txBody>
      </p:sp>
      <p:sp>
        <p:nvSpPr>
          <p:cNvPr id="8" name="Speech Bubble: Rectangle 7">
            <a:extLst>
              <a:ext uri="{FF2B5EF4-FFF2-40B4-BE49-F238E27FC236}">
                <a16:creationId xmlns:a16="http://schemas.microsoft.com/office/drawing/2014/main" id="{DAA81D81-DFA1-7402-5B2C-7A6B903C440E}"/>
              </a:ext>
              <a:ext uri="{C183D7F6-B498-43B3-948B-1728B52AA6E4}">
                <adec:decorative xmlns:adec="http://schemas.microsoft.com/office/drawing/2017/decorative" val="0"/>
              </a:ext>
            </a:extLst>
          </p:cNvPr>
          <p:cNvSpPr/>
          <p:nvPr/>
        </p:nvSpPr>
        <p:spPr>
          <a:xfrm>
            <a:off x="706270" y="1048783"/>
            <a:ext cx="2191830" cy="929058"/>
          </a:xfrm>
          <a:prstGeom prst="wedgeRectCallout">
            <a:avLst>
              <a:gd name="adj1" fmla="val 39035"/>
              <a:gd name="adj2" fmla="val 72362"/>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6: Remove unnecessary gridlines</a:t>
            </a:r>
          </a:p>
        </p:txBody>
      </p:sp>
      <p:sp>
        <p:nvSpPr>
          <p:cNvPr id="18" name="Speech Bubble: Rectangle 17">
            <a:extLst>
              <a:ext uri="{FF2B5EF4-FFF2-40B4-BE49-F238E27FC236}">
                <a16:creationId xmlns:a16="http://schemas.microsoft.com/office/drawing/2014/main" id="{0183434E-D9C3-34E7-D87D-CD60F067F569}"/>
              </a:ext>
              <a:ext uri="{C183D7F6-B498-43B3-948B-1728B52AA6E4}">
                <adec:decorative xmlns:adec="http://schemas.microsoft.com/office/drawing/2017/decorative" val="0"/>
              </a:ext>
            </a:extLst>
          </p:cNvPr>
          <p:cNvSpPr/>
          <p:nvPr/>
        </p:nvSpPr>
        <p:spPr>
          <a:xfrm>
            <a:off x="384579" y="2831744"/>
            <a:ext cx="2191830" cy="799485"/>
          </a:xfrm>
          <a:prstGeom prst="wedgeRectCallout">
            <a:avLst>
              <a:gd name="adj1" fmla="val 65619"/>
              <a:gd name="adj2" fmla="val -105692"/>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7: Format text appropriately </a:t>
            </a:r>
          </a:p>
        </p:txBody>
      </p:sp>
      <p:sp>
        <p:nvSpPr>
          <p:cNvPr id="17" name="Speech Bubble: Rectangle 16">
            <a:extLst>
              <a:ext uri="{FF2B5EF4-FFF2-40B4-BE49-F238E27FC236}">
                <a16:creationId xmlns:a16="http://schemas.microsoft.com/office/drawing/2014/main" id="{94C8F1BF-ACE6-0E83-61D2-752197B2D9C9}"/>
              </a:ext>
              <a:ext uri="{C183D7F6-B498-43B3-948B-1728B52AA6E4}">
                <adec:decorative xmlns:adec="http://schemas.microsoft.com/office/drawing/2017/decorative" val="0"/>
              </a:ext>
            </a:extLst>
          </p:cNvPr>
          <p:cNvSpPr/>
          <p:nvPr/>
        </p:nvSpPr>
        <p:spPr>
          <a:xfrm>
            <a:off x="173269" y="3970317"/>
            <a:ext cx="2470015" cy="1064898"/>
          </a:xfrm>
          <a:prstGeom prst="wedgeRectCallout">
            <a:avLst>
              <a:gd name="adj1" fmla="val 64777"/>
              <a:gd name="adj2" fmla="val -40299"/>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8: Order categories appropriately </a:t>
            </a:r>
          </a:p>
        </p:txBody>
      </p:sp>
      <p:sp>
        <p:nvSpPr>
          <p:cNvPr id="13" name="Speech Bubble: Rectangle 12">
            <a:extLst>
              <a:ext uri="{FF2B5EF4-FFF2-40B4-BE49-F238E27FC236}">
                <a16:creationId xmlns:a16="http://schemas.microsoft.com/office/drawing/2014/main" id="{4F16D89A-A871-3124-7EBA-EB855C54BEFC}"/>
              </a:ext>
              <a:ext uri="{C183D7F6-B498-43B3-948B-1728B52AA6E4}">
                <adec:decorative xmlns:adec="http://schemas.microsoft.com/office/drawing/2017/decorative" val="0"/>
              </a:ext>
            </a:extLst>
          </p:cNvPr>
          <p:cNvSpPr/>
          <p:nvPr/>
        </p:nvSpPr>
        <p:spPr>
          <a:xfrm>
            <a:off x="262758" y="5477445"/>
            <a:ext cx="2470015" cy="1064898"/>
          </a:xfrm>
          <a:prstGeom prst="wedgeRectCallout">
            <a:avLst>
              <a:gd name="adj1" fmla="val 68622"/>
              <a:gd name="adj2" fmla="val -73893"/>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9: Use white space to create appropriate gaps</a:t>
            </a:r>
          </a:p>
        </p:txBody>
      </p:sp>
      <p:sp>
        <p:nvSpPr>
          <p:cNvPr id="19" name="Speech Bubble: Rectangle 18">
            <a:extLst>
              <a:ext uri="{FF2B5EF4-FFF2-40B4-BE49-F238E27FC236}">
                <a16:creationId xmlns:a16="http://schemas.microsoft.com/office/drawing/2014/main" id="{3198C4A4-A3A6-CC33-88E6-2625EAEC92DF}"/>
              </a:ext>
            </a:extLst>
          </p:cNvPr>
          <p:cNvSpPr/>
          <p:nvPr/>
        </p:nvSpPr>
        <p:spPr>
          <a:xfrm>
            <a:off x="7263368" y="71896"/>
            <a:ext cx="2470015" cy="639992"/>
          </a:xfrm>
          <a:prstGeom prst="wedgeRectCallout">
            <a:avLst>
              <a:gd name="adj1" fmla="val -40065"/>
              <a:gd name="adj2" fmla="val 132488"/>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10: Improve title and headings</a:t>
            </a:r>
          </a:p>
        </p:txBody>
      </p:sp>
    </p:spTree>
    <p:extLst>
      <p:ext uri="{BB962C8B-B14F-4D97-AF65-F5344CB8AC3E}">
        <p14:creationId xmlns:p14="http://schemas.microsoft.com/office/powerpoint/2010/main" val="6697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a:extLst>
              <a:ext uri="{FF2B5EF4-FFF2-40B4-BE49-F238E27FC236}">
                <a16:creationId xmlns:a16="http://schemas.microsoft.com/office/drawing/2014/main" id="{55D6D7BD-976E-D5EB-21FA-3CF6CCA3F02E}"/>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How it looks now: </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2" name="TextBox 1">
            <a:extLst>
              <a:ext uri="{FF2B5EF4-FFF2-40B4-BE49-F238E27FC236}">
                <a16:creationId xmlns:a16="http://schemas.microsoft.com/office/drawing/2014/main" id="{C9FCEFAA-156D-FF1B-DC4F-E6FC8606ADC9}"/>
              </a:ext>
            </a:extLst>
          </p:cNvPr>
          <p:cNvSpPr txBox="1"/>
          <p:nvPr/>
        </p:nvSpPr>
        <p:spPr>
          <a:xfrm>
            <a:off x="3145316" y="1440000"/>
            <a:ext cx="5516569" cy="707886"/>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People employed at each Civil Service grade, UK, 2018</a:t>
            </a:r>
          </a:p>
        </p:txBody>
      </p:sp>
      <p:graphicFrame>
        <p:nvGraphicFramePr>
          <p:cNvPr id="12" name="Table 11">
            <a:extLst>
              <a:ext uri="{FF2B5EF4-FFF2-40B4-BE49-F238E27FC236}">
                <a16:creationId xmlns:a16="http://schemas.microsoft.com/office/drawing/2014/main" id="{BCF03877-2A06-87FE-3F0B-D398D992A12A}"/>
              </a:ext>
            </a:extLst>
          </p:cNvPr>
          <p:cNvGraphicFramePr>
            <a:graphicFrameLocks noGrp="1"/>
          </p:cNvGraphicFramePr>
          <p:nvPr>
            <p:extLst>
              <p:ext uri="{D42A27DB-BD31-4B8C-83A1-F6EECF244321}">
                <p14:modId xmlns:p14="http://schemas.microsoft.com/office/powerpoint/2010/main" val="1860262159"/>
              </p:ext>
            </p:extLst>
          </p:nvPr>
        </p:nvGraphicFramePr>
        <p:xfrm>
          <a:off x="3258620" y="2158904"/>
          <a:ext cx="5008154" cy="4068678"/>
        </p:xfrm>
        <a:graphic>
          <a:graphicData uri="http://schemas.openxmlformats.org/drawingml/2006/table">
            <a:tbl>
              <a:tblPr firstRow="1">
                <a:tableStyleId>{5940675A-B579-460E-94D1-54222C63F5DA}</a:tableStyleId>
              </a:tblPr>
              <a:tblGrid>
                <a:gridCol w="2259457">
                  <a:extLst>
                    <a:ext uri="{9D8B030D-6E8A-4147-A177-3AD203B41FA5}">
                      <a16:colId xmlns:a16="http://schemas.microsoft.com/office/drawing/2014/main" val="3796673373"/>
                    </a:ext>
                  </a:extLst>
                </a:gridCol>
                <a:gridCol w="1120141">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Grade</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Percentage of headcount</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411839"/>
                  </a:ext>
                </a:extLst>
              </a:tr>
              <a:tr h="548107">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0.3%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808719"/>
                  </a:ext>
                </a:extLst>
              </a:tr>
              <a:tr h="0">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757125"/>
                  </a:ext>
                </a:extLst>
              </a:tr>
              <a:tr h="578857">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1149432"/>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8298547"/>
                  </a:ext>
                </a:extLst>
              </a:tr>
              <a:tr h="0">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054805"/>
                  </a:ext>
                </a:extLst>
              </a:tr>
              <a:tr h="621030">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638766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8604660"/>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4103779"/>
                  </a:ext>
                </a:extLst>
              </a:tr>
              <a:tr h="330616">
                <a:tc>
                  <a:txBody>
                    <a:bodyPr/>
                    <a:lstStyle/>
                    <a:p>
                      <a:pPr algn="l" rtl="0" fontAlgn="b"/>
                      <a:r>
                        <a:rPr lang="en-GB" sz="1600" b="1" u="none" strike="noStrike" dirty="0">
                          <a:effectLst/>
                          <a:latin typeface="Arial" panose="020B0604020202020204" pitchFamily="34" charset="0"/>
                          <a:cs typeface="Arial" panose="020B0604020202020204" pitchFamily="34" charset="0"/>
                        </a:rPr>
                        <a:t>Total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r>
                        <a:rPr lang="en-GB" sz="1600" b="1" u="none" strike="noStrike" dirty="0">
                          <a:effectLst/>
                          <a:latin typeface="Arial" panose="020B0604020202020204" pitchFamily="34" charset="0"/>
                          <a:cs typeface="Arial" panose="020B0604020202020204" pitchFamily="34" charset="0"/>
                        </a:rPr>
                        <a:t>415,705</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0192875"/>
                  </a:ext>
                </a:extLst>
              </a:tr>
            </a:tbl>
          </a:graphicData>
        </a:graphic>
      </p:graphicFrame>
    </p:spTree>
    <p:extLst>
      <p:ext uri="{BB962C8B-B14F-4D97-AF65-F5344CB8AC3E}">
        <p14:creationId xmlns:p14="http://schemas.microsoft.com/office/powerpoint/2010/main" val="3812841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69D2B7-0DE5-6F2F-860F-10F628BDA8A8}"/>
              </a:ext>
            </a:extLst>
          </p:cNvPr>
          <p:cNvSpPr>
            <a:spLocks noGrp="1"/>
          </p:cNvSpPr>
          <p:nvPr>
            <p:ph type="title"/>
          </p:nvPr>
        </p:nvSpPr>
        <p:spPr>
          <a:xfrm>
            <a:off x="333213" y="203200"/>
            <a:ext cx="8586384" cy="1139139"/>
          </a:xfrm>
        </p:spPr>
        <p:txBody>
          <a:bodyPr vert="horz" lIns="91440" tIns="45720" rIns="91440" bIns="45720" rtlCol="0" anchor="ctr">
            <a:noAutofit/>
          </a:bodyPr>
          <a:lstStyle/>
          <a:p>
            <a:r>
              <a:rPr lang="en-GB" sz="4000" dirty="0">
                <a:latin typeface="Arial" panose="020B0604020202020204" pitchFamily="34" charset="0"/>
                <a:cs typeface="Arial" panose="020B0604020202020204" pitchFamily="34" charset="0"/>
              </a:rPr>
              <a:t>Publishing your tables</a:t>
            </a:r>
            <a:endParaRPr lang="en-US" sz="4200" kern="1200" dirty="0">
              <a:solidFill>
                <a:schemeClr val="tx1"/>
              </a:solidFill>
              <a:latin typeface="Arial" panose="020B0604020202020204" pitchFamily="34" charset="0"/>
              <a:cs typeface="Arial" panose="020B0604020202020204" pitchFamily="34" charset="0"/>
            </a:endParaRPr>
          </a:p>
        </p:txBody>
      </p:sp>
      <p:sp>
        <p:nvSpPr>
          <p:cNvPr id="11" name="Rectangle 3">
            <a:extLst>
              <a:ext uri="{FF2B5EF4-FFF2-40B4-BE49-F238E27FC236}">
                <a16:creationId xmlns:a16="http://schemas.microsoft.com/office/drawing/2014/main" id="{AB1F52CE-9B4A-BEA9-A85E-5E3AEC3AB657}"/>
              </a:ext>
            </a:extLst>
          </p:cNvPr>
          <p:cNvSpPr txBox="1">
            <a:spLocks noChangeArrowheads="1"/>
          </p:cNvSpPr>
          <p:nvPr/>
        </p:nvSpPr>
        <p:spPr>
          <a:xfrm>
            <a:off x="444090" y="1525218"/>
            <a:ext cx="8364629" cy="5129581"/>
          </a:xfrm>
          <a:prstGeom prst="rect">
            <a:avLst/>
          </a:prstGeom>
        </p:spPr>
        <p:txBody>
          <a:bodyPr spcFirstLastPara="1" vert="horz" wrap="square" lIns="0" tIns="0" rIns="0" bIns="0" rtlCol="0" anchor="ctr" anchorCtr="0">
            <a:normAutofit/>
          </a:bodyPr>
          <a:lstStyle>
            <a:lvl1pPr marL="609585" lvl="0" indent="-304792" algn="l" defTabSz="914400" rtl="0" eaLnBrk="1" latinLnBrk="0" hangingPunct="1">
              <a:lnSpc>
                <a:spcPct val="90000"/>
              </a:lnSpc>
              <a:spcBef>
                <a:spcPts val="480"/>
              </a:spcBef>
              <a:spcAft>
                <a:spcPts val="0"/>
              </a:spcAft>
              <a:buClr>
                <a:schemeClr val="dk2"/>
              </a:buClr>
              <a:buSzPts val="1800"/>
              <a:buFont typeface="Arial" panose="020B0604020202020204" pitchFamily="34" charset="0"/>
              <a:buNone/>
              <a:defRPr sz="2400" kern="1200">
                <a:solidFill>
                  <a:schemeClr val="dk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GB" dirty="0">
                <a:solidFill>
                  <a:schemeClr val="tx1"/>
                </a:solidFill>
                <a:latin typeface="Arial" panose="020B0604020202020204" pitchFamily="34" charset="0"/>
                <a:cs typeface="Arial" panose="020B0604020202020204" pitchFamily="34" charset="0"/>
              </a:rPr>
              <a:t>You should never publish an image of a table. </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Images of text should be avoided whenever possible as the text content within images cannot be read out by screen reader software.</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The text may also become very small when it is within an image and is unlikely to adapt correctly to mobile displays. </a:t>
            </a:r>
          </a:p>
          <a:p>
            <a:pPr marL="0" indent="0"/>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85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10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10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69D2B7-0DE5-6F2F-860F-10F628BDA8A8}"/>
              </a:ext>
            </a:extLst>
          </p:cNvPr>
          <p:cNvSpPr>
            <a:spLocks noGrp="1"/>
          </p:cNvSpPr>
          <p:nvPr>
            <p:ph type="title"/>
          </p:nvPr>
        </p:nvSpPr>
        <p:spPr>
          <a:xfrm>
            <a:off x="333213" y="203200"/>
            <a:ext cx="8586384" cy="1139139"/>
          </a:xfrm>
        </p:spPr>
        <p:txBody>
          <a:bodyPr vert="horz" lIns="91440" tIns="45720" rIns="91440" bIns="45720" rtlCol="0" anchor="ctr">
            <a:noAutofit/>
          </a:bodyPr>
          <a:lstStyle/>
          <a:p>
            <a:r>
              <a:rPr lang="en-GB" sz="4000" dirty="0">
                <a:latin typeface="Arial" panose="020B0604020202020204" pitchFamily="34" charset="0"/>
                <a:cs typeface="Arial" panose="020B0604020202020204" pitchFamily="34" charset="0"/>
              </a:rPr>
              <a:t>Publishing tables in HTML</a:t>
            </a:r>
            <a:endParaRPr lang="en-US" sz="4200" kern="1200" dirty="0">
              <a:solidFill>
                <a:schemeClr val="tx1"/>
              </a:solidFill>
              <a:latin typeface="Arial" panose="020B0604020202020204" pitchFamily="34" charset="0"/>
              <a:cs typeface="Arial" panose="020B0604020202020204" pitchFamily="34" charset="0"/>
            </a:endParaRPr>
          </a:p>
        </p:txBody>
      </p:sp>
      <p:sp>
        <p:nvSpPr>
          <p:cNvPr id="11" name="Rectangle 3">
            <a:extLst>
              <a:ext uri="{FF2B5EF4-FFF2-40B4-BE49-F238E27FC236}">
                <a16:creationId xmlns:a16="http://schemas.microsoft.com/office/drawing/2014/main" id="{AB1F52CE-9B4A-BEA9-A85E-5E3AEC3AB657}"/>
              </a:ext>
            </a:extLst>
          </p:cNvPr>
          <p:cNvSpPr txBox="1">
            <a:spLocks noChangeArrowheads="1"/>
          </p:cNvSpPr>
          <p:nvPr/>
        </p:nvSpPr>
        <p:spPr>
          <a:xfrm>
            <a:off x="444090" y="1525218"/>
            <a:ext cx="8364629" cy="5129581"/>
          </a:xfrm>
          <a:prstGeom prst="rect">
            <a:avLst/>
          </a:prstGeom>
        </p:spPr>
        <p:txBody>
          <a:bodyPr spcFirstLastPara="1" vert="horz" wrap="square" lIns="0" tIns="0" rIns="0" bIns="0" rtlCol="0" anchor="ctr" anchorCtr="0">
            <a:normAutofit/>
          </a:bodyPr>
          <a:lstStyle>
            <a:lvl1pPr marL="609585" lvl="0" indent="-304792" algn="l" defTabSz="914400" rtl="0" eaLnBrk="1" latinLnBrk="0" hangingPunct="1">
              <a:lnSpc>
                <a:spcPct val="90000"/>
              </a:lnSpc>
              <a:spcBef>
                <a:spcPts val="480"/>
              </a:spcBef>
              <a:spcAft>
                <a:spcPts val="0"/>
              </a:spcAft>
              <a:buClr>
                <a:schemeClr val="dk2"/>
              </a:buClr>
              <a:buSzPts val="1800"/>
              <a:buFont typeface="Arial" panose="020B0604020202020204" pitchFamily="34" charset="0"/>
              <a:buNone/>
              <a:defRPr sz="2400" kern="1200">
                <a:solidFill>
                  <a:schemeClr val="dk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GB" dirty="0">
                <a:solidFill>
                  <a:schemeClr val="tx1"/>
                </a:solidFill>
                <a:latin typeface="Arial" panose="020B0604020202020204" pitchFamily="34" charset="0"/>
                <a:cs typeface="Arial" panose="020B0604020202020204" pitchFamily="34" charset="0"/>
              </a:rPr>
              <a:t>When publishing in HTML your tables should be ‘marked-up’ appropriately.</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This means they should have the appropriate HTML code attached to them. This code allows screen reader software to understand the layout of the table and ensures the table presents correctly on different devices. </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Be aware - you may not be able to make all the tweaks we have talked about to your HTML tables. </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Do what you can with the code that is available to you. </a:t>
            </a:r>
          </a:p>
          <a:p>
            <a:pPr marL="0" indent="0"/>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023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10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10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6" end="6"/>
                                            </p:txEl>
                                          </p:spTgt>
                                        </p:tgtEl>
                                        <p:attrNameLst>
                                          <p:attrName>style.visibility</p:attrName>
                                        </p:attrNameLst>
                                      </p:cBhvr>
                                      <p:to>
                                        <p:strVal val="visible"/>
                                      </p:to>
                                    </p:set>
                                    <p:animEffect transition="in" filter="fade">
                                      <p:cBhvr>
                                        <p:cTn id="22" dur="10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69D2B7-0DE5-6F2F-860F-10F628BDA8A8}"/>
              </a:ext>
            </a:extLst>
          </p:cNvPr>
          <p:cNvSpPr>
            <a:spLocks noGrp="1"/>
          </p:cNvSpPr>
          <p:nvPr>
            <p:ph type="title"/>
          </p:nvPr>
        </p:nvSpPr>
        <p:spPr>
          <a:xfrm>
            <a:off x="222336" y="203200"/>
            <a:ext cx="8586384" cy="1139139"/>
          </a:xfrm>
        </p:spPr>
        <p:txBody>
          <a:bodyPr vert="horz" lIns="91440" tIns="45720" rIns="91440" bIns="45720" rtlCol="0" anchor="ctr">
            <a:noAutofit/>
          </a:bodyPr>
          <a:lstStyle/>
          <a:p>
            <a:r>
              <a:rPr lang="en-GB" sz="4200" dirty="0">
                <a:latin typeface="Arial" panose="020B0604020202020204" pitchFamily="34" charset="0"/>
                <a:cs typeface="Arial" panose="020B0604020202020204" pitchFamily="34" charset="0"/>
              </a:rPr>
              <a:t>Types of table</a:t>
            </a:r>
            <a:endParaRPr lang="en-US" sz="4200" kern="1200" dirty="0">
              <a:solidFill>
                <a:schemeClr val="tx1"/>
              </a:solidFill>
              <a:latin typeface="Arial" panose="020B0604020202020204" pitchFamily="34" charset="0"/>
              <a:cs typeface="Arial" panose="020B0604020202020204" pitchFamily="34" charset="0"/>
            </a:endParaRPr>
          </a:p>
        </p:txBody>
      </p:sp>
      <p:sp>
        <p:nvSpPr>
          <p:cNvPr id="11" name="Rectangle 3">
            <a:extLst>
              <a:ext uri="{FF2B5EF4-FFF2-40B4-BE49-F238E27FC236}">
                <a16:creationId xmlns:a16="http://schemas.microsoft.com/office/drawing/2014/main" id="{AB1F52CE-9B4A-BEA9-A85E-5E3AEC3AB657}"/>
              </a:ext>
            </a:extLst>
          </p:cNvPr>
          <p:cNvSpPr txBox="1">
            <a:spLocks noChangeArrowheads="1"/>
          </p:cNvSpPr>
          <p:nvPr/>
        </p:nvSpPr>
        <p:spPr>
          <a:xfrm>
            <a:off x="444091" y="936007"/>
            <a:ext cx="8364629" cy="4985985"/>
          </a:xfrm>
          <a:prstGeom prst="rect">
            <a:avLst/>
          </a:prstGeom>
        </p:spPr>
        <p:txBody>
          <a:bodyPr spcFirstLastPara="1" vert="horz" wrap="square" lIns="0" tIns="0" rIns="0" bIns="0" rtlCol="0" anchor="ctr" anchorCtr="0">
            <a:normAutofit/>
          </a:bodyPr>
          <a:lstStyle>
            <a:lvl1pPr marL="609585" lvl="0" indent="-304792" algn="l" defTabSz="914400" rtl="0" eaLnBrk="1" latinLnBrk="0" hangingPunct="1">
              <a:lnSpc>
                <a:spcPct val="90000"/>
              </a:lnSpc>
              <a:spcBef>
                <a:spcPts val="480"/>
              </a:spcBef>
              <a:spcAft>
                <a:spcPts val="0"/>
              </a:spcAft>
              <a:buClr>
                <a:schemeClr val="dk2"/>
              </a:buClr>
              <a:buSzPts val="1800"/>
              <a:buFont typeface="Arial" panose="020B0604020202020204" pitchFamily="34" charset="0"/>
              <a:buNone/>
              <a:defRPr sz="2400" kern="1200">
                <a:solidFill>
                  <a:schemeClr val="dk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GB" b="1" dirty="0">
                <a:solidFill>
                  <a:schemeClr val="tx1"/>
                </a:solidFill>
                <a:latin typeface="Arial" panose="020B0604020202020204" pitchFamily="34" charset="0"/>
                <a:cs typeface="Arial" panose="020B0604020202020204" pitchFamily="34" charset="0"/>
              </a:rPr>
              <a:t>Demonstration tables</a:t>
            </a:r>
            <a:r>
              <a:rPr lang="en-GB" dirty="0">
                <a:solidFill>
                  <a:schemeClr val="tx1"/>
                </a:solidFill>
                <a:latin typeface="Arial" panose="020B0604020202020204" pitchFamily="34" charset="0"/>
                <a:cs typeface="Arial" panose="020B0604020202020204" pitchFamily="34" charset="0"/>
              </a:rPr>
              <a:t> are used to reinforce a point made in the text of a publication. They are smaller and less detailed than reference tables. </a:t>
            </a: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b="1" dirty="0">
                <a:solidFill>
                  <a:schemeClr val="tx1"/>
                </a:solidFill>
                <a:latin typeface="Arial" panose="020B0604020202020204" pitchFamily="34" charset="0"/>
                <a:cs typeface="Arial" panose="020B0604020202020204" pitchFamily="34" charset="0"/>
              </a:rPr>
              <a:t>Reference tables</a:t>
            </a:r>
            <a:r>
              <a:rPr lang="en-GB" dirty="0">
                <a:solidFill>
                  <a:schemeClr val="tx1"/>
                </a:solidFill>
                <a:latin typeface="Arial" panose="020B0604020202020204" pitchFamily="34" charset="0"/>
                <a:cs typeface="Arial" panose="020B0604020202020204" pitchFamily="34" charset="0"/>
              </a:rPr>
              <a:t> are used to supply data in a way that can be reused. They are often published in a spreadsheet format. Advice on creating and publishing reference tables is in our </a:t>
            </a:r>
            <a:r>
              <a:rPr lang="en-GB" u="sng" dirty="0">
                <a:solidFill>
                  <a:srgbClr val="12436D"/>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‘Releasing statistics in spreadsheets’ guidance</a:t>
            </a:r>
            <a:r>
              <a:rPr lang="en-GB" dirty="0">
                <a:solidFill>
                  <a:srgbClr val="12436D"/>
                </a:solidFill>
                <a:latin typeface="Arial" panose="020B0604020202020204" pitchFamily="34" charset="0"/>
                <a:cs typeface="Arial" panose="020B0604020202020204" pitchFamily="34" charset="0"/>
              </a:rPr>
              <a:t>.</a:t>
            </a:r>
          </a:p>
          <a:p>
            <a:pPr marL="0" indent="0"/>
            <a:endParaRPr lang="en-GB" dirty="0">
              <a:solidFill>
                <a:srgbClr val="12436D"/>
              </a:solidFill>
              <a:latin typeface="Arial" panose="020B0604020202020204" pitchFamily="34" charset="0"/>
              <a:cs typeface="Arial" panose="020B0604020202020204" pitchFamily="34" charset="0"/>
            </a:endParaRPr>
          </a:p>
          <a:p>
            <a:pPr marL="0" indent="0"/>
            <a:r>
              <a:rPr lang="en-GB" dirty="0">
                <a:solidFill>
                  <a:schemeClr val="tx1"/>
                </a:solidFill>
                <a:latin typeface="Arial" panose="020B0604020202020204" pitchFamily="34" charset="0"/>
                <a:cs typeface="Arial" panose="020B0604020202020204" pitchFamily="34" charset="0"/>
              </a:rPr>
              <a:t>This e-learning focuses on </a:t>
            </a:r>
            <a:r>
              <a:rPr lang="en-GB" b="1" dirty="0">
                <a:solidFill>
                  <a:schemeClr val="tx1"/>
                </a:solidFill>
                <a:latin typeface="Arial" panose="020B0604020202020204" pitchFamily="34" charset="0"/>
                <a:cs typeface="Arial" panose="020B0604020202020204" pitchFamily="34" charset="0"/>
              </a:rPr>
              <a:t>demonstration tables.</a:t>
            </a:r>
          </a:p>
          <a:p>
            <a:pPr marL="0" indent="0"/>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54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10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10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69D2B7-0DE5-6F2F-860F-10F628BDA8A8}"/>
              </a:ext>
            </a:extLst>
          </p:cNvPr>
          <p:cNvSpPr>
            <a:spLocks noGrp="1"/>
          </p:cNvSpPr>
          <p:nvPr>
            <p:ph type="title"/>
          </p:nvPr>
        </p:nvSpPr>
        <p:spPr>
          <a:xfrm>
            <a:off x="333213" y="91763"/>
            <a:ext cx="8586384" cy="1139139"/>
          </a:xfrm>
        </p:spPr>
        <p:txBody>
          <a:bodyPr vert="horz" lIns="91440" tIns="45720" rIns="91440" bIns="45720" rtlCol="0" anchor="ctr">
            <a:noAutofit/>
          </a:bodyPr>
          <a:lstStyle/>
          <a:p>
            <a:r>
              <a:rPr lang="en-GB" sz="4000" dirty="0">
                <a:latin typeface="Arial" panose="020B0604020202020204" pitchFamily="34" charset="0"/>
                <a:cs typeface="Arial" panose="020B0604020202020204" pitchFamily="34" charset="0"/>
              </a:rPr>
              <a:t>Publishing tables in documents</a:t>
            </a:r>
            <a:endParaRPr lang="en-US" sz="4200" kern="1200" dirty="0">
              <a:solidFill>
                <a:schemeClr val="tx1"/>
              </a:solidFill>
              <a:latin typeface="Arial" panose="020B0604020202020204" pitchFamily="34" charset="0"/>
              <a:cs typeface="Arial" panose="020B0604020202020204" pitchFamily="34" charset="0"/>
            </a:endParaRPr>
          </a:p>
        </p:txBody>
      </p:sp>
      <p:sp>
        <p:nvSpPr>
          <p:cNvPr id="11" name="Rectangle 3">
            <a:extLst>
              <a:ext uri="{FF2B5EF4-FFF2-40B4-BE49-F238E27FC236}">
                <a16:creationId xmlns:a16="http://schemas.microsoft.com/office/drawing/2014/main" id="{AB1F52CE-9B4A-BEA9-A85E-5E3AEC3AB657}"/>
              </a:ext>
            </a:extLst>
          </p:cNvPr>
          <p:cNvSpPr txBox="1">
            <a:spLocks noChangeArrowheads="1"/>
          </p:cNvSpPr>
          <p:nvPr/>
        </p:nvSpPr>
        <p:spPr>
          <a:xfrm>
            <a:off x="444090" y="1413458"/>
            <a:ext cx="8364629" cy="5129581"/>
          </a:xfrm>
          <a:prstGeom prst="rect">
            <a:avLst/>
          </a:prstGeom>
        </p:spPr>
        <p:txBody>
          <a:bodyPr spcFirstLastPara="1" vert="horz" wrap="square" lIns="0" tIns="0" rIns="0" bIns="0" rtlCol="0" anchor="ctr" anchorCtr="0">
            <a:noAutofit/>
          </a:bodyPr>
          <a:lstStyle>
            <a:lvl1pPr marL="609585" lvl="0" indent="-304792" algn="l" defTabSz="914400" rtl="0" eaLnBrk="1" latinLnBrk="0" hangingPunct="1">
              <a:lnSpc>
                <a:spcPct val="90000"/>
              </a:lnSpc>
              <a:spcBef>
                <a:spcPts val="480"/>
              </a:spcBef>
              <a:spcAft>
                <a:spcPts val="0"/>
              </a:spcAft>
              <a:buClr>
                <a:schemeClr val="dk2"/>
              </a:buClr>
              <a:buSzPts val="1800"/>
              <a:buFont typeface="Arial" panose="020B0604020202020204" pitchFamily="34" charset="0"/>
              <a:buNone/>
              <a:defRPr sz="2400" kern="1200">
                <a:solidFill>
                  <a:schemeClr val="dk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GB" sz="2000" dirty="0">
                <a:solidFill>
                  <a:schemeClr val="tx1"/>
                </a:solidFill>
                <a:latin typeface="Arial" panose="020B0604020202020204" pitchFamily="34" charset="0"/>
                <a:cs typeface="Arial" panose="020B0604020202020204" pitchFamily="34" charset="0"/>
              </a:rPr>
              <a:t>If you publish in document format you will have more control over the presentation.</a:t>
            </a:r>
          </a:p>
          <a:p>
            <a:pPr marL="0" indent="0"/>
            <a:endParaRPr lang="en-GB" sz="2000" dirty="0">
              <a:solidFill>
                <a:schemeClr val="tx1"/>
              </a:solidFill>
              <a:latin typeface="Arial" panose="020B0604020202020204" pitchFamily="34" charset="0"/>
              <a:cs typeface="Arial" panose="020B0604020202020204" pitchFamily="34" charset="0"/>
            </a:endParaRPr>
          </a:p>
          <a:p>
            <a:pPr marL="0" indent="0"/>
            <a:r>
              <a:rPr lang="en-GB" sz="2000" dirty="0">
                <a:solidFill>
                  <a:schemeClr val="tx1"/>
                </a:solidFill>
                <a:latin typeface="Arial" panose="020B0604020202020204" pitchFamily="34" charset="0"/>
                <a:cs typeface="Arial" panose="020B0604020202020204" pitchFamily="34" charset="0"/>
              </a:rPr>
              <a:t>Your table will still need to be ‘marked-up’ appropriately so that screen reader software can understand the layout.</a:t>
            </a:r>
          </a:p>
          <a:p>
            <a:pPr marL="0" indent="0"/>
            <a:endParaRPr lang="en-GB" sz="2000" dirty="0">
              <a:solidFill>
                <a:schemeClr val="tx1"/>
              </a:solidFill>
              <a:latin typeface="Arial" panose="020B0604020202020204" pitchFamily="34" charset="0"/>
              <a:cs typeface="Arial" panose="020B0604020202020204" pitchFamily="34" charset="0"/>
            </a:endParaRPr>
          </a:p>
          <a:p>
            <a:pPr marL="0" indent="0"/>
            <a:r>
              <a:rPr lang="en-GB" sz="2000" b="1" dirty="0">
                <a:solidFill>
                  <a:schemeClr val="tx1"/>
                </a:solidFill>
                <a:latin typeface="Arial" panose="020B0604020202020204" pitchFamily="34" charset="0"/>
                <a:cs typeface="Arial" panose="020B0604020202020204" pitchFamily="34" charset="0"/>
              </a:rPr>
              <a:t>Saving documents with tables  </a:t>
            </a:r>
          </a:p>
          <a:p>
            <a:pPr marL="0" indent="0"/>
            <a:r>
              <a:rPr lang="en-GB" sz="2000" dirty="0">
                <a:solidFill>
                  <a:schemeClr val="tx1"/>
                </a:solidFill>
                <a:latin typeface="Arial" panose="020B0604020202020204" pitchFamily="34" charset="0"/>
                <a:cs typeface="Arial" panose="020B0604020202020204" pitchFamily="34" charset="0"/>
              </a:rPr>
              <a:t>Be aware - a text document with tables is best saved in a Word document format (.doc) </a:t>
            </a:r>
          </a:p>
          <a:p>
            <a:pPr marL="0" indent="0"/>
            <a:r>
              <a:rPr lang="en-GB" sz="2000" dirty="0">
                <a:solidFill>
                  <a:schemeClr val="tx1"/>
                </a:solidFill>
                <a:latin typeface="Arial" panose="020B0604020202020204" pitchFamily="34" charset="0"/>
                <a:cs typeface="Arial" panose="020B0604020202020204" pitchFamily="34" charset="0"/>
              </a:rPr>
              <a:t>In general we advise for text documents to be saved in Open Document Text (ODT) format. But this format does not keep the table mark-up.</a:t>
            </a:r>
          </a:p>
          <a:p>
            <a:pPr marL="0" indent="0"/>
            <a:r>
              <a:rPr lang="en-GB" sz="2000" dirty="0">
                <a:solidFill>
                  <a:schemeClr val="tx1"/>
                </a:solidFill>
                <a:latin typeface="Arial" panose="020B0604020202020204" pitchFamily="34" charset="0"/>
                <a:cs typeface="Arial" panose="020B0604020202020204" pitchFamily="34" charset="0"/>
              </a:rPr>
              <a:t>If you must save as PDF then the table mark up in Word should carry over to the PDF format. </a:t>
            </a:r>
          </a:p>
          <a:p>
            <a:pPr marL="0" indent="0"/>
            <a:endParaRPr lang="en-GB" sz="2000" dirty="0">
              <a:solidFill>
                <a:schemeClr val="tx1"/>
              </a:solidFill>
              <a:latin typeface="Arial" panose="020B0604020202020204" pitchFamily="34" charset="0"/>
              <a:cs typeface="Arial" panose="020B0604020202020204" pitchFamily="34" charset="0"/>
            </a:endParaRPr>
          </a:p>
          <a:p>
            <a:pPr marL="0" indent="0"/>
            <a:r>
              <a:rPr lang="en-GB" sz="2000" dirty="0">
                <a:solidFill>
                  <a:schemeClr val="tx1"/>
                </a:solidFill>
                <a:latin typeface="Arial" panose="020B0604020202020204" pitchFamily="34" charset="0"/>
                <a:cs typeface="Arial" panose="020B0604020202020204" pitchFamily="34" charset="0"/>
                <a:hlinkClick r:id="rId3"/>
              </a:rPr>
              <a:t>More detailed guidance on tables, including how to mark them up.</a:t>
            </a:r>
            <a:endParaRPr lang="en-GB"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35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10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10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fade">
                                      <p:cBhvr>
                                        <p:cTn id="22" dur="1000"/>
                                        <p:tgtEl>
                                          <p:spTgt spid="1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Effect transition="in" filter="fade">
                                      <p:cBhvr>
                                        <p:cTn id="27" dur="1000"/>
                                        <p:tgtEl>
                                          <p:spTgt spid="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7" end="7"/>
                                            </p:txEl>
                                          </p:spTgt>
                                        </p:tgtEl>
                                        <p:attrNameLst>
                                          <p:attrName>style.visibility</p:attrName>
                                        </p:attrNameLst>
                                      </p:cBhvr>
                                      <p:to>
                                        <p:strVal val="visible"/>
                                      </p:to>
                                    </p:set>
                                    <p:animEffect transition="in" filter="fade">
                                      <p:cBhvr>
                                        <p:cTn id="32" dur="1000"/>
                                        <p:tgtEl>
                                          <p:spTgt spid="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xEl>
                                              <p:pRg st="9" end="9"/>
                                            </p:txEl>
                                          </p:spTgt>
                                        </p:tgtEl>
                                        <p:attrNameLst>
                                          <p:attrName>style.visibility</p:attrName>
                                        </p:attrNameLst>
                                      </p:cBhvr>
                                      <p:to>
                                        <p:strVal val="visible"/>
                                      </p:to>
                                    </p:set>
                                    <p:animEffect transition="in" filter="fade">
                                      <p:cBhvr>
                                        <p:cTn id="37" dur="1000"/>
                                        <p:tgtEl>
                                          <p:spTgt spid="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80" y="14558"/>
            <a:ext cx="9144000" cy="1440000"/>
          </a:xfrm>
        </p:spPr>
        <p:txBody>
          <a:bodyPr>
            <a:normAutofit/>
          </a:bodyPr>
          <a:lstStyle/>
          <a:p>
            <a:r>
              <a:rPr lang="en-GB" sz="4400" dirty="0">
                <a:latin typeface="Arial" panose="020B0604020202020204" pitchFamily="34" charset="0"/>
                <a:cs typeface="Arial" panose="020B0604020202020204" pitchFamily="34" charset="0"/>
              </a:rPr>
              <a:t>Exercise: editing a table</a:t>
            </a:r>
            <a:endParaRPr lang="en-GB" dirty="0">
              <a:solidFill>
                <a:srgbClr val="17375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C21EEEF-3F40-301D-CF9A-EAE2B4AB514B}"/>
              </a:ext>
            </a:extLst>
          </p:cNvPr>
          <p:cNvSpPr txBox="1"/>
          <p:nvPr/>
        </p:nvSpPr>
        <p:spPr>
          <a:xfrm>
            <a:off x="420414" y="1255334"/>
            <a:ext cx="8327921"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Have a go at editing this table into a demonstration table to place within a report</a:t>
            </a:r>
          </a:p>
        </p:txBody>
      </p:sp>
      <p:graphicFrame>
        <p:nvGraphicFramePr>
          <p:cNvPr id="7" name="Table 6">
            <a:extLst>
              <a:ext uri="{FF2B5EF4-FFF2-40B4-BE49-F238E27FC236}">
                <a16:creationId xmlns:a16="http://schemas.microsoft.com/office/drawing/2014/main" id="{835793F4-116F-4068-BDE2-1972C5E8338D}"/>
              </a:ext>
            </a:extLst>
          </p:cNvPr>
          <p:cNvGraphicFramePr>
            <a:graphicFrameLocks noGrp="1"/>
          </p:cNvGraphicFramePr>
          <p:nvPr>
            <p:extLst>
              <p:ext uri="{D42A27DB-BD31-4B8C-83A1-F6EECF244321}">
                <p14:modId xmlns:p14="http://schemas.microsoft.com/office/powerpoint/2010/main" val="3944100259"/>
              </p:ext>
            </p:extLst>
          </p:nvPr>
        </p:nvGraphicFramePr>
        <p:xfrm>
          <a:off x="1981200" y="2033217"/>
          <a:ext cx="8229601" cy="3397985"/>
        </p:xfrm>
        <a:graphic>
          <a:graphicData uri="http://schemas.openxmlformats.org/drawingml/2006/table">
            <a:tbl>
              <a:tblPr>
                <a:effectLst/>
              </a:tblPr>
              <a:tblGrid>
                <a:gridCol w="602428">
                  <a:extLst>
                    <a:ext uri="{9D8B030D-6E8A-4147-A177-3AD203B41FA5}">
                      <a16:colId xmlns:a16="http://schemas.microsoft.com/office/drawing/2014/main" val="109862540"/>
                    </a:ext>
                  </a:extLst>
                </a:gridCol>
                <a:gridCol w="344245">
                  <a:extLst>
                    <a:ext uri="{9D8B030D-6E8A-4147-A177-3AD203B41FA5}">
                      <a16:colId xmlns:a16="http://schemas.microsoft.com/office/drawing/2014/main" val="2988094548"/>
                    </a:ext>
                  </a:extLst>
                </a:gridCol>
                <a:gridCol w="1441525">
                  <a:extLst>
                    <a:ext uri="{9D8B030D-6E8A-4147-A177-3AD203B41FA5}">
                      <a16:colId xmlns:a16="http://schemas.microsoft.com/office/drawing/2014/main" val="838533267"/>
                    </a:ext>
                  </a:extLst>
                </a:gridCol>
                <a:gridCol w="489474">
                  <a:extLst>
                    <a:ext uri="{9D8B030D-6E8A-4147-A177-3AD203B41FA5}">
                      <a16:colId xmlns:a16="http://schemas.microsoft.com/office/drawing/2014/main" val="3342691438"/>
                    </a:ext>
                  </a:extLst>
                </a:gridCol>
                <a:gridCol w="516367">
                  <a:extLst>
                    <a:ext uri="{9D8B030D-6E8A-4147-A177-3AD203B41FA5}">
                      <a16:colId xmlns:a16="http://schemas.microsoft.com/office/drawing/2014/main" val="1436428513"/>
                    </a:ext>
                  </a:extLst>
                </a:gridCol>
                <a:gridCol w="548640">
                  <a:extLst>
                    <a:ext uri="{9D8B030D-6E8A-4147-A177-3AD203B41FA5}">
                      <a16:colId xmlns:a16="http://schemas.microsoft.com/office/drawing/2014/main" val="2104047064"/>
                    </a:ext>
                  </a:extLst>
                </a:gridCol>
                <a:gridCol w="763793">
                  <a:extLst>
                    <a:ext uri="{9D8B030D-6E8A-4147-A177-3AD203B41FA5}">
                      <a16:colId xmlns:a16="http://schemas.microsoft.com/office/drawing/2014/main" val="667826165"/>
                    </a:ext>
                  </a:extLst>
                </a:gridCol>
                <a:gridCol w="763793">
                  <a:extLst>
                    <a:ext uri="{9D8B030D-6E8A-4147-A177-3AD203B41FA5}">
                      <a16:colId xmlns:a16="http://schemas.microsoft.com/office/drawing/2014/main" val="2564532748"/>
                    </a:ext>
                  </a:extLst>
                </a:gridCol>
                <a:gridCol w="925157">
                  <a:extLst>
                    <a:ext uri="{9D8B030D-6E8A-4147-A177-3AD203B41FA5}">
                      <a16:colId xmlns:a16="http://schemas.microsoft.com/office/drawing/2014/main" val="4167108697"/>
                    </a:ext>
                  </a:extLst>
                </a:gridCol>
                <a:gridCol w="1000461">
                  <a:extLst>
                    <a:ext uri="{9D8B030D-6E8A-4147-A177-3AD203B41FA5}">
                      <a16:colId xmlns:a16="http://schemas.microsoft.com/office/drawing/2014/main" val="1850616618"/>
                    </a:ext>
                  </a:extLst>
                </a:gridCol>
                <a:gridCol w="833718">
                  <a:extLst>
                    <a:ext uri="{9D8B030D-6E8A-4147-A177-3AD203B41FA5}">
                      <a16:colId xmlns:a16="http://schemas.microsoft.com/office/drawing/2014/main" val="1905898551"/>
                    </a:ext>
                  </a:extLst>
                </a:gridCol>
              </a:tblGrid>
              <a:tr h="1168280">
                <a:tc>
                  <a:txBody>
                    <a:bodyPr/>
                    <a:lstStyle/>
                    <a:p>
                      <a:pPr algn="l" fontAlgn="ctr"/>
                      <a:r>
                        <a:rPr lang="en-US" sz="1000" b="0" i="0" u="none" strike="noStrike" dirty="0">
                          <a:solidFill>
                            <a:srgbClr val="000000"/>
                          </a:solidFill>
                          <a:effectLst/>
                          <a:latin typeface="Arial" panose="020B0604020202020204" pitchFamily="34" charset="0"/>
                        </a:rPr>
                        <a:t>Table 2.1: 2018  the percent of respondents who strongly agree or agree to question</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1308978"/>
                  </a:ext>
                </a:extLst>
              </a:tr>
              <a:tr h="142001">
                <a:tc>
                  <a:txBody>
                    <a:bodyPr/>
                    <a:lstStyle/>
                    <a:p>
                      <a:pPr algn="l" fontAlgn="ctr"/>
                      <a:r>
                        <a:rPr lang="en-GB" sz="1000" b="0" i="0" u="none" strike="noStrike">
                          <a:solidFill>
                            <a:srgbClr val="000000"/>
                          </a:solidFill>
                          <a:effectLst/>
                          <a:latin typeface="Arial" panose="020B0604020202020204" pitchFamily="34" charset="0"/>
                        </a:rPr>
                        <a:t> </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 </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DFE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DExEU</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DfID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Work &amp; Pensions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Work &amp; Pensions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Health &amp; Social Care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Health &amp; Social Care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dirty="0">
                          <a:solidFill>
                            <a:srgbClr val="000000"/>
                          </a:solidFill>
                          <a:effectLst/>
                          <a:latin typeface="Arial" panose="020B0604020202020204" pitchFamily="34" charset="0"/>
                        </a:rPr>
                        <a:t>Health &amp; Social Care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9717654"/>
                  </a:ext>
                </a:extLst>
              </a:tr>
              <a:tr h="142001">
                <a:tc>
                  <a:txBody>
                    <a:bodyPr/>
                    <a:lstStyle/>
                    <a:p>
                      <a:pPr algn="l" fontAlgn="b"/>
                      <a:r>
                        <a:rPr lang="en-GB" sz="1000" b="0" i="0" u="none" strike="noStrike">
                          <a:solidFill>
                            <a:srgbClr val="000000"/>
                          </a:solidFill>
                          <a:effectLst/>
                          <a:latin typeface="Arial" panose="020B0604020202020204" pitchFamily="34" charset="0"/>
                        </a:rPr>
                        <a:t>Section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Code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1000" b="0" i="0" u="none" strike="noStrike">
                          <a:solidFill>
                            <a:srgbClr val="000000"/>
                          </a:solidFill>
                          <a:effectLst/>
                          <a:latin typeface="Arial" panose="020B0604020202020204" pitchFamily="34" charset="0"/>
                        </a:rPr>
                        <a:t>Question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DFE</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DExEU</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DfID</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DWP</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HSE</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DHSC</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MHPRA</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PHE</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2284758"/>
                  </a:ext>
                </a:extLst>
              </a:tr>
              <a:tr h="142001">
                <a:tc>
                  <a:txBody>
                    <a:bodyPr/>
                    <a:lstStyle/>
                    <a:p>
                      <a:pPr algn="l" fontAlgn="ctr"/>
                      <a:r>
                        <a:rPr lang="en-GB" sz="1000" b="0" i="0" u="none" strike="noStrike">
                          <a:solidFill>
                            <a:srgbClr val="000000"/>
                          </a:solidFill>
                          <a:effectLst/>
                          <a:latin typeface="Arial" panose="020B0604020202020204" pitchFamily="34" charset="0"/>
                        </a:rPr>
                        <a:t>B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B01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I am interested in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89.3%</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91.0%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94.6%</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88.3%</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89.2%</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88.9%</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90.1%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92.9%</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180831"/>
                  </a:ext>
                </a:extLst>
              </a:tr>
              <a:tr h="284002">
                <a:tc>
                  <a:txBody>
                    <a:bodyPr/>
                    <a:lstStyle/>
                    <a:p>
                      <a:pPr algn="l" fontAlgn="ctr"/>
                      <a:r>
                        <a:rPr lang="en-GB" sz="1000" b="0" i="0" u="none" strike="noStrike">
                          <a:solidFill>
                            <a:srgbClr val="000000"/>
                          </a:solidFill>
                          <a:effectLst/>
                          <a:latin typeface="Arial" panose="020B0604020202020204" pitchFamily="34" charset="0"/>
                        </a:rPr>
                        <a:t>B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B02</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I am sufficiently challenged by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82.5%</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81.4%</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83.8%</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81.8%</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83.4%</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81.8%</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80.4%</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80.1%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1568839"/>
                  </a:ext>
                </a:extLst>
              </a:tr>
              <a:tr h="284002">
                <a:tc>
                  <a:txBody>
                    <a:bodyPr/>
                    <a:lstStyle/>
                    <a:p>
                      <a:pPr algn="l" fontAlgn="ctr"/>
                      <a:r>
                        <a:rPr lang="en-GB" sz="1000" b="0" i="0" u="none" strike="noStrike" dirty="0">
                          <a:solidFill>
                            <a:srgbClr val="000000"/>
                          </a:solidFill>
                          <a:effectLst/>
                          <a:latin typeface="Arial" panose="020B0604020202020204" pitchFamily="34" charset="0"/>
                        </a:rPr>
                        <a:t>B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B04</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I feel involved in the decisions that affect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63.9%</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58.0%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64.1%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55.2%</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52.1%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60.9%</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59.0%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62.4%</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3459455"/>
                  </a:ext>
                </a:extLst>
              </a:tr>
              <a:tr h="284002">
                <a:tc>
                  <a:txBody>
                    <a:bodyPr/>
                    <a:lstStyle/>
                    <a:p>
                      <a:pPr algn="l" fontAlgn="ctr"/>
                      <a:r>
                        <a:rPr lang="en-GB" sz="1000" b="0" i="0" u="none" strike="noStrike">
                          <a:solidFill>
                            <a:srgbClr val="000000"/>
                          </a:solidFill>
                          <a:effectLst/>
                          <a:latin typeface="Arial" panose="020B0604020202020204" pitchFamily="34" charset="0"/>
                        </a:rPr>
                        <a:t>B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1000" b="0" i="0" u="none" strike="noStrike">
                          <a:solidFill>
                            <a:srgbClr val="000000"/>
                          </a:solidFill>
                          <a:effectLst/>
                          <a:latin typeface="Arial" panose="020B0604020202020204" pitchFamily="34" charset="0"/>
                        </a:rPr>
                        <a:t>B05</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I have a choice in deciding how I do my work</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82.1%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77.6%</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79.0%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64.3%</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solidFill>
                            <a:srgbClr val="000000"/>
                          </a:solidFill>
                          <a:effectLst/>
                          <a:latin typeface="Arial" panose="020B0604020202020204" pitchFamily="34" charset="0"/>
                        </a:rPr>
                        <a:t>75.1%</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79.0%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79.0%</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i="0" u="none" strike="noStrike" dirty="0">
                          <a:solidFill>
                            <a:srgbClr val="000000"/>
                          </a:solidFill>
                          <a:effectLst/>
                          <a:latin typeface="Arial" panose="020B0604020202020204" pitchFamily="34" charset="0"/>
                        </a:rPr>
                        <a:t>77.6%</a:t>
                      </a:r>
                    </a:p>
                  </a:txBody>
                  <a:tcPr marL="6455" marR="6455" marT="64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5013633"/>
                  </a:ext>
                </a:extLst>
              </a:tr>
            </a:tbl>
          </a:graphicData>
        </a:graphic>
      </p:graphicFrame>
      <p:sp>
        <p:nvSpPr>
          <p:cNvPr id="5" name="TextBox 4">
            <a:extLst>
              <a:ext uri="{FF2B5EF4-FFF2-40B4-BE49-F238E27FC236}">
                <a16:creationId xmlns:a16="http://schemas.microsoft.com/office/drawing/2014/main" id="{F86FD604-D580-9D9A-6324-018C6F8BAD57}"/>
              </a:ext>
            </a:extLst>
          </p:cNvPr>
          <p:cNvSpPr txBox="1"/>
          <p:nvPr/>
        </p:nvSpPr>
        <p:spPr>
          <a:xfrm>
            <a:off x="420413" y="6095480"/>
            <a:ext cx="8832546"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You can use this slide or copy the data into an excel spreadsheet to make your edits. </a:t>
            </a:r>
          </a:p>
        </p:txBody>
      </p:sp>
    </p:spTree>
    <p:extLst>
      <p:ext uri="{BB962C8B-B14F-4D97-AF65-F5344CB8AC3E}">
        <p14:creationId xmlns:p14="http://schemas.microsoft.com/office/powerpoint/2010/main" val="4149267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98" y="40017"/>
            <a:ext cx="10175631" cy="1111843"/>
          </a:xfrm>
        </p:spPr>
        <p:txBody>
          <a:bodyPr vert="horz" lIns="91440" tIns="45720" rIns="91440" bIns="45720" rtlCol="0" anchor="ctr">
            <a:normAutofit/>
          </a:bodyPr>
          <a:lstStyle/>
          <a:p>
            <a:r>
              <a:rPr lang="en-US" dirty="0">
                <a:latin typeface="Arial" panose="020B0604020202020204" pitchFamily="34" charset="0"/>
                <a:cs typeface="Arial" panose="020B0604020202020204" pitchFamily="34" charset="0"/>
              </a:rPr>
              <a:t>Solution</a:t>
            </a:r>
            <a:endParaRPr lang="en-US" kern="1200" dirty="0">
              <a:solidFill>
                <a:schemeClr val="tx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24A9699-996D-6F25-6FEF-20BED7B88431}"/>
              </a:ext>
            </a:extLst>
          </p:cNvPr>
          <p:cNvSpPr txBox="1"/>
          <p:nvPr/>
        </p:nvSpPr>
        <p:spPr>
          <a:xfrm>
            <a:off x="1577044" y="854449"/>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graphicFrame>
        <p:nvGraphicFramePr>
          <p:cNvPr id="4" name="Table 3">
            <a:extLst>
              <a:ext uri="{FF2B5EF4-FFF2-40B4-BE49-F238E27FC236}">
                <a16:creationId xmlns:a16="http://schemas.microsoft.com/office/drawing/2014/main" id="{9F9C7401-4FC2-D613-FAC7-932D321B8F08}"/>
              </a:ext>
            </a:extLst>
          </p:cNvPr>
          <p:cNvGraphicFramePr>
            <a:graphicFrameLocks noGrp="1"/>
          </p:cNvGraphicFramePr>
          <p:nvPr>
            <p:extLst>
              <p:ext uri="{D42A27DB-BD31-4B8C-83A1-F6EECF244321}">
                <p14:modId xmlns:p14="http://schemas.microsoft.com/office/powerpoint/2010/main" val="52505885"/>
              </p:ext>
            </p:extLst>
          </p:nvPr>
        </p:nvGraphicFramePr>
        <p:xfrm>
          <a:off x="1601271" y="1590242"/>
          <a:ext cx="8229603" cy="4370780"/>
        </p:xfrm>
        <a:graphic>
          <a:graphicData uri="http://schemas.openxmlformats.org/drawingml/2006/table">
            <a:tbl>
              <a:tblPr firstRow="1"/>
              <a:tblGrid>
                <a:gridCol w="2913576">
                  <a:extLst>
                    <a:ext uri="{9D8B030D-6E8A-4147-A177-3AD203B41FA5}">
                      <a16:colId xmlns:a16="http://schemas.microsoft.com/office/drawing/2014/main" val="4110219665"/>
                    </a:ext>
                  </a:extLst>
                </a:gridCol>
                <a:gridCol w="1332491">
                  <a:extLst>
                    <a:ext uri="{9D8B030D-6E8A-4147-A177-3AD203B41FA5}">
                      <a16:colId xmlns:a16="http://schemas.microsoft.com/office/drawing/2014/main" val="1279807313"/>
                    </a:ext>
                  </a:extLst>
                </a:gridCol>
                <a:gridCol w="1333338">
                  <a:extLst>
                    <a:ext uri="{9D8B030D-6E8A-4147-A177-3AD203B41FA5}">
                      <a16:colId xmlns:a16="http://schemas.microsoft.com/office/drawing/2014/main" val="1534067699"/>
                    </a:ext>
                  </a:extLst>
                </a:gridCol>
                <a:gridCol w="1351280">
                  <a:extLst>
                    <a:ext uri="{9D8B030D-6E8A-4147-A177-3AD203B41FA5}">
                      <a16:colId xmlns:a16="http://schemas.microsoft.com/office/drawing/2014/main" val="2618267561"/>
                    </a:ext>
                  </a:extLst>
                </a:gridCol>
                <a:gridCol w="1298918">
                  <a:extLst>
                    <a:ext uri="{9D8B030D-6E8A-4147-A177-3AD203B41FA5}">
                      <a16:colId xmlns:a16="http://schemas.microsoft.com/office/drawing/2014/main" val="3647170905"/>
                    </a:ext>
                  </a:extLst>
                </a:gridCol>
              </a:tblGrid>
              <a:tr h="1029858">
                <a:tc>
                  <a:txBody>
                    <a:bodyPr/>
                    <a:lstStyle/>
                    <a:p>
                      <a:pPr algn="l"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Department</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interested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sufficiently challenged by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feel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involved in the decisions that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affect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have a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choice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deciding how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do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251806"/>
                  </a:ext>
                </a:extLst>
              </a:tr>
              <a:tr h="487680">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864692973"/>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58%</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a:noFill/>
                    </a:lnB>
                  </a:tcPr>
                </a:tc>
                <a:extLst>
                  <a:ext uri="{0D108BD9-81ED-4DB2-BD59-A6C34878D82A}">
                    <a16:rowId xmlns:a16="http://schemas.microsoft.com/office/drawing/2014/main" val="2549306463"/>
                  </a:ext>
                </a:extLst>
              </a:tr>
              <a:tr h="392655">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84%</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897473030"/>
                  </a:ext>
                </a:extLst>
              </a:tr>
              <a:tr h="39974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88%</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55%</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extLst>
                  <a:ext uri="{0D108BD9-81ED-4DB2-BD59-A6C34878D82A}">
                    <a16:rowId xmlns:a16="http://schemas.microsoft.com/office/drawing/2014/main" val="1110409077"/>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75%</a:t>
                      </a:r>
                    </a:p>
                  </a:txBody>
                  <a:tcPr marL="7620" marR="7620" marT="7620" marB="0" anchor="b">
                    <a:lnL>
                      <a:noFill/>
                    </a:lnL>
                    <a:lnR>
                      <a:noFill/>
                    </a:lnR>
                    <a:lnT>
                      <a:noFill/>
                    </a:lnT>
                    <a:lnB>
                      <a:noFill/>
                    </a:lnB>
                  </a:tcPr>
                </a:tc>
                <a:extLst>
                  <a:ext uri="{0D108BD9-81ED-4DB2-BD59-A6C34878D82A}">
                    <a16:rowId xmlns:a16="http://schemas.microsoft.com/office/drawing/2014/main" val="3401378487"/>
                  </a:ext>
                </a:extLst>
              </a:tr>
              <a:tr h="408671">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61%</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046003660"/>
                  </a:ext>
                </a:extLst>
              </a:tr>
              <a:tr h="43172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59%</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96752328"/>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93%</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62%</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857965"/>
                  </a:ext>
                </a:extLst>
              </a:tr>
            </a:tbl>
          </a:graphicData>
        </a:graphic>
      </p:graphicFrame>
      <p:sp>
        <p:nvSpPr>
          <p:cNvPr id="9" name="TextBox 8">
            <a:extLst>
              <a:ext uri="{FF2B5EF4-FFF2-40B4-BE49-F238E27FC236}">
                <a16:creationId xmlns:a16="http://schemas.microsoft.com/office/drawing/2014/main" id="{B4898001-861B-AEB5-7809-E0EE5175C5D8}"/>
              </a:ext>
            </a:extLst>
          </p:cNvPr>
          <p:cNvSpPr txBox="1"/>
          <p:nvPr/>
        </p:nvSpPr>
        <p:spPr>
          <a:xfrm>
            <a:off x="1625500" y="5706140"/>
            <a:ext cx="8278059" cy="1111843"/>
          </a:xfrm>
          <a:prstGeom prst="rect">
            <a:avLst/>
          </a:prstGeom>
        </p:spPr>
        <p:txBody>
          <a:bodyPr vert="horz" lIns="91440" tIns="45720" rIns="91440" bIns="45720" rtlCol="0" anchor="ctr">
            <a:normAutofit/>
          </a:bodyPr>
          <a:lstStyle/>
          <a:p>
            <a:pPr algn="r" fontAlgn="ctr">
              <a:lnSpc>
                <a:spcPct val="90000"/>
              </a:lnSpc>
              <a:spcAft>
                <a:spcPts val="600"/>
              </a:spcAft>
            </a:pPr>
            <a:r>
              <a:rPr lang="en-US" sz="1200" dirty="0">
                <a:latin typeface="Arial" panose="020B0604020202020204" pitchFamily="34" charset="0"/>
                <a:cs typeface="Arial" panose="020B0604020202020204" pitchFamily="34" charset="0"/>
              </a:rPr>
              <a:t>Source: Cabinet Office - </a:t>
            </a:r>
            <a:r>
              <a:rPr lang="en-US" sz="1200" dirty="0">
                <a:latin typeface="Arial" panose="020B0604020202020204" pitchFamily="34" charset="0"/>
                <a:cs typeface="Arial" panose="020B0604020202020204" pitchFamily="34" charset="0"/>
                <a:hlinkClick r:id="rId3"/>
              </a:rPr>
              <a:t>Civil Service People Survey, 2018 </a:t>
            </a:r>
            <a:endParaRPr lang="en-US" sz="1200" i="0" u="none" strike="noStrike"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3174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8D0D1-A1D2-47C5-AEBB-9216E9854B57}"/>
              </a:ext>
            </a:extLst>
          </p:cNvPr>
          <p:cNvSpPr>
            <a:spLocks noGrp="1"/>
          </p:cNvSpPr>
          <p:nvPr>
            <p:ph type="ctrTitle"/>
          </p:nvPr>
        </p:nvSpPr>
        <p:spPr>
          <a:xfrm>
            <a:off x="1869989" y="1641347"/>
            <a:ext cx="9144000" cy="2387600"/>
          </a:xfrm>
        </p:spPr>
        <p:txBody>
          <a:bodyPr/>
          <a:lstStyle/>
          <a:p>
            <a:r>
              <a:rPr lang="en-GB" dirty="0"/>
              <a:t>Steps to get to </a:t>
            </a:r>
            <a:br>
              <a:rPr lang="en-GB" dirty="0"/>
            </a:br>
            <a:r>
              <a:rPr lang="en-GB" dirty="0"/>
              <a:t>this solution</a:t>
            </a:r>
          </a:p>
        </p:txBody>
      </p:sp>
    </p:spTree>
    <p:extLst>
      <p:ext uri="{BB962C8B-B14F-4D97-AF65-F5344CB8AC3E}">
        <p14:creationId xmlns:p14="http://schemas.microsoft.com/office/powerpoint/2010/main" val="2315010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 Step 1</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11" name="Table 11">
            <a:extLst>
              <a:ext uri="{FF2B5EF4-FFF2-40B4-BE49-F238E27FC236}">
                <a16:creationId xmlns:a16="http://schemas.microsoft.com/office/drawing/2014/main" id="{A7D6CD94-9D3C-4404-4B66-A5036A48E8D3}"/>
              </a:ext>
            </a:extLst>
          </p:cNvPr>
          <p:cNvGraphicFramePr>
            <a:graphicFrameLocks noGrp="1"/>
          </p:cNvGraphicFramePr>
          <p:nvPr>
            <p:extLst>
              <p:ext uri="{D42A27DB-BD31-4B8C-83A1-F6EECF244321}">
                <p14:modId xmlns:p14="http://schemas.microsoft.com/office/powerpoint/2010/main" val="3023149853"/>
              </p:ext>
            </p:extLst>
          </p:nvPr>
        </p:nvGraphicFramePr>
        <p:xfrm>
          <a:off x="763788" y="1269219"/>
          <a:ext cx="9942793" cy="446396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615687936"/>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6930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Arial" panose="020B0604020202020204" pitchFamily="34" charset="0"/>
                        </a:rPr>
                        <a:t>Table 2.1: 2018  the percent of respondents who strongly agree or agree to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9471328"/>
                  </a:ext>
                </a:extLst>
              </a:tr>
              <a:tr h="223262">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6006725"/>
                  </a:ext>
                </a:extLst>
              </a:tr>
              <a:tr h="223262">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B01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B02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7808616"/>
                  </a:ext>
                </a:extLst>
              </a:tr>
              <a:tr h="445534">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482779"/>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853112"/>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err="1">
                          <a:ln>
                            <a:noFill/>
                          </a:ln>
                          <a:solidFill>
                            <a:srgbClr val="000000"/>
                          </a:solidFill>
                          <a:effectLst/>
                          <a:uLnTx/>
                          <a:uFillTx/>
                          <a:latin typeface="Arial" panose="020B0604020202020204" pitchFamily="34" charset="0"/>
                          <a:ea typeface="+mn-ea"/>
                          <a:cs typeface="+mn-cs"/>
                        </a:rPr>
                        <a:t>DExEU</a:t>
                      </a:r>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err="1">
                          <a:ln>
                            <a:noFill/>
                          </a:ln>
                          <a:solidFill>
                            <a:srgbClr val="000000"/>
                          </a:solidFill>
                          <a:effectLst/>
                          <a:uLnTx/>
                          <a:uFillTx/>
                          <a:latin typeface="Arial" panose="020B0604020202020204" pitchFamily="34" charset="0"/>
                          <a:ea typeface="+mn-ea"/>
                          <a:cs typeface="+mn-cs"/>
                        </a:rPr>
                        <a:t>DExEU</a:t>
                      </a:r>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49471"/>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59089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Work &amp; Pensions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DWP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599614"/>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Work &amp; Pensions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09727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Health &amp; Social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DHSC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769062"/>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Health &amp; Social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MHPRA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7750920"/>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Health &amp; Social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PHE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8012387"/>
                  </a:ext>
                </a:extLst>
              </a:tr>
            </a:tbl>
          </a:graphicData>
        </a:graphic>
      </p:graphicFrame>
      <p:sp>
        <p:nvSpPr>
          <p:cNvPr id="14" name="Speech Bubble: Rectangle 13">
            <a:extLst>
              <a:ext uri="{FF2B5EF4-FFF2-40B4-BE49-F238E27FC236}">
                <a16:creationId xmlns:a16="http://schemas.microsoft.com/office/drawing/2014/main" id="{CEEF6748-F194-E129-A85B-F6A024E2B0D9}"/>
              </a:ext>
              <a:ext uri="{C183D7F6-B498-43B3-948B-1728B52AA6E4}">
                <adec:decorative xmlns:adec="http://schemas.microsoft.com/office/drawing/2017/decorative" val="1"/>
              </a:ext>
            </a:extLst>
          </p:cNvPr>
          <p:cNvSpPr/>
          <p:nvPr/>
        </p:nvSpPr>
        <p:spPr>
          <a:xfrm>
            <a:off x="169490" y="6020785"/>
            <a:ext cx="2627599" cy="617296"/>
          </a:xfrm>
          <a:prstGeom prst="wedgeRectCallout">
            <a:avLst>
              <a:gd name="adj1" fmla="val -5263"/>
              <a:gd name="adj2" fmla="val -88475"/>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 Swapped columns and rows.</a:t>
            </a:r>
          </a:p>
        </p:txBody>
      </p:sp>
    </p:spTree>
    <p:extLst>
      <p:ext uri="{BB962C8B-B14F-4D97-AF65-F5344CB8AC3E}">
        <p14:creationId xmlns:p14="http://schemas.microsoft.com/office/powerpoint/2010/main" val="3096113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2</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2" name="Table 11">
            <a:extLst>
              <a:ext uri="{FF2B5EF4-FFF2-40B4-BE49-F238E27FC236}">
                <a16:creationId xmlns:a16="http://schemas.microsoft.com/office/drawing/2014/main" id="{44FC3502-E6ED-8691-612D-15A1EC32C12F}"/>
              </a:ext>
            </a:extLst>
          </p:cNvPr>
          <p:cNvGraphicFramePr>
            <a:graphicFrameLocks noGrp="1"/>
          </p:cNvGraphicFramePr>
          <p:nvPr>
            <p:extLst>
              <p:ext uri="{D42A27DB-BD31-4B8C-83A1-F6EECF244321}">
                <p14:modId xmlns:p14="http://schemas.microsoft.com/office/powerpoint/2010/main" val="2628625520"/>
              </p:ext>
            </p:extLst>
          </p:nvPr>
        </p:nvGraphicFramePr>
        <p:xfrm>
          <a:off x="1620315" y="1280793"/>
          <a:ext cx="8522394" cy="397628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804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Arial" panose="020B0604020202020204" pitchFamily="34" charset="0"/>
                        </a:rPr>
                        <a:t>Table 2.1: 2018  the percent of respondents who strongly agree or agree to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9471328"/>
                  </a:ext>
                </a:extLst>
              </a:tr>
              <a:tr h="445534">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482779"/>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853112"/>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err="1">
                          <a:ln>
                            <a:noFill/>
                          </a:ln>
                          <a:solidFill>
                            <a:srgbClr val="000000"/>
                          </a:solidFill>
                          <a:effectLst/>
                          <a:uLnTx/>
                          <a:uFillTx/>
                          <a:latin typeface="Arial" panose="020B0604020202020204" pitchFamily="34" charset="0"/>
                          <a:ea typeface="+mn-ea"/>
                          <a:cs typeface="+mn-cs"/>
                        </a:rPr>
                        <a:t>DExEU</a:t>
                      </a:r>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49471"/>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59089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DWP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599614"/>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09727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DHSC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769062"/>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MHPRA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7750920"/>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PHE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8012387"/>
                  </a:ext>
                </a:extLst>
              </a:tr>
            </a:tbl>
          </a:graphicData>
        </a:graphic>
      </p:graphicFrame>
      <p:sp>
        <p:nvSpPr>
          <p:cNvPr id="7" name="Speech Bubble: Rectangle 6">
            <a:extLst>
              <a:ext uri="{FF2B5EF4-FFF2-40B4-BE49-F238E27FC236}">
                <a16:creationId xmlns:a16="http://schemas.microsoft.com/office/drawing/2014/main" id="{FA28D3E1-FFAA-FD2E-A99F-44D888EBCCA0}"/>
              </a:ext>
              <a:ext uri="{C183D7F6-B498-43B3-948B-1728B52AA6E4}">
                <adec:decorative xmlns:adec="http://schemas.microsoft.com/office/drawing/2017/decorative" val="1"/>
              </a:ext>
            </a:extLst>
          </p:cNvPr>
          <p:cNvSpPr/>
          <p:nvPr/>
        </p:nvSpPr>
        <p:spPr>
          <a:xfrm>
            <a:off x="73056" y="3769426"/>
            <a:ext cx="1313800" cy="1168408"/>
          </a:xfrm>
          <a:prstGeom prst="wedgeRectCallout">
            <a:avLst>
              <a:gd name="adj1" fmla="val 62937"/>
              <a:gd name="adj2" fmla="val 65277"/>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2: Removed rows with codes.</a:t>
            </a:r>
          </a:p>
        </p:txBody>
      </p:sp>
    </p:spTree>
    <p:extLst>
      <p:ext uri="{BB962C8B-B14F-4D97-AF65-F5344CB8AC3E}">
        <p14:creationId xmlns:p14="http://schemas.microsoft.com/office/powerpoint/2010/main" val="761893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3</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2" name="Table 11">
            <a:extLst>
              <a:ext uri="{FF2B5EF4-FFF2-40B4-BE49-F238E27FC236}">
                <a16:creationId xmlns:a16="http://schemas.microsoft.com/office/drawing/2014/main" id="{44FC3502-E6ED-8691-612D-15A1EC32C12F}"/>
              </a:ext>
            </a:extLst>
          </p:cNvPr>
          <p:cNvGraphicFramePr>
            <a:graphicFrameLocks noGrp="1"/>
          </p:cNvGraphicFramePr>
          <p:nvPr>
            <p:extLst>
              <p:ext uri="{D42A27DB-BD31-4B8C-83A1-F6EECF244321}">
                <p14:modId xmlns:p14="http://schemas.microsoft.com/office/powerpoint/2010/main" val="2251659465"/>
              </p:ext>
            </p:extLst>
          </p:nvPr>
        </p:nvGraphicFramePr>
        <p:xfrm>
          <a:off x="763788" y="1269219"/>
          <a:ext cx="8522394" cy="397628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804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Arial" panose="020B0604020202020204" pitchFamily="34" charset="0"/>
                        </a:rPr>
                        <a:t>Table 2.1: 2018  the percent of respondents who strongly agree or agree to question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9471328"/>
                  </a:ext>
                </a:extLst>
              </a:tr>
              <a:tr h="445534">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Question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482779"/>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853112"/>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err="1">
                          <a:ln>
                            <a:noFill/>
                          </a:ln>
                          <a:solidFill>
                            <a:srgbClr val="000000"/>
                          </a:solidFill>
                          <a:effectLst/>
                          <a:uLnTx/>
                          <a:uFillTx/>
                          <a:latin typeface="Arial" panose="020B0604020202020204" pitchFamily="34" charset="0"/>
                          <a:ea typeface="+mn-ea"/>
                          <a:cs typeface="+mn-cs"/>
                        </a:rPr>
                        <a:t>DExEU</a:t>
                      </a:r>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49471"/>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DfID</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59089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DWP</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599614"/>
                  </a:ext>
                </a:extLst>
              </a:tr>
              <a:tr h="32177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HSE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097279"/>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DHSC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769062"/>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MHPRA</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7750920"/>
                  </a:ext>
                </a:extLst>
              </a:tr>
              <a:tr h="32177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PHE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8012387"/>
                  </a:ext>
                </a:extLst>
              </a:tr>
            </a:tbl>
          </a:graphicData>
        </a:graphic>
      </p:graphicFrame>
      <p:sp>
        <p:nvSpPr>
          <p:cNvPr id="3" name="Speech Bubble: Rectangle 2">
            <a:extLst>
              <a:ext uri="{FF2B5EF4-FFF2-40B4-BE49-F238E27FC236}">
                <a16:creationId xmlns:a16="http://schemas.microsoft.com/office/drawing/2014/main" id="{FF9D31FA-A40B-FEA8-F6D7-0E94D4523677}"/>
              </a:ext>
              <a:ext uri="{C183D7F6-B498-43B3-948B-1728B52AA6E4}">
                <adec:decorative xmlns:adec="http://schemas.microsoft.com/office/drawing/2017/decorative" val="1"/>
              </a:ext>
            </a:extLst>
          </p:cNvPr>
          <p:cNvSpPr/>
          <p:nvPr/>
        </p:nvSpPr>
        <p:spPr>
          <a:xfrm>
            <a:off x="9618138" y="5093074"/>
            <a:ext cx="2223184" cy="1643392"/>
          </a:xfrm>
          <a:prstGeom prst="wedgeRectCallout">
            <a:avLst>
              <a:gd name="adj1" fmla="val -63438"/>
              <a:gd name="adj2" fmla="val -8387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3: Right aligned headings and numbers in data columns, left aligned row labels.</a:t>
            </a:r>
          </a:p>
        </p:txBody>
      </p:sp>
    </p:spTree>
    <p:extLst>
      <p:ext uri="{BB962C8B-B14F-4D97-AF65-F5344CB8AC3E}">
        <p14:creationId xmlns:p14="http://schemas.microsoft.com/office/powerpoint/2010/main" val="1507836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4</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4" name="Table 11">
            <a:extLst>
              <a:ext uri="{FF2B5EF4-FFF2-40B4-BE49-F238E27FC236}">
                <a16:creationId xmlns:a16="http://schemas.microsoft.com/office/drawing/2014/main" id="{B69A1D79-EFB5-BCF5-8EC3-BE2B22EC2A61}"/>
              </a:ext>
            </a:extLst>
          </p:cNvPr>
          <p:cNvGraphicFramePr>
            <a:graphicFrameLocks noGrp="1"/>
          </p:cNvGraphicFramePr>
          <p:nvPr>
            <p:extLst>
              <p:ext uri="{D42A27DB-BD31-4B8C-83A1-F6EECF244321}">
                <p14:modId xmlns:p14="http://schemas.microsoft.com/office/powerpoint/2010/main" val="3918670796"/>
              </p:ext>
            </p:extLst>
          </p:nvPr>
        </p:nvGraphicFramePr>
        <p:xfrm>
          <a:off x="763788" y="1269219"/>
          <a:ext cx="8522394" cy="502920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699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Arial" panose="020B0604020202020204" pitchFamily="34" charset="0"/>
                        </a:rPr>
                        <a:t>Table 2.1: 2018  the percent of respondents who strongly agree or agree to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9471328"/>
                  </a:ext>
                </a:extLst>
              </a:tr>
              <a:tr h="44995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482779"/>
                  </a:ext>
                </a:extLst>
              </a:tr>
              <a:tr h="324967">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853112"/>
                  </a:ext>
                </a:extLst>
              </a:tr>
              <a:tr h="324967">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spcBef>
                          <a:spcPts val="0"/>
                        </a:spcBef>
                        <a:spcAft>
                          <a:spcPts val="0"/>
                        </a:spcAft>
                      </a:pPr>
                      <a:r>
                        <a:rPr lang="en-GB" sz="10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49471"/>
                  </a:ext>
                </a:extLst>
              </a:tr>
              <a:tr h="449955">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590899"/>
                  </a:ext>
                </a:extLst>
              </a:tr>
              <a:tr h="324967">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599614"/>
                  </a:ext>
                </a:extLst>
              </a:tr>
              <a:tr h="324967">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spcBef>
                          <a:spcPts val="0"/>
                        </a:spcBef>
                        <a:spcAft>
                          <a:spcPts val="0"/>
                        </a:spcAft>
                      </a:pPr>
                      <a:r>
                        <a:rPr lang="en-GB" sz="10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097279"/>
                  </a:ext>
                </a:extLst>
              </a:tr>
              <a:tr h="44995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769062"/>
                  </a:ext>
                </a:extLst>
              </a:tr>
              <a:tr h="449955">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7750920"/>
                  </a:ext>
                </a:extLst>
              </a:tr>
              <a:tr h="324967">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000" b="0" i="0" u="none" strike="noStrike"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8012387"/>
                  </a:ext>
                </a:extLst>
              </a:tr>
            </a:tbl>
          </a:graphicData>
        </a:graphic>
      </p:graphicFrame>
      <p:sp>
        <p:nvSpPr>
          <p:cNvPr id="11" name="Speech Bubble: Rectangle 10">
            <a:extLst>
              <a:ext uri="{FF2B5EF4-FFF2-40B4-BE49-F238E27FC236}">
                <a16:creationId xmlns:a16="http://schemas.microsoft.com/office/drawing/2014/main" id="{83315B69-66B5-56D9-A9A2-2F8A33A36D66}"/>
              </a:ext>
              <a:ext uri="{C183D7F6-B498-43B3-948B-1728B52AA6E4}">
                <adec:decorative xmlns:adec="http://schemas.microsoft.com/office/drawing/2017/decorative" val="1"/>
              </a:ext>
            </a:extLst>
          </p:cNvPr>
          <p:cNvSpPr/>
          <p:nvPr/>
        </p:nvSpPr>
        <p:spPr>
          <a:xfrm>
            <a:off x="9937214" y="1152005"/>
            <a:ext cx="2223184" cy="907234"/>
          </a:xfrm>
          <a:prstGeom prst="wedgeRectCallout">
            <a:avLst>
              <a:gd name="adj1" fmla="val -93079"/>
              <a:gd name="adj2" fmla="val 46645"/>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4: Expanded all acronyms. </a:t>
            </a:r>
          </a:p>
        </p:txBody>
      </p:sp>
    </p:spTree>
    <p:extLst>
      <p:ext uri="{BB962C8B-B14F-4D97-AF65-F5344CB8AC3E}">
        <p14:creationId xmlns:p14="http://schemas.microsoft.com/office/powerpoint/2010/main" val="512777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 Step 5</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4" name="Table 11">
            <a:extLst>
              <a:ext uri="{FF2B5EF4-FFF2-40B4-BE49-F238E27FC236}">
                <a16:creationId xmlns:a16="http://schemas.microsoft.com/office/drawing/2014/main" id="{B69A1D79-EFB5-BCF5-8EC3-BE2B22EC2A61}"/>
              </a:ext>
            </a:extLst>
          </p:cNvPr>
          <p:cNvGraphicFramePr>
            <a:graphicFrameLocks noGrp="1"/>
          </p:cNvGraphicFramePr>
          <p:nvPr>
            <p:extLst>
              <p:ext uri="{D42A27DB-BD31-4B8C-83A1-F6EECF244321}">
                <p14:modId xmlns:p14="http://schemas.microsoft.com/office/powerpoint/2010/main" val="1476204863"/>
              </p:ext>
            </p:extLst>
          </p:nvPr>
        </p:nvGraphicFramePr>
        <p:xfrm>
          <a:off x="763788" y="1269220"/>
          <a:ext cx="8522394" cy="502920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122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panose="020B0604020202020204" pitchFamily="34" charset="0"/>
                        </a:rPr>
                        <a:t>Table 2.1: 2018  the percent of respondents who strongly agree or agree to question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09471328"/>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GB"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482779"/>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Education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853112"/>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spcBef>
                          <a:spcPts val="0"/>
                        </a:spcBef>
                        <a:spcAft>
                          <a:spcPts val="0"/>
                        </a:spcAft>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Exiting the EU</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349471"/>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International Development</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590899"/>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Work and Pensions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40599614"/>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spcBef>
                          <a:spcPts val="0"/>
                        </a:spcBef>
                        <a:spcAft>
                          <a:spcPts val="0"/>
                        </a:spcAft>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Health and Safety Executive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2097279"/>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Health and Social Care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3769062"/>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Medicines and Healthcare Products Regulatory Agency</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7750920"/>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Public Health England</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8012387"/>
                  </a:ext>
                </a:extLst>
              </a:tr>
            </a:tbl>
          </a:graphicData>
        </a:graphic>
      </p:graphicFrame>
      <p:sp>
        <p:nvSpPr>
          <p:cNvPr id="3" name="Speech Bubble: Rectangle 2">
            <a:extLst>
              <a:ext uri="{FF2B5EF4-FFF2-40B4-BE49-F238E27FC236}">
                <a16:creationId xmlns:a16="http://schemas.microsoft.com/office/drawing/2014/main" id="{9588C74E-67B4-D68A-DE06-F2B2C9B5A86E}"/>
              </a:ext>
              <a:ext uri="{C183D7F6-B498-43B3-948B-1728B52AA6E4}">
                <adec:decorative xmlns:adec="http://schemas.microsoft.com/office/drawing/2017/decorative" val="1"/>
              </a:ext>
            </a:extLst>
          </p:cNvPr>
          <p:cNvSpPr/>
          <p:nvPr/>
        </p:nvSpPr>
        <p:spPr>
          <a:xfrm>
            <a:off x="10035251" y="2286000"/>
            <a:ext cx="1839592" cy="1290805"/>
          </a:xfrm>
          <a:prstGeom prst="wedgeRectCallout">
            <a:avLst>
              <a:gd name="adj1" fmla="val -76709"/>
              <a:gd name="adj2" fmla="val -3812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5: Edited cell borders and added some bold text.</a:t>
            </a:r>
          </a:p>
        </p:txBody>
      </p:sp>
    </p:spTree>
    <p:extLst>
      <p:ext uri="{BB962C8B-B14F-4D97-AF65-F5344CB8AC3E}">
        <p14:creationId xmlns:p14="http://schemas.microsoft.com/office/powerpoint/2010/main" val="4066970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6</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2" name="Speech Bubble: Rectangle 1">
            <a:extLst>
              <a:ext uri="{FF2B5EF4-FFF2-40B4-BE49-F238E27FC236}">
                <a16:creationId xmlns:a16="http://schemas.microsoft.com/office/drawing/2014/main" id="{84BB810F-3405-6B7F-C504-AE8FC3646596}"/>
              </a:ext>
            </a:extLst>
          </p:cNvPr>
          <p:cNvSpPr/>
          <p:nvPr/>
        </p:nvSpPr>
        <p:spPr>
          <a:xfrm>
            <a:off x="7287215" y="158092"/>
            <a:ext cx="2470015" cy="937595"/>
          </a:xfrm>
          <a:prstGeom prst="wedgeRectCallout">
            <a:avLst>
              <a:gd name="adj1" fmla="val -43814"/>
              <a:gd name="adj2" fmla="val 80639"/>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6: Took the title outside the table and reworded it. </a:t>
            </a:r>
          </a:p>
        </p:txBody>
      </p:sp>
      <p:sp>
        <p:nvSpPr>
          <p:cNvPr id="14" name="TextBox 13">
            <a:extLst>
              <a:ext uri="{FF2B5EF4-FFF2-40B4-BE49-F238E27FC236}">
                <a16:creationId xmlns:a16="http://schemas.microsoft.com/office/drawing/2014/main" id="{B0E80F00-BAA7-B838-202F-B7B502ABFF30}"/>
              </a:ext>
            </a:extLst>
          </p:cNvPr>
          <p:cNvSpPr txBox="1"/>
          <p:nvPr/>
        </p:nvSpPr>
        <p:spPr>
          <a:xfrm>
            <a:off x="1829643" y="1244817"/>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graphicFrame>
        <p:nvGraphicFramePr>
          <p:cNvPr id="7" name="Table 11">
            <a:extLst>
              <a:ext uri="{FF2B5EF4-FFF2-40B4-BE49-F238E27FC236}">
                <a16:creationId xmlns:a16="http://schemas.microsoft.com/office/drawing/2014/main" id="{CD162835-187E-4216-8D3E-E7DE1D84C2EA}"/>
              </a:ext>
            </a:extLst>
          </p:cNvPr>
          <p:cNvGraphicFramePr>
            <a:graphicFrameLocks noGrp="1"/>
          </p:cNvGraphicFramePr>
          <p:nvPr>
            <p:extLst>
              <p:ext uri="{D42A27DB-BD31-4B8C-83A1-F6EECF244321}">
                <p14:modId xmlns:p14="http://schemas.microsoft.com/office/powerpoint/2010/main" val="3053460504"/>
              </p:ext>
            </p:extLst>
          </p:nvPr>
        </p:nvGraphicFramePr>
        <p:xfrm>
          <a:off x="573561" y="2233942"/>
          <a:ext cx="8522394" cy="4175760"/>
        </p:xfrm>
        <a:graphic>
          <a:graphicData uri="http://schemas.openxmlformats.org/drawingml/2006/table">
            <a:tbl>
              <a:tblPr bandRow="1">
                <a:tableStyleId>{2D5ABB26-0587-4C30-8999-92F81FD0307C}</a:tableStyleId>
              </a:tblPr>
              <a:tblGrid>
                <a:gridCol w="1420399">
                  <a:extLst>
                    <a:ext uri="{9D8B030D-6E8A-4147-A177-3AD203B41FA5}">
                      <a16:colId xmlns:a16="http://schemas.microsoft.com/office/drawing/2014/main" val="1396360823"/>
                    </a:ext>
                  </a:extLst>
                </a:gridCol>
                <a:gridCol w="1420399">
                  <a:extLst>
                    <a:ext uri="{9D8B030D-6E8A-4147-A177-3AD203B41FA5}">
                      <a16:colId xmlns:a16="http://schemas.microsoft.com/office/drawing/2014/main" val="1041654612"/>
                    </a:ext>
                  </a:extLst>
                </a:gridCol>
                <a:gridCol w="1420399">
                  <a:extLst>
                    <a:ext uri="{9D8B030D-6E8A-4147-A177-3AD203B41FA5}">
                      <a16:colId xmlns:a16="http://schemas.microsoft.com/office/drawing/2014/main" val="231665384"/>
                    </a:ext>
                  </a:extLst>
                </a:gridCol>
                <a:gridCol w="1420399">
                  <a:extLst>
                    <a:ext uri="{9D8B030D-6E8A-4147-A177-3AD203B41FA5}">
                      <a16:colId xmlns:a16="http://schemas.microsoft.com/office/drawing/2014/main" val="1218580941"/>
                    </a:ext>
                  </a:extLst>
                </a:gridCol>
                <a:gridCol w="1420399">
                  <a:extLst>
                    <a:ext uri="{9D8B030D-6E8A-4147-A177-3AD203B41FA5}">
                      <a16:colId xmlns:a16="http://schemas.microsoft.com/office/drawing/2014/main" val="1949535793"/>
                    </a:ext>
                  </a:extLst>
                </a:gridCol>
                <a:gridCol w="1420399">
                  <a:extLst>
                    <a:ext uri="{9D8B030D-6E8A-4147-A177-3AD203B41FA5}">
                      <a16:colId xmlns:a16="http://schemas.microsoft.com/office/drawing/2014/main" val="4000160580"/>
                    </a:ext>
                  </a:extLst>
                </a:gridCol>
              </a:tblGrid>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GB"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482779"/>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Education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853112"/>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spcBef>
                          <a:spcPts val="0"/>
                        </a:spcBef>
                        <a:spcAft>
                          <a:spcPts val="0"/>
                        </a:spcAft>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Exiting the EU</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349471"/>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International Development</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590899"/>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Work and Pensions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40599614"/>
                  </a:ext>
                </a:extLst>
              </a:tr>
              <a:tr h="0">
                <a:tc>
                  <a:txBody>
                    <a:bodyPr/>
                    <a:lstStyle/>
                    <a:p>
                      <a:endParaRPr kumimoji="0" lang="en-GB" sz="1000" b="0" i="0" u="none" strike="noStrike" kern="1200" cap="none" spc="0" normalizeH="0" baseline="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spcBef>
                          <a:spcPts val="0"/>
                        </a:spcBef>
                        <a:spcAft>
                          <a:spcPts val="0"/>
                        </a:spcAft>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Health and Safety Executive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2097279"/>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 for Health and Social Care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3769062"/>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Medicines and Healthcare Products Regulatory Agency</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7750920"/>
                  </a:ext>
                </a:extLst>
              </a:tr>
              <a:tr h="0">
                <a:tc>
                  <a:txBody>
                    <a:bodyPr/>
                    <a:lstStyle/>
                    <a:p>
                      <a:endPar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Public Health England</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8012387"/>
                  </a:ext>
                </a:extLst>
              </a:tr>
            </a:tbl>
          </a:graphicData>
        </a:graphic>
      </p:graphicFrame>
    </p:spTree>
    <p:extLst>
      <p:ext uri="{BB962C8B-B14F-4D97-AF65-F5344CB8AC3E}">
        <p14:creationId xmlns:p14="http://schemas.microsoft.com/office/powerpoint/2010/main" val="122146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8457" y="-124010"/>
            <a:ext cx="9144000" cy="1440000"/>
          </a:xfrm>
        </p:spPr>
        <p:txBody>
          <a:bodyPr>
            <a:normAutofit/>
          </a:bodyPr>
          <a:lstStyle/>
          <a:p>
            <a:r>
              <a:rPr lang="en-GB" dirty="0">
                <a:latin typeface="Arial" panose="020B0604020202020204" pitchFamily="34" charset="0"/>
                <a:cs typeface="Arial" panose="020B0604020202020204" pitchFamily="34" charset="0"/>
              </a:rPr>
              <a:t>When to use tables or charts</a:t>
            </a:r>
          </a:p>
        </p:txBody>
      </p:sp>
      <p:sp>
        <p:nvSpPr>
          <p:cNvPr id="4099" name="Rectangle 3"/>
          <p:cNvSpPr>
            <a:spLocks noGrp="1" noChangeArrowheads="1"/>
          </p:cNvSpPr>
          <p:nvPr>
            <p:ph idx="1"/>
          </p:nvPr>
        </p:nvSpPr>
        <p:spPr>
          <a:xfrm>
            <a:off x="287048" y="1386129"/>
            <a:ext cx="8364629" cy="5471871"/>
          </a:xfrm>
        </p:spPr>
        <p:txBody>
          <a:bodyPr>
            <a:noAutofit/>
          </a:bodyPr>
          <a:lstStyle/>
          <a:p>
            <a:pPr marL="0" indent="0">
              <a:buNone/>
            </a:pPr>
            <a:r>
              <a:rPr lang="en-GB" sz="2200" dirty="0">
                <a:latin typeface="Arial" panose="020B0604020202020204" pitchFamily="34" charset="0"/>
                <a:cs typeface="Arial" panose="020B0604020202020204" pitchFamily="34" charset="0"/>
              </a:rPr>
              <a:t>Use charts when you want to show patterns, trends and relationships.</a:t>
            </a:r>
          </a:p>
          <a:p>
            <a:pPr marL="0" indent="0">
              <a:buNone/>
            </a:pPr>
            <a:r>
              <a:rPr lang="en-GB" sz="2200" dirty="0">
                <a:latin typeface="Arial" panose="020B0604020202020204" pitchFamily="34" charset="0"/>
                <a:cs typeface="Arial" panose="020B0604020202020204" pitchFamily="34" charset="0"/>
              </a:rPr>
              <a:t>Use reference tables when you want to supply large amounts of data for further analysis.</a:t>
            </a:r>
          </a:p>
          <a:p>
            <a:pPr marL="0" indent="0">
              <a:buNone/>
            </a:pPr>
            <a:endParaRPr lang="en-GB" sz="2200" dirty="0">
              <a:latin typeface="Arial" panose="020B0604020202020204" pitchFamily="34" charset="0"/>
              <a:cs typeface="Arial" panose="020B0604020202020204" pitchFamily="34" charset="0"/>
            </a:endParaRPr>
          </a:p>
          <a:p>
            <a:pPr marL="0" indent="0">
              <a:buNone/>
            </a:pPr>
            <a:r>
              <a:rPr lang="en-GB" sz="2200" dirty="0">
                <a:latin typeface="Arial" panose="020B0604020202020204" pitchFamily="34" charset="0"/>
                <a:cs typeface="Arial" panose="020B0604020202020204" pitchFamily="34" charset="0"/>
              </a:rPr>
              <a:t>Use demonstration tables when you want:</a:t>
            </a:r>
          </a:p>
          <a:p>
            <a:r>
              <a:rPr lang="en-GB" sz="2200" dirty="0">
                <a:latin typeface="Arial" panose="020B0604020202020204" pitchFamily="34" charset="0"/>
                <a:cs typeface="Arial" panose="020B0604020202020204" pitchFamily="34" charset="0"/>
              </a:rPr>
              <a:t>users to compare values</a:t>
            </a:r>
          </a:p>
          <a:p>
            <a:r>
              <a:rPr lang="en-GB" sz="2200" dirty="0">
                <a:latin typeface="Arial" panose="020B0604020202020204" pitchFamily="34" charset="0"/>
                <a:cs typeface="Arial" panose="020B0604020202020204" pitchFamily="34" charset="0"/>
              </a:rPr>
              <a:t>to include values and measures such as percentages </a:t>
            </a:r>
          </a:p>
          <a:p>
            <a:r>
              <a:rPr lang="en-GB" sz="2200" dirty="0">
                <a:latin typeface="Arial" panose="020B0604020202020204" pitchFamily="34" charset="0"/>
                <a:cs typeface="Arial" panose="020B0604020202020204" pitchFamily="34" charset="0"/>
              </a:rPr>
              <a:t>to include summary statistics such as averages </a:t>
            </a:r>
          </a:p>
          <a:p>
            <a:r>
              <a:rPr lang="en-GB" sz="2200" dirty="0">
                <a:latin typeface="Arial" panose="020B0604020202020204" pitchFamily="34" charset="0"/>
                <a:cs typeface="Arial" panose="020B0604020202020204" pitchFamily="34" charset="0"/>
              </a:rPr>
              <a:t>to show values of very different sizes, for example values in the tens and values in the millions</a:t>
            </a:r>
          </a:p>
          <a:p>
            <a:r>
              <a:rPr lang="en-GB" sz="2200" dirty="0">
                <a:latin typeface="Arial" panose="020B0604020202020204" pitchFamily="34" charset="0"/>
                <a:cs typeface="Arial" panose="020B0604020202020204" pitchFamily="34" charset="0"/>
              </a:rPr>
              <a:t>to show something difficult to present in a chart</a:t>
            </a:r>
          </a:p>
          <a:p>
            <a:pPr marL="0" indent="0">
              <a:buNone/>
            </a:pPr>
            <a:endParaRPr lang="en-GB" sz="2200" dirty="0">
              <a:latin typeface="Arial" panose="020B0604020202020204" pitchFamily="34" charset="0"/>
              <a:cs typeface="Arial" panose="020B0604020202020204" pitchFamily="34" charset="0"/>
            </a:endParaRPr>
          </a:p>
          <a:p>
            <a:pPr marL="0" indent="0">
              <a:buNone/>
            </a:pPr>
            <a:endParaRPr lang="en-GB" sz="2200" dirty="0">
              <a:latin typeface="Arial" panose="020B0604020202020204" pitchFamily="34" charset="0"/>
              <a:cs typeface="Arial" panose="020B0604020202020204" pitchFamily="34" charset="0"/>
            </a:endParaRPr>
          </a:p>
          <a:p>
            <a:pPr marL="0" indent="0">
              <a:buNone/>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988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1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10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10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fade">
                                      <p:cBhvr>
                                        <p:cTn id="27" dur="10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fade">
                                      <p:cBhvr>
                                        <p:cTn id="32" dur="1000"/>
                                        <p:tgtEl>
                                          <p:spTgt spid="40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99">
                                            <p:txEl>
                                              <p:pRg st="7" end="7"/>
                                            </p:txEl>
                                          </p:spTgt>
                                        </p:tgtEl>
                                        <p:attrNameLst>
                                          <p:attrName>style.visibility</p:attrName>
                                        </p:attrNameLst>
                                      </p:cBhvr>
                                      <p:to>
                                        <p:strVal val="visible"/>
                                      </p:to>
                                    </p:set>
                                    <p:animEffect transition="in" filter="fade">
                                      <p:cBhvr>
                                        <p:cTn id="37" dur="1000"/>
                                        <p:tgtEl>
                                          <p:spTgt spid="409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099">
                                            <p:txEl>
                                              <p:pRg st="8" end="8"/>
                                            </p:txEl>
                                          </p:spTgt>
                                        </p:tgtEl>
                                        <p:attrNameLst>
                                          <p:attrName>style.visibility</p:attrName>
                                        </p:attrNameLst>
                                      </p:cBhvr>
                                      <p:to>
                                        <p:strVal val="visible"/>
                                      </p:to>
                                    </p:set>
                                    <p:animEffect transition="in" filter="fade">
                                      <p:cBhvr>
                                        <p:cTn id="42" dur="1000"/>
                                        <p:tgtEl>
                                          <p:spTgt spid="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 Step 7</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7" name="TextBox 6">
            <a:extLst>
              <a:ext uri="{FF2B5EF4-FFF2-40B4-BE49-F238E27FC236}">
                <a16:creationId xmlns:a16="http://schemas.microsoft.com/office/drawing/2014/main" id="{E52CF096-EDF6-420C-8E54-D9D00776F250}"/>
              </a:ext>
            </a:extLst>
          </p:cNvPr>
          <p:cNvSpPr txBox="1"/>
          <p:nvPr/>
        </p:nvSpPr>
        <p:spPr>
          <a:xfrm>
            <a:off x="1948373" y="870337"/>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sp>
        <p:nvSpPr>
          <p:cNvPr id="14" name="TextBox 13" descr="Table 2.1: 2018  the percent of respondents who strongly agree or agree to question&#10;">
            <a:extLst>
              <a:ext uri="{FF2B5EF4-FFF2-40B4-BE49-F238E27FC236}">
                <a16:creationId xmlns:a16="http://schemas.microsoft.com/office/drawing/2014/main" id="{B0E80F00-BAA7-B838-202F-B7B502ABFF30}"/>
              </a:ext>
            </a:extLst>
          </p:cNvPr>
          <p:cNvSpPr txBox="1"/>
          <p:nvPr/>
        </p:nvSpPr>
        <p:spPr>
          <a:xfrm>
            <a:off x="1965568" y="1009491"/>
            <a:ext cx="8278059" cy="1111843"/>
          </a:xfrm>
          <a:prstGeom prst="rect">
            <a:avLst/>
          </a:prstGeom>
        </p:spPr>
        <p:txBody>
          <a:bodyPr vert="horz" lIns="91440" tIns="45720" rIns="91440" bIns="45720" rtlCol="0" anchor="ctr">
            <a:normAutofit/>
          </a:bodyPr>
          <a:lstStyle/>
          <a:p>
            <a:pPr fontAlgn="ctr">
              <a:lnSpc>
                <a:spcPct val="90000"/>
              </a:lnSpc>
              <a:spcAft>
                <a:spcPts val="600"/>
              </a:spcAft>
            </a:pPr>
            <a:endParaRPr lang="en-US" b="1" i="0" u="none" strike="noStrike" dirty="0">
              <a:effectLst/>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C8D4A49B-F495-6E87-CF5B-4389CBD8905B}"/>
              </a:ext>
            </a:extLst>
          </p:cNvPr>
          <p:cNvGraphicFramePr>
            <a:graphicFrameLocks noGrp="1"/>
          </p:cNvGraphicFramePr>
          <p:nvPr>
            <p:extLst>
              <p:ext uri="{D42A27DB-BD31-4B8C-83A1-F6EECF244321}">
                <p14:modId xmlns:p14="http://schemas.microsoft.com/office/powerpoint/2010/main" val="2997763505"/>
              </p:ext>
            </p:extLst>
          </p:nvPr>
        </p:nvGraphicFramePr>
        <p:xfrm>
          <a:off x="2008404" y="1791728"/>
          <a:ext cx="7957399" cy="4609071"/>
        </p:xfrm>
        <a:graphic>
          <a:graphicData uri="http://schemas.openxmlformats.org/drawingml/2006/table">
            <a:tbl>
              <a:tblPr/>
              <a:tblGrid>
                <a:gridCol w="2817206">
                  <a:extLst>
                    <a:ext uri="{9D8B030D-6E8A-4147-A177-3AD203B41FA5}">
                      <a16:colId xmlns:a16="http://schemas.microsoft.com/office/drawing/2014/main" val="4110219665"/>
                    </a:ext>
                  </a:extLst>
                </a:gridCol>
                <a:gridCol w="1288417">
                  <a:extLst>
                    <a:ext uri="{9D8B030D-6E8A-4147-A177-3AD203B41FA5}">
                      <a16:colId xmlns:a16="http://schemas.microsoft.com/office/drawing/2014/main" val="1279807313"/>
                    </a:ext>
                  </a:extLst>
                </a:gridCol>
                <a:gridCol w="1289236">
                  <a:extLst>
                    <a:ext uri="{9D8B030D-6E8A-4147-A177-3AD203B41FA5}">
                      <a16:colId xmlns:a16="http://schemas.microsoft.com/office/drawing/2014/main" val="1534067699"/>
                    </a:ext>
                  </a:extLst>
                </a:gridCol>
                <a:gridCol w="1306585">
                  <a:extLst>
                    <a:ext uri="{9D8B030D-6E8A-4147-A177-3AD203B41FA5}">
                      <a16:colId xmlns:a16="http://schemas.microsoft.com/office/drawing/2014/main" val="2618267561"/>
                    </a:ext>
                  </a:extLst>
                </a:gridCol>
                <a:gridCol w="1255955">
                  <a:extLst>
                    <a:ext uri="{9D8B030D-6E8A-4147-A177-3AD203B41FA5}">
                      <a16:colId xmlns:a16="http://schemas.microsoft.com/office/drawing/2014/main" val="3647170905"/>
                    </a:ext>
                  </a:extLst>
                </a:gridCol>
              </a:tblGrid>
              <a:tr h="755769">
                <a:tc>
                  <a:txBody>
                    <a:bodyPr/>
                    <a:lstStyle/>
                    <a:p>
                      <a:r>
                        <a:rPr kumimoji="0" lang="en-GB"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251806"/>
                  </a:ext>
                </a:extLst>
              </a:tr>
              <a:tr h="558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864692973"/>
                  </a:ext>
                </a:extLst>
              </a:tr>
              <a:tr h="466282">
                <a:tc>
                  <a:txBody>
                    <a:bodyPr/>
                    <a:lstStyle/>
                    <a:p>
                      <a:pPr algn="l" fontAlgn="b">
                        <a:spcBef>
                          <a:spcPts val="0"/>
                        </a:spcBef>
                        <a:spcAft>
                          <a:spcPts val="0"/>
                        </a:spcAft>
                      </a:pPr>
                      <a:r>
                        <a:rPr lang="en-GB" sz="10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a:noFill/>
                    </a:lnL>
                    <a:lnR>
                      <a:noFill/>
                    </a:lnR>
                    <a:lnT>
                      <a:noFill/>
                    </a:lnT>
                    <a:lnB>
                      <a:noFill/>
                    </a:lnB>
                  </a:tcPr>
                </a:tc>
                <a:extLst>
                  <a:ext uri="{0D108BD9-81ED-4DB2-BD59-A6C34878D82A}">
                    <a16:rowId xmlns:a16="http://schemas.microsoft.com/office/drawing/2014/main" val="2549306463"/>
                  </a:ext>
                </a:extLst>
              </a:tr>
              <a:tr h="4500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897473030"/>
                  </a:ext>
                </a:extLst>
              </a:tr>
              <a:tr h="458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a:noFill/>
                    </a:lnL>
                    <a:lnR>
                      <a:noFill/>
                    </a:lnR>
                    <a:lnT>
                      <a:noFill/>
                    </a:lnT>
                    <a:lnB>
                      <a:noFill/>
                    </a:lnB>
                  </a:tcPr>
                </a:tc>
                <a:extLst>
                  <a:ext uri="{0D108BD9-81ED-4DB2-BD59-A6C34878D82A}">
                    <a16:rowId xmlns:a16="http://schemas.microsoft.com/office/drawing/2014/main" val="1110409077"/>
                  </a:ext>
                </a:extLst>
              </a:tr>
              <a:tr h="466282">
                <a:tc>
                  <a:txBody>
                    <a:bodyPr/>
                    <a:lstStyle/>
                    <a:p>
                      <a:pPr algn="l" fontAlgn="b">
                        <a:spcBef>
                          <a:spcPts val="0"/>
                        </a:spcBef>
                        <a:spcAft>
                          <a:spcPts val="0"/>
                        </a:spcAft>
                      </a:pPr>
                      <a:r>
                        <a:rPr lang="en-GB" sz="10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a:noFill/>
                    </a:lnL>
                    <a:lnR>
                      <a:noFill/>
                    </a:lnR>
                    <a:lnT>
                      <a:noFill/>
                    </a:lnT>
                    <a:lnB>
                      <a:noFill/>
                    </a:lnB>
                  </a:tcPr>
                </a:tc>
                <a:extLst>
                  <a:ext uri="{0D108BD9-81ED-4DB2-BD59-A6C34878D82A}">
                    <a16:rowId xmlns:a16="http://schemas.microsoft.com/office/drawing/2014/main" val="3401378487"/>
                  </a:ext>
                </a:extLst>
              </a:tr>
              <a:tr h="468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2046003660"/>
                  </a:ext>
                </a:extLst>
              </a:tr>
              <a:tr h="5188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296752328"/>
                  </a:ext>
                </a:extLst>
              </a:tr>
              <a:tr h="466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0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857965"/>
                  </a:ext>
                </a:extLst>
              </a:tr>
            </a:tbl>
          </a:graphicData>
        </a:graphic>
      </p:graphicFrame>
      <p:sp>
        <p:nvSpPr>
          <p:cNvPr id="9" name="Speech Bubble: Rectangle 8">
            <a:extLst>
              <a:ext uri="{FF2B5EF4-FFF2-40B4-BE49-F238E27FC236}">
                <a16:creationId xmlns:a16="http://schemas.microsoft.com/office/drawing/2014/main" id="{7BA033FD-5843-DBEE-9353-7BB190588B4C}"/>
              </a:ext>
              <a:ext uri="{C183D7F6-B498-43B3-948B-1728B52AA6E4}">
                <adec:decorative xmlns:adec="http://schemas.microsoft.com/office/drawing/2017/decorative" val="1"/>
              </a:ext>
            </a:extLst>
          </p:cNvPr>
          <p:cNvSpPr/>
          <p:nvPr/>
        </p:nvSpPr>
        <p:spPr>
          <a:xfrm>
            <a:off x="54412" y="1246847"/>
            <a:ext cx="1555910" cy="2154210"/>
          </a:xfrm>
          <a:prstGeom prst="wedgeRectCallout">
            <a:avLst>
              <a:gd name="adj1" fmla="val 46474"/>
              <a:gd name="adj2" fmla="val 60541"/>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7: Added in white space by adjusting row height and column width.</a:t>
            </a:r>
          </a:p>
        </p:txBody>
      </p:sp>
    </p:spTree>
    <p:extLst>
      <p:ext uri="{BB962C8B-B14F-4D97-AF65-F5344CB8AC3E}">
        <p14:creationId xmlns:p14="http://schemas.microsoft.com/office/powerpoint/2010/main" val="1511031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 Step </a:t>
            </a:r>
            <a:r>
              <a:rPr lang="en-GB" noProof="0" dirty="0">
                <a:latin typeface="Arial" panose="020B0604020202020204" pitchFamily="34" charset="0"/>
                <a:cs typeface="Arial" panose="020B0604020202020204" pitchFamily="34" charset="0"/>
              </a:rPr>
              <a:t>8</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14" name="TextBox 13" descr="Table 2.1: 2018  the percent of respondents who strongly agree or agree to question&#10;">
            <a:extLst>
              <a:ext uri="{FF2B5EF4-FFF2-40B4-BE49-F238E27FC236}">
                <a16:creationId xmlns:a16="http://schemas.microsoft.com/office/drawing/2014/main" id="{B0E80F00-BAA7-B838-202F-B7B502ABFF30}"/>
              </a:ext>
            </a:extLst>
          </p:cNvPr>
          <p:cNvSpPr txBox="1"/>
          <p:nvPr/>
        </p:nvSpPr>
        <p:spPr>
          <a:xfrm>
            <a:off x="1965568" y="1009491"/>
            <a:ext cx="8278059" cy="1111843"/>
          </a:xfrm>
          <a:prstGeom prst="rect">
            <a:avLst/>
          </a:prstGeom>
        </p:spPr>
        <p:txBody>
          <a:bodyPr vert="horz" lIns="91440" tIns="45720" rIns="91440" bIns="45720" rtlCol="0" anchor="ctr">
            <a:normAutofit/>
          </a:bodyPr>
          <a:lstStyle/>
          <a:p>
            <a:pPr fontAlgn="ctr">
              <a:lnSpc>
                <a:spcPct val="90000"/>
              </a:lnSpc>
              <a:spcAft>
                <a:spcPts val="600"/>
              </a:spcAft>
            </a:pPr>
            <a:endParaRPr lang="en-US" b="1" i="0" u="none" strike="noStrike" dirty="0">
              <a:effectLst/>
              <a:latin typeface="Arial" panose="020B06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7BA033FD-5843-DBEE-9353-7BB190588B4C}"/>
              </a:ext>
              <a:ext uri="{C183D7F6-B498-43B3-948B-1728B52AA6E4}">
                <adec:decorative xmlns:adec="http://schemas.microsoft.com/office/drawing/2017/decorative" val="1"/>
              </a:ext>
            </a:extLst>
          </p:cNvPr>
          <p:cNvSpPr/>
          <p:nvPr/>
        </p:nvSpPr>
        <p:spPr>
          <a:xfrm>
            <a:off x="262758" y="2570822"/>
            <a:ext cx="1555910" cy="2154210"/>
          </a:xfrm>
          <a:prstGeom prst="wedgeRectCallout">
            <a:avLst>
              <a:gd name="adj1" fmla="val 46474"/>
              <a:gd name="adj2" fmla="val 60541"/>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8: Changed all text in the table to a minimum size 12</a:t>
            </a:r>
          </a:p>
        </p:txBody>
      </p:sp>
      <p:graphicFrame>
        <p:nvGraphicFramePr>
          <p:cNvPr id="7" name="Table 6">
            <a:extLst>
              <a:ext uri="{FF2B5EF4-FFF2-40B4-BE49-F238E27FC236}">
                <a16:creationId xmlns:a16="http://schemas.microsoft.com/office/drawing/2014/main" id="{A451F957-6ECA-4CFF-AAAC-609287CCA61E}"/>
              </a:ext>
            </a:extLst>
          </p:cNvPr>
          <p:cNvGraphicFramePr>
            <a:graphicFrameLocks noGrp="1"/>
          </p:cNvGraphicFramePr>
          <p:nvPr>
            <p:extLst>
              <p:ext uri="{D42A27DB-BD31-4B8C-83A1-F6EECF244321}">
                <p14:modId xmlns:p14="http://schemas.microsoft.com/office/powerpoint/2010/main" val="200639956"/>
              </p:ext>
            </p:extLst>
          </p:nvPr>
        </p:nvGraphicFramePr>
        <p:xfrm>
          <a:off x="2440890" y="1816442"/>
          <a:ext cx="7957399" cy="4683409"/>
        </p:xfrm>
        <a:graphic>
          <a:graphicData uri="http://schemas.openxmlformats.org/drawingml/2006/table">
            <a:tbl>
              <a:tblPr/>
              <a:tblGrid>
                <a:gridCol w="2817206">
                  <a:extLst>
                    <a:ext uri="{9D8B030D-6E8A-4147-A177-3AD203B41FA5}">
                      <a16:colId xmlns:a16="http://schemas.microsoft.com/office/drawing/2014/main" val="4110219665"/>
                    </a:ext>
                  </a:extLst>
                </a:gridCol>
                <a:gridCol w="1288417">
                  <a:extLst>
                    <a:ext uri="{9D8B030D-6E8A-4147-A177-3AD203B41FA5}">
                      <a16:colId xmlns:a16="http://schemas.microsoft.com/office/drawing/2014/main" val="1279807313"/>
                    </a:ext>
                  </a:extLst>
                </a:gridCol>
                <a:gridCol w="1289236">
                  <a:extLst>
                    <a:ext uri="{9D8B030D-6E8A-4147-A177-3AD203B41FA5}">
                      <a16:colId xmlns:a16="http://schemas.microsoft.com/office/drawing/2014/main" val="1534067699"/>
                    </a:ext>
                  </a:extLst>
                </a:gridCol>
                <a:gridCol w="1306585">
                  <a:extLst>
                    <a:ext uri="{9D8B030D-6E8A-4147-A177-3AD203B41FA5}">
                      <a16:colId xmlns:a16="http://schemas.microsoft.com/office/drawing/2014/main" val="2618267561"/>
                    </a:ext>
                  </a:extLst>
                </a:gridCol>
                <a:gridCol w="1255955">
                  <a:extLst>
                    <a:ext uri="{9D8B030D-6E8A-4147-A177-3AD203B41FA5}">
                      <a16:colId xmlns:a16="http://schemas.microsoft.com/office/drawing/2014/main" val="3647170905"/>
                    </a:ext>
                  </a:extLst>
                </a:gridCol>
              </a:tblGrid>
              <a:tr h="755769">
                <a:tc>
                  <a:txBody>
                    <a:bodyPr/>
                    <a:lstStyle/>
                    <a:p>
                      <a:r>
                        <a:rPr kumimoji="0" lang="en-GB" sz="1200" b="1" i="0" u="none" strike="noStrike" kern="1200" cap="none" spc="0" normalizeH="0" baseline="0" dirty="0">
                          <a:ln>
                            <a:noFill/>
                          </a:ln>
                          <a:solidFill>
                            <a:srgbClr val="000000"/>
                          </a:solidFill>
                          <a:effectLst/>
                          <a:uLnTx/>
                          <a:uFillTx/>
                          <a:latin typeface="Arial" panose="020B0604020202020204" pitchFamily="34" charset="0"/>
                          <a:ea typeface="+mn-ea"/>
                          <a:cs typeface="+mn-cs"/>
                        </a:rPr>
                        <a:t>Department</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interested in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dirty="0">
                          <a:ln>
                            <a:noFill/>
                          </a:ln>
                          <a:solidFill>
                            <a:srgbClr val="000000"/>
                          </a:solidFill>
                          <a:effectLst/>
                          <a:uLnTx/>
                          <a:uFillTx/>
                          <a:latin typeface="Arial" panose="020B0604020202020204" pitchFamily="34" charset="0"/>
                          <a:ea typeface="+mn-ea"/>
                          <a:cs typeface="+mn-cs"/>
                        </a:rPr>
                        <a:t>I am sufficiently challenged by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dirty="0">
                          <a:ln>
                            <a:noFill/>
                          </a:ln>
                          <a:solidFill>
                            <a:srgbClr val="000000"/>
                          </a:solidFill>
                          <a:effectLst/>
                          <a:uLnTx/>
                          <a:uFillTx/>
                          <a:latin typeface="Arial" panose="020B0604020202020204" pitchFamily="34" charset="0"/>
                          <a:ea typeface="+mn-ea"/>
                          <a:cs typeface="+mn-cs"/>
                        </a:rPr>
                        <a:t>I feel involved in the decisions that affect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dirty="0">
                          <a:ln>
                            <a:noFill/>
                          </a:ln>
                          <a:solidFill>
                            <a:srgbClr val="000000"/>
                          </a:solidFill>
                          <a:effectLst/>
                          <a:uLnTx/>
                          <a:uFillTx/>
                          <a:latin typeface="Arial" panose="020B0604020202020204" pitchFamily="34" charset="0"/>
                          <a:ea typeface="+mn-ea"/>
                          <a:cs typeface="+mn-cs"/>
                        </a:rPr>
                        <a:t>I have a choice in deciding how I do my work</a:t>
                      </a: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251806"/>
                  </a:ext>
                </a:extLst>
              </a:tr>
              <a:tr h="558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89.3%</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82.5%</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63.9%</a:t>
                      </a:r>
                    </a:p>
                  </a:txBody>
                  <a:tcPr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82.1%</a:t>
                      </a:r>
                    </a:p>
                  </a:txBody>
                  <a:tcPr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864692973"/>
                  </a:ext>
                </a:extLst>
              </a:tr>
              <a:tr h="466282">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91.0%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81.4%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58.0%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a:noFill/>
                    </a:lnL>
                    <a:lnR>
                      <a:noFill/>
                    </a:lnR>
                    <a:lnT>
                      <a:noFill/>
                    </a:lnT>
                    <a:lnB>
                      <a:noFill/>
                    </a:lnB>
                  </a:tcPr>
                </a:tc>
                <a:extLst>
                  <a:ext uri="{0D108BD9-81ED-4DB2-BD59-A6C34878D82A}">
                    <a16:rowId xmlns:a16="http://schemas.microsoft.com/office/drawing/2014/main" val="2549306463"/>
                  </a:ext>
                </a:extLst>
              </a:tr>
              <a:tr h="4500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94.6%</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83.8%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64.1%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897473030"/>
                  </a:ext>
                </a:extLst>
              </a:tr>
              <a:tr h="458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88.3%</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55.2%</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64.3%</a:t>
                      </a:r>
                    </a:p>
                  </a:txBody>
                  <a:tcPr anchor="b">
                    <a:lnL>
                      <a:noFill/>
                    </a:lnL>
                    <a:lnR>
                      <a:noFill/>
                    </a:lnR>
                    <a:lnT>
                      <a:noFill/>
                    </a:lnT>
                    <a:lnB>
                      <a:noFill/>
                    </a:lnB>
                  </a:tcPr>
                </a:tc>
                <a:extLst>
                  <a:ext uri="{0D108BD9-81ED-4DB2-BD59-A6C34878D82A}">
                    <a16:rowId xmlns:a16="http://schemas.microsoft.com/office/drawing/2014/main" val="1110409077"/>
                  </a:ext>
                </a:extLst>
              </a:tr>
              <a:tr h="466282">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89.2%</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83.4%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52.1%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75.1%</a:t>
                      </a:r>
                    </a:p>
                  </a:txBody>
                  <a:tcPr anchor="b">
                    <a:lnL>
                      <a:noFill/>
                    </a:lnL>
                    <a:lnR>
                      <a:noFill/>
                    </a:lnR>
                    <a:lnT>
                      <a:noFill/>
                    </a:lnT>
                    <a:lnB>
                      <a:noFill/>
                    </a:lnB>
                  </a:tcPr>
                </a:tc>
                <a:extLst>
                  <a:ext uri="{0D108BD9-81ED-4DB2-BD59-A6C34878D82A}">
                    <a16:rowId xmlns:a16="http://schemas.microsoft.com/office/drawing/2014/main" val="3401378487"/>
                  </a:ext>
                </a:extLst>
              </a:tr>
              <a:tr h="468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88.9%</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81.8%</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60.9%</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2046003660"/>
                  </a:ext>
                </a:extLst>
              </a:tr>
              <a:tr h="5188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90.1%</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80.4%</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59.0%</a:t>
                      </a:r>
                    </a:p>
                  </a:txBody>
                  <a:tcPr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79.0%</a:t>
                      </a:r>
                    </a:p>
                  </a:txBody>
                  <a:tcPr anchor="b">
                    <a:lnL>
                      <a:noFill/>
                    </a:lnL>
                    <a:lnR>
                      <a:noFill/>
                    </a:lnR>
                    <a:lnT>
                      <a:noFill/>
                    </a:lnT>
                    <a:lnB>
                      <a:noFill/>
                    </a:lnB>
                  </a:tcPr>
                </a:tc>
                <a:extLst>
                  <a:ext uri="{0D108BD9-81ED-4DB2-BD59-A6C34878D82A}">
                    <a16:rowId xmlns:a16="http://schemas.microsoft.com/office/drawing/2014/main" val="296752328"/>
                  </a:ext>
                </a:extLst>
              </a:tr>
              <a:tr h="466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200" b="0" i="0" u="none" strike="noStrike" dirty="0">
                        <a:effectLst/>
                        <a:latin typeface="Arial" panose="020B0604020202020204" pitchFamily="34" charset="0"/>
                        <a:cs typeface="Arial" panose="020B0604020202020204" pitchFamily="34" charset="0"/>
                      </a:endParaRP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92.9%</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80.1%</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62.4%</a:t>
                      </a:r>
                    </a:p>
                  </a:txBody>
                  <a:tcPr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rgbClr val="000000"/>
                          </a:solidFill>
                          <a:effectLst/>
                          <a:uLnTx/>
                          <a:uFillTx/>
                          <a:latin typeface="Arial" panose="020B0604020202020204" pitchFamily="34" charset="0"/>
                          <a:ea typeface="+mn-ea"/>
                          <a:cs typeface="+mn-cs"/>
                        </a:rPr>
                        <a:t>77.6%</a:t>
                      </a:r>
                    </a:p>
                  </a:txBody>
                  <a:tcPr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857965"/>
                  </a:ext>
                </a:extLst>
              </a:tr>
            </a:tbl>
          </a:graphicData>
        </a:graphic>
      </p:graphicFrame>
      <p:sp>
        <p:nvSpPr>
          <p:cNvPr id="10" name="TextBox 9">
            <a:extLst>
              <a:ext uri="{FF2B5EF4-FFF2-40B4-BE49-F238E27FC236}">
                <a16:creationId xmlns:a16="http://schemas.microsoft.com/office/drawing/2014/main" id="{89107E4D-534E-41C8-87C3-A8E7C74D082B}"/>
              </a:ext>
            </a:extLst>
          </p:cNvPr>
          <p:cNvSpPr txBox="1"/>
          <p:nvPr/>
        </p:nvSpPr>
        <p:spPr>
          <a:xfrm>
            <a:off x="2342656" y="935349"/>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spTree>
    <p:extLst>
      <p:ext uri="{BB962C8B-B14F-4D97-AF65-F5344CB8AC3E}">
        <p14:creationId xmlns:p14="http://schemas.microsoft.com/office/powerpoint/2010/main" val="3477091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9</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14" name="TextBox 13">
            <a:extLst>
              <a:ext uri="{FF2B5EF4-FFF2-40B4-BE49-F238E27FC236}">
                <a16:creationId xmlns:a16="http://schemas.microsoft.com/office/drawing/2014/main" id="{B0E80F00-BAA7-B838-202F-B7B502ABFF30}"/>
              </a:ext>
            </a:extLst>
          </p:cNvPr>
          <p:cNvSpPr txBox="1"/>
          <p:nvPr/>
        </p:nvSpPr>
        <p:spPr>
          <a:xfrm>
            <a:off x="1887075" y="1078386"/>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graphicFrame>
        <p:nvGraphicFramePr>
          <p:cNvPr id="15" name="Table 14">
            <a:extLst>
              <a:ext uri="{FF2B5EF4-FFF2-40B4-BE49-F238E27FC236}">
                <a16:creationId xmlns:a16="http://schemas.microsoft.com/office/drawing/2014/main" id="{6002EAD5-964B-207C-0526-69192497BEB6}"/>
              </a:ext>
            </a:extLst>
          </p:cNvPr>
          <p:cNvGraphicFramePr>
            <a:graphicFrameLocks noGrp="1"/>
          </p:cNvGraphicFramePr>
          <p:nvPr>
            <p:extLst>
              <p:ext uri="{D42A27DB-BD31-4B8C-83A1-F6EECF244321}">
                <p14:modId xmlns:p14="http://schemas.microsoft.com/office/powerpoint/2010/main" val="2595221817"/>
              </p:ext>
            </p:extLst>
          </p:nvPr>
        </p:nvGraphicFramePr>
        <p:xfrm>
          <a:off x="1989795" y="1989437"/>
          <a:ext cx="8229603" cy="4304750"/>
        </p:xfrm>
        <a:graphic>
          <a:graphicData uri="http://schemas.openxmlformats.org/drawingml/2006/table">
            <a:tbl>
              <a:tblPr firstRow="1"/>
              <a:tblGrid>
                <a:gridCol w="2913576">
                  <a:extLst>
                    <a:ext uri="{9D8B030D-6E8A-4147-A177-3AD203B41FA5}">
                      <a16:colId xmlns:a16="http://schemas.microsoft.com/office/drawing/2014/main" val="4110219665"/>
                    </a:ext>
                  </a:extLst>
                </a:gridCol>
                <a:gridCol w="1332491">
                  <a:extLst>
                    <a:ext uri="{9D8B030D-6E8A-4147-A177-3AD203B41FA5}">
                      <a16:colId xmlns:a16="http://schemas.microsoft.com/office/drawing/2014/main" val="1279807313"/>
                    </a:ext>
                  </a:extLst>
                </a:gridCol>
                <a:gridCol w="1333338">
                  <a:extLst>
                    <a:ext uri="{9D8B030D-6E8A-4147-A177-3AD203B41FA5}">
                      <a16:colId xmlns:a16="http://schemas.microsoft.com/office/drawing/2014/main" val="1534067699"/>
                    </a:ext>
                  </a:extLst>
                </a:gridCol>
                <a:gridCol w="1351280">
                  <a:extLst>
                    <a:ext uri="{9D8B030D-6E8A-4147-A177-3AD203B41FA5}">
                      <a16:colId xmlns:a16="http://schemas.microsoft.com/office/drawing/2014/main" val="2618267561"/>
                    </a:ext>
                  </a:extLst>
                </a:gridCol>
                <a:gridCol w="1298918">
                  <a:extLst>
                    <a:ext uri="{9D8B030D-6E8A-4147-A177-3AD203B41FA5}">
                      <a16:colId xmlns:a16="http://schemas.microsoft.com/office/drawing/2014/main" val="3647170905"/>
                    </a:ext>
                  </a:extLst>
                </a:gridCol>
              </a:tblGrid>
              <a:tr h="963828">
                <a:tc>
                  <a:txBody>
                    <a:bodyPr/>
                    <a:lstStyle/>
                    <a:p>
                      <a:pPr algn="l"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Department</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interested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sufficiently challenged by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feel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involved in the decisions that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affect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have a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choice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deciding how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do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251806"/>
                  </a:ext>
                </a:extLst>
              </a:tr>
              <a:tr h="487680">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864692973"/>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58%</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a:noFill/>
                    </a:lnB>
                  </a:tcPr>
                </a:tc>
                <a:extLst>
                  <a:ext uri="{0D108BD9-81ED-4DB2-BD59-A6C34878D82A}">
                    <a16:rowId xmlns:a16="http://schemas.microsoft.com/office/drawing/2014/main" val="2549306463"/>
                  </a:ext>
                </a:extLst>
              </a:tr>
              <a:tr h="392655">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84%</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897473030"/>
                  </a:ext>
                </a:extLst>
              </a:tr>
              <a:tr h="39974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88%</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55%</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extLst>
                  <a:ext uri="{0D108BD9-81ED-4DB2-BD59-A6C34878D82A}">
                    <a16:rowId xmlns:a16="http://schemas.microsoft.com/office/drawing/2014/main" val="1110409077"/>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75%</a:t>
                      </a:r>
                    </a:p>
                  </a:txBody>
                  <a:tcPr marL="7620" marR="7620" marT="7620" marB="0" anchor="b">
                    <a:lnL>
                      <a:noFill/>
                    </a:lnL>
                    <a:lnR>
                      <a:noFill/>
                    </a:lnR>
                    <a:lnT>
                      <a:noFill/>
                    </a:lnT>
                    <a:lnB>
                      <a:noFill/>
                    </a:lnB>
                  </a:tcPr>
                </a:tc>
                <a:extLst>
                  <a:ext uri="{0D108BD9-81ED-4DB2-BD59-A6C34878D82A}">
                    <a16:rowId xmlns:a16="http://schemas.microsoft.com/office/drawing/2014/main" val="3401378487"/>
                  </a:ext>
                </a:extLst>
              </a:tr>
              <a:tr h="408671">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61%</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046003660"/>
                  </a:ext>
                </a:extLst>
              </a:tr>
              <a:tr h="43172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59%</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96752328"/>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93%</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62%</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857965"/>
                  </a:ext>
                </a:extLst>
              </a:tr>
            </a:tbl>
          </a:graphicData>
        </a:graphic>
      </p:graphicFrame>
      <p:sp>
        <p:nvSpPr>
          <p:cNvPr id="7" name="Speech Bubble: Rectangle 6">
            <a:extLst>
              <a:ext uri="{FF2B5EF4-FFF2-40B4-BE49-F238E27FC236}">
                <a16:creationId xmlns:a16="http://schemas.microsoft.com/office/drawing/2014/main" id="{1941D802-527A-496D-A79E-CA6B13CE18C1}"/>
              </a:ext>
              <a:ext uri="{C183D7F6-B498-43B3-948B-1728B52AA6E4}">
                <adec:decorative xmlns:adec="http://schemas.microsoft.com/office/drawing/2017/decorative" val="1"/>
              </a:ext>
            </a:extLst>
          </p:cNvPr>
          <p:cNvSpPr/>
          <p:nvPr/>
        </p:nvSpPr>
        <p:spPr>
          <a:xfrm>
            <a:off x="9645602" y="148163"/>
            <a:ext cx="2402236" cy="1075155"/>
          </a:xfrm>
          <a:prstGeom prst="wedgeRectCallout">
            <a:avLst>
              <a:gd name="adj1" fmla="val -34591"/>
              <a:gd name="adj2" fmla="val 119667"/>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9: Made sure table has a marked up header row</a:t>
            </a:r>
          </a:p>
        </p:txBody>
      </p:sp>
    </p:spTree>
    <p:extLst>
      <p:ext uri="{BB962C8B-B14F-4D97-AF65-F5344CB8AC3E}">
        <p14:creationId xmlns:p14="http://schemas.microsoft.com/office/powerpoint/2010/main" val="1200330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928AB23-05B6-3818-AD1F-10D760E2BE4A}"/>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Exercise:</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a:t>
            </a: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 10</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14" name="TextBox 13">
            <a:extLst>
              <a:ext uri="{FF2B5EF4-FFF2-40B4-BE49-F238E27FC236}">
                <a16:creationId xmlns:a16="http://schemas.microsoft.com/office/drawing/2014/main" id="{B0E80F00-BAA7-B838-202F-B7B502ABFF30}"/>
              </a:ext>
            </a:extLst>
          </p:cNvPr>
          <p:cNvSpPr txBox="1"/>
          <p:nvPr/>
        </p:nvSpPr>
        <p:spPr>
          <a:xfrm>
            <a:off x="1928497" y="1009491"/>
            <a:ext cx="8278059" cy="1111843"/>
          </a:xfrm>
          <a:prstGeom prst="rect">
            <a:avLst/>
          </a:prstGeom>
        </p:spPr>
        <p:txBody>
          <a:bodyPr vert="horz" lIns="91440" tIns="45720" rIns="91440" bIns="45720" rtlCol="0" anchor="ctr">
            <a:normAutofit/>
          </a:bodyPr>
          <a:lstStyle/>
          <a:p>
            <a:pPr fontAlgn="ctr">
              <a:lnSpc>
                <a:spcPct val="90000"/>
              </a:lnSpc>
              <a:spcAft>
                <a:spcPts val="600"/>
              </a:spcAft>
            </a:pPr>
            <a:r>
              <a:rPr lang="en-US" b="1" dirty="0">
                <a:latin typeface="Arial" panose="020B0604020202020204" pitchFamily="34" charset="0"/>
                <a:cs typeface="Arial" panose="020B0604020202020204" pitchFamily="34" charset="0"/>
              </a:rPr>
              <a:t>P</a:t>
            </a:r>
            <a:r>
              <a:rPr lang="en-US" b="1" i="0" u="none" strike="noStrike" dirty="0">
                <a:effectLst/>
                <a:latin typeface="Arial" panose="020B0604020202020204" pitchFamily="34" charset="0"/>
                <a:cs typeface="Arial" panose="020B0604020202020204" pitchFamily="34" charset="0"/>
              </a:rPr>
              <a:t>ercentage of civil servants who ‘strongly agree’ or ‘agree’ to </a:t>
            </a:r>
            <a:r>
              <a:rPr lang="en-US" b="1" dirty="0">
                <a:latin typeface="Arial" panose="020B0604020202020204" pitchFamily="34" charset="0"/>
                <a:cs typeface="Arial" panose="020B0604020202020204" pitchFamily="34" charset="0"/>
              </a:rPr>
              <a:t>statements</a:t>
            </a:r>
            <a:r>
              <a:rPr lang="en-US" b="1" i="0" u="none" strike="noStrike" dirty="0">
                <a:effectLst/>
                <a:latin typeface="Arial" panose="020B0604020202020204" pitchFamily="34" charset="0"/>
                <a:cs typeface="Arial" panose="020B0604020202020204" pitchFamily="34" charset="0"/>
              </a:rPr>
              <a:t> related to their work, </a:t>
            </a:r>
            <a:r>
              <a:rPr lang="en-US" b="1" dirty="0">
                <a:latin typeface="Arial" panose="020B0604020202020204" pitchFamily="34" charset="0"/>
                <a:cs typeface="Arial" panose="020B0604020202020204" pitchFamily="34" charset="0"/>
              </a:rPr>
              <a:t>selected </a:t>
            </a:r>
            <a:r>
              <a:rPr lang="en-US" b="1" i="0" u="none" strike="noStrike" dirty="0">
                <a:effectLst/>
                <a:latin typeface="Arial" panose="020B0604020202020204" pitchFamily="34" charset="0"/>
                <a:cs typeface="Arial" panose="020B0604020202020204" pitchFamily="34" charset="0"/>
              </a:rPr>
              <a:t>departments, 2018</a:t>
            </a:r>
          </a:p>
        </p:txBody>
      </p:sp>
      <p:graphicFrame>
        <p:nvGraphicFramePr>
          <p:cNvPr id="15" name="Table 14">
            <a:extLst>
              <a:ext uri="{FF2B5EF4-FFF2-40B4-BE49-F238E27FC236}">
                <a16:creationId xmlns:a16="http://schemas.microsoft.com/office/drawing/2014/main" id="{6002EAD5-964B-207C-0526-69192497BEB6}"/>
              </a:ext>
            </a:extLst>
          </p:cNvPr>
          <p:cNvGraphicFramePr>
            <a:graphicFrameLocks noGrp="1"/>
          </p:cNvGraphicFramePr>
          <p:nvPr>
            <p:extLst>
              <p:ext uri="{D42A27DB-BD31-4B8C-83A1-F6EECF244321}">
                <p14:modId xmlns:p14="http://schemas.microsoft.com/office/powerpoint/2010/main" val="317870007"/>
              </p:ext>
            </p:extLst>
          </p:nvPr>
        </p:nvGraphicFramePr>
        <p:xfrm>
          <a:off x="2028091" y="1933970"/>
          <a:ext cx="8229603" cy="4205244"/>
        </p:xfrm>
        <a:graphic>
          <a:graphicData uri="http://schemas.openxmlformats.org/drawingml/2006/table">
            <a:tbl>
              <a:tblPr firstRow="1"/>
              <a:tblGrid>
                <a:gridCol w="2913576">
                  <a:extLst>
                    <a:ext uri="{9D8B030D-6E8A-4147-A177-3AD203B41FA5}">
                      <a16:colId xmlns:a16="http://schemas.microsoft.com/office/drawing/2014/main" val="4110219665"/>
                    </a:ext>
                  </a:extLst>
                </a:gridCol>
                <a:gridCol w="1332491">
                  <a:extLst>
                    <a:ext uri="{9D8B030D-6E8A-4147-A177-3AD203B41FA5}">
                      <a16:colId xmlns:a16="http://schemas.microsoft.com/office/drawing/2014/main" val="1279807313"/>
                    </a:ext>
                  </a:extLst>
                </a:gridCol>
                <a:gridCol w="1333338">
                  <a:extLst>
                    <a:ext uri="{9D8B030D-6E8A-4147-A177-3AD203B41FA5}">
                      <a16:colId xmlns:a16="http://schemas.microsoft.com/office/drawing/2014/main" val="1534067699"/>
                    </a:ext>
                  </a:extLst>
                </a:gridCol>
                <a:gridCol w="1351280">
                  <a:extLst>
                    <a:ext uri="{9D8B030D-6E8A-4147-A177-3AD203B41FA5}">
                      <a16:colId xmlns:a16="http://schemas.microsoft.com/office/drawing/2014/main" val="2618267561"/>
                    </a:ext>
                  </a:extLst>
                </a:gridCol>
                <a:gridCol w="1298918">
                  <a:extLst>
                    <a:ext uri="{9D8B030D-6E8A-4147-A177-3AD203B41FA5}">
                      <a16:colId xmlns:a16="http://schemas.microsoft.com/office/drawing/2014/main" val="3647170905"/>
                    </a:ext>
                  </a:extLst>
                </a:gridCol>
              </a:tblGrid>
              <a:tr h="864322">
                <a:tc>
                  <a:txBody>
                    <a:bodyPr/>
                    <a:lstStyle/>
                    <a:p>
                      <a:pPr algn="l"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Department</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interested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am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sufficiently challenged by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feel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involved in the decisions that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affect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have a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choice in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deciding how </a:t>
                      </a:r>
                    </a:p>
                    <a:p>
                      <a:pPr algn="r" fontAlgn="b">
                        <a:spcBef>
                          <a:spcPts val="0"/>
                        </a:spcBef>
                        <a:spcAft>
                          <a:spcPts val="0"/>
                        </a:spcAft>
                      </a:pPr>
                      <a:r>
                        <a:rPr lang="en-GB" sz="1200" b="1" i="0" u="none" strike="noStrike" dirty="0">
                          <a:solidFill>
                            <a:srgbClr val="000000"/>
                          </a:solidFill>
                          <a:effectLst/>
                          <a:latin typeface="Arial" panose="020B0604020202020204" pitchFamily="34" charset="0"/>
                          <a:cs typeface="Arial" panose="020B0604020202020204" pitchFamily="34" charset="0"/>
                        </a:rPr>
                        <a:t>I do my work</a:t>
                      </a:r>
                      <a:endParaRPr lang="en-GB" sz="1200" b="1"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251806"/>
                  </a:ext>
                </a:extLst>
              </a:tr>
              <a:tr h="487680">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Education </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864692973"/>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Exiting the EU</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81%</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58%</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a:noFill/>
                    </a:lnB>
                  </a:tcPr>
                </a:tc>
                <a:extLst>
                  <a:ext uri="{0D108BD9-81ED-4DB2-BD59-A6C34878D82A}">
                    <a16:rowId xmlns:a16="http://schemas.microsoft.com/office/drawing/2014/main" val="2549306463"/>
                  </a:ext>
                </a:extLst>
              </a:tr>
              <a:tr h="392655">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International Development</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84%</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897473030"/>
                  </a:ext>
                </a:extLst>
              </a:tr>
              <a:tr h="39974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Work and Pensions</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55%</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lnL>
                      <a:noFill/>
                    </a:lnL>
                    <a:lnR>
                      <a:noFill/>
                    </a:lnR>
                    <a:lnT>
                      <a:noFill/>
                    </a:lnT>
                    <a:lnB>
                      <a:noFill/>
                    </a:lnB>
                  </a:tcPr>
                </a:tc>
                <a:extLst>
                  <a:ext uri="{0D108BD9-81ED-4DB2-BD59-A6C34878D82A}">
                    <a16:rowId xmlns:a16="http://schemas.microsoft.com/office/drawing/2014/main" val="1110409077"/>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Health and Safety Executive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75%</a:t>
                      </a:r>
                    </a:p>
                  </a:txBody>
                  <a:tcPr marL="7620" marR="7620" marT="7620" marB="0" anchor="b">
                    <a:lnL>
                      <a:noFill/>
                    </a:lnL>
                    <a:lnR>
                      <a:noFill/>
                    </a:lnR>
                    <a:lnT>
                      <a:noFill/>
                    </a:lnT>
                    <a:lnB>
                      <a:noFill/>
                    </a:lnB>
                  </a:tcPr>
                </a:tc>
                <a:extLst>
                  <a:ext uri="{0D108BD9-81ED-4DB2-BD59-A6C34878D82A}">
                    <a16:rowId xmlns:a16="http://schemas.microsoft.com/office/drawing/2014/main" val="3401378487"/>
                  </a:ext>
                </a:extLst>
              </a:tr>
              <a:tr h="408671">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Department for Health and Social Care</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89%</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61%</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046003660"/>
                  </a:ext>
                </a:extLst>
              </a:tr>
              <a:tr h="431727">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Medicines and Healthcare Products Regulatory Agency</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b">
                    <a:lnL>
                      <a:noFill/>
                    </a:lnL>
                    <a:lnR>
                      <a:noFill/>
                    </a:lnR>
                    <a:lnT>
                      <a:noFill/>
                    </a:lnT>
                    <a:lnB>
                      <a:noFill/>
                    </a:lnB>
                  </a:tcPr>
                </a:tc>
                <a:tc>
                  <a:txBody>
                    <a:bodyPr/>
                    <a:lstStyle/>
                    <a:p>
                      <a:pPr algn="r" fontAlgn="b"/>
                      <a:r>
                        <a:rPr lang="en-GB" sz="12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59%</a:t>
                      </a:r>
                    </a:p>
                  </a:txBody>
                  <a:tcPr marL="7620" marR="7620" marT="7620" marB="0" anchor="b">
                    <a:lnL>
                      <a:noFill/>
                    </a:lnL>
                    <a:lnR>
                      <a:noFill/>
                    </a:lnR>
                    <a:lnT>
                      <a:noFill/>
                    </a:lnT>
                    <a:lnB>
                      <a:noFill/>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79%</a:t>
                      </a:r>
                    </a:p>
                  </a:txBody>
                  <a:tcPr marL="7620" marR="7620" marT="7620" marB="0" anchor="b">
                    <a:lnL>
                      <a:noFill/>
                    </a:lnL>
                    <a:lnR>
                      <a:noFill/>
                    </a:lnR>
                    <a:lnT>
                      <a:noFill/>
                    </a:lnT>
                    <a:lnB>
                      <a:noFill/>
                    </a:lnB>
                  </a:tcPr>
                </a:tc>
                <a:extLst>
                  <a:ext uri="{0D108BD9-81ED-4DB2-BD59-A6C34878D82A}">
                    <a16:rowId xmlns:a16="http://schemas.microsoft.com/office/drawing/2014/main" val="296752328"/>
                  </a:ext>
                </a:extLst>
              </a:tr>
              <a:tr h="406814">
                <a:tc>
                  <a:txBody>
                    <a:bodyPr/>
                    <a:lstStyle/>
                    <a:p>
                      <a:pPr algn="l" fontAlgn="b">
                        <a:spcBef>
                          <a:spcPts val="0"/>
                        </a:spcBef>
                        <a:spcAft>
                          <a:spcPts val="0"/>
                        </a:spcAft>
                      </a:pPr>
                      <a:r>
                        <a:rPr lang="en-GB" sz="1200" b="0" i="0" u="none" strike="noStrike" dirty="0">
                          <a:solidFill>
                            <a:srgbClr val="000000"/>
                          </a:solidFill>
                          <a:effectLst/>
                          <a:latin typeface="Arial" panose="020B0604020202020204" pitchFamily="34" charset="0"/>
                          <a:cs typeface="Arial" panose="020B0604020202020204" pitchFamily="34" charset="0"/>
                        </a:rPr>
                        <a:t>Public Health England</a:t>
                      </a:r>
                      <a:endParaRPr lang="en-GB" sz="1200" b="0" i="0" u="none" strike="noStrike" dirty="0">
                        <a:effectLst/>
                        <a:latin typeface="Arial" panose="020B0604020202020204" pitchFamily="34" charset="0"/>
                        <a:cs typeface="Arial" panose="020B0604020202020204" pitchFamily="34" charset="0"/>
                      </a:endParaRPr>
                    </a:p>
                  </a:txBody>
                  <a:tcPr marL="8674" marR="8674" marT="8674"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93%</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80%</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62%</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GB" sz="1200" b="0" i="0" u="none" strike="noStrike" dirty="0">
                          <a:solidFill>
                            <a:srgbClr val="000000"/>
                          </a:solidFill>
                          <a:effectLst/>
                          <a:latin typeface="Arial" panose="020B0604020202020204" pitchFamily="34" charset="0"/>
                          <a:cs typeface="Arial" panose="020B0604020202020204" pitchFamily="34" charset="0"/>
                        </a:rPr>
                        <a:t>78%</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857965"/>
                  </a:ext>
                </a:extLst>
              </a:tr>
            </a:tbl>
          </a:graphicData>
        </a:graphic>
      </p:graphicFrame>
      <p:sp>
        <p:nvSpPr>
          <p:cNvPr id="16" name="TextBox 15">
            <a:extLst>
              <a:ext uri="{FF2B5EF4-FFF2-40B4-BE49-F238E27FC236}">
                <a16:creationId xmlns:a16="http://schemas.microsoft.com/office/drawing/2014/main" id="{0E7260B1-DE80-B924-AB4F-F42E84C660F2}"/>
              </a:ext>
            </a:extLst>
          </p:cNvPr>
          <p:cNvSpPr txBox="1"/>
          <p:nvPr/>
        </p:nvSpPr>
        <p:spPr>
          <a:xfrm>
            <a:off x="2003864" y="5861182"/>
            <a:ext cx="8278059" cy="1111843"/>
          </a:xfrm>
          <a:prstGeom prst="rect">
            <a:avLst/>
          </a:prstGeom>
        </p:spPr>
        <p:txBody>
          <a:bodyPr vert="horz" lIns="91440" tIns="45720" rIns="91440" bIns="45720" rtlCol="0" anchor="ctr">
            <a:normAutofit/>
          </a:bodyPr>
          <a:lstStyle/>
          <a:p>
            <a:pPr algn="r" fontAlgn="ctr">
              <a:lnSpc>
                <a:spcPct val="90000"/>
              </a:lnSpc>
              <a:spcAft>
                <a:spcPts val="600"/>
              </a:spcAft>
            </a:pPr>
            <a:r>
              <a:rPr lang="en-US" sz="1200" dirty="0">
                <a:latin typeface="Arial" panose="020B0604020202020204" pitchFamily="34" charset="0"/>
                <a:cs typeface="Arial" panose="020B0604020202020204" pitchFamily="34" charset="0"/>
              </a:rPr>
              <a:t>Source: Cabinet Office - </a:t>
            </a:r>
            <a:r>
              <a:rPr lang="en-US" sz="1200" dirty="0">
                <a:latin typeface="Arial" panose="020B0604020202020204" pitchFamily="34" charset="0"/>
                <a:cs typeface="Arial" panose="020B0604020202020204" pitchFamily="34" charset="0"/>
                <a:hlinkClick r:id="rId3"/>
              </a:rPr>
              <a:t>Civil Service People Survey, 2018 </a:t>
            </a:r>
            <a:endParaRPr lang="en-US" sz="1200" i="0" u="none" strike="noStrike" dirty="0">
              <a:effectLst/>
              <a:latin typeface="Arial" panose="020B0604020202020204" pitchFamily="34" charset="0"/>
              <a:cs typeface="Arial" panose="020B0604020202020204" pitchFamily="34" charset="0"/>
            </a:endParaRPr>
          </a:p>
        </p:txBody>
      </p:sp>
      <p:sp>
        <p:nvSpPr>
          <p:cNvPr id="3" name="Speech Bubble: Rectangle 2">
            <a:extLst>
              <a:ext uri="{FF2B5EF4-FFF2-40B4-BE49-F238E27FC236}">
                <a16:creationId xmlns:a16="http://schemas.microsoft.com/office/drawing/2014/main" id="{F95177E7-B4AB-D69E-2C32-83F28A4F82D2}"/>
              </a:ext>
              <a:ext uri="{C183D7F6-B498-43B3-948B-1728B52AA6E4}">
                <adec:decorative xmlns:adec="http://schemas.microsoft.com/office/drawing/2017/decorative" val="1"/>
              </a:ext>
            </a:extLst>
          </p:cNvPr>
          <p:cNvSpPr/>
          <p:nvPr/>
        </p:nvSpPr>
        <p:spPr>
          <a:xfrm>
            <a:off x="3483980" y="6139214"/>
            <a:ext cx="2470015" cy="698170"/>
          </a:xfrm>
          <a:prstGeom prst="wedgeRectCallout">
            <a:avLst>
              <a:gd name="adj1" fmla="val 67685"/>
              <a:gd name="adj2" fmla="val 568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10: Added in a source. </a:t>
            </a:r>
          </a:p>
        </p:txBody>
      </p:sp>
    </p:spTree>
    <p:extLst>
      <p:ext uri="{BB962C8B-B14F-4D97-AF65-F5344CB8AC3E}">
        <p14:creationId xmlns:p14="http://schemas.microsoft.com/office/powerpoint/2010/main" val="4022995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FC2CABA-04CB-2EB0-FE8D-2773E43F4FAB}"/>
              </a:ext>
            </a:extLst>
          </p:cNvPr>
          <p:cNvSpPr txBox="1">
            <a:spLocks noGrp="1" noChangeArrowheads="1"/>
          </p:cNvSpPr>
          <p:nvPr>
            <p:ph type="title" idx="4294967295"/>
          </p:nvPr>
        </p:nvSpPr>
        <p:spPr>
          <a:xfrm>
            <a:off x="420414" y="0"/>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Example: presenting tables</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sp>
        <p:nvSpPr>
          <p:cNvPr id="8" name="TextBox 7">
            <a:extLst>
              <a:ext uri="{FF2B5EF4-FFF2-40B4-BE49-F238E27FC236}">
                <a16:creationId xmlns:a16="http://schemas.microsoft.com/office/drawing/2014/main" id="{0AB7C3B5-1704-0044-F7E0-62C3A8014843}"/>
              </a:ext>
            </a:extLst>
          </p:cNvPr>
          <p:cNvSpPr txBox="1"/>
          <p:nvPr/>
        </p:nvSpPr>
        <p:spPr>
          <a:xfrm>
            <a:off x="420414" y="1255334"/>
            <a:ext cx="4280018"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You might start with something like this: </a:t>
            </a:r>
          </a:p>
        </p:txBody>
      </p:sp>
      <p:graphicFrame>
        <p:nvGraphicFramePr>
          <p:cNvPr id="2" name="Table 3">
            <a:extLst>
              <a:ext uri="{FF2B5EF4-FFF2-40B4-BE49-F238E27FC236}">
                <a16:creationId xmlns:a16="http://schemas.microsoft.com/office/drawing/2014/main" id="{3C76823A-D557-B304-D8AF-52571B1F05B2}"/>
              </a:ext>
            </a:extLst>
          </p:cNvPr>
          <p:cNvGraphicFramePr>
            <a:graphicFrameLocks noGrp="1"/>
          </p:cNvGraphicFramePr>
          <p:nvPr>
            <p:extLst>
              <p:ext uri="{D42A27DB-BD31-4B8C-83A1-F6EECF244321}">
                <p14:modId xmlns:p14="http://schemas.microsoft.com/office/powerpoint/2010/main" val="1256233309"/>
              </p:ext>
            </p:extLst>
          </p:nvPr>
        </p:nvGraphicFramePr>
        <p:xfrm>
          <a:off x="352447" y="2061546"/>
          <a:ext cx="11487106" cy="2352040"/>
        </p:xfrm>
        <a:graphic>
          <a:graphicData uri="http://schemas.openxmlformats.org/drawingml/2006/table">
            <a:tbl>
              <a:tblPr bandRow="1">
                <a:tableStyleId>{2D5ABB26-0587-4C30-8999-92F81FD0307C}</a:tableStyleId>
              </a:tblPr>
              <a:tblGrid>
                <a:gridCol w="1266146">
                  <a:extLst>
                    <a:ext uri="{9D8B030D-6E8A-4147-A177-3AD203B41FA5}">
                      <a16:colId xmlns:a16="http://schemas.microsoft.com/office/drawing/2014/main" val="649635641"/>
                    </a:ext>
                  </a:extLst>
                </a:gridCol>
                <a:gridCol w="1615440">
                  <a:extLst>
                    <a:ext uri="{9D8B030D-6E8A-4147-A177-3AD203B41FA5}">
                      <a16:colId xmlns:a16="http://schemas.microsoft.com/office/drawing/2014/main" val="2650606667"/>
                    </a:ext>
                  </a:extLst>
                </a:gridCol>
                <a:gridCol w="1473200">
                  <a:extLst>
                    <a:ext uri="{9D8B030D-6E8A-4147-A177-3AD203B41FA5}">
                      <a16:colId xmlns:a16="http://schemas.microsoft.com/office/drawing/2014/main" val="1082786477"/>
                    </a:ext>
                  </a:extLst>
                </a:gridCol>
                <a:gridCol w="1188720">
                  <a:extLst>
                    <a:ext uri="{9D8B030D-6E8A-4147-A177-3AD203B41FA5}">
                      <a16:colId xmlns:a16="http://schemas.microsoft.com/office/drawing/2014/main" val="1386136932"/>
                    </a:ext>
                  </a:extLst>
                </a:gridCol>
                <a:gridCol w="894080">
                  <a:extLst>
                    <a:ext uri="{9D8B030D-6E8A-4147-A177-3AD203B41FA5}">
                      <a16:colId xmlns:a16="http://schemas.microsoft.com/office/drawing/2014/main" val="3318228621"/>
                    </a:ext>
                  </a:extLst>
                </a:gridCol>
                <a:gridCol w="894080">
                  <a:extLst>
                    <a:ext uri="{9D8B030D-6E8A-4147-A177-3AD203B41FA5}">
                      <a16:colId xmlns:a16="http://schemas.microsoft.com/office/drawing/2014/main" val="2179125338"/>
                    </a:ext>
                  </a:extLst>
                </a:gridCol>
                <a:gridCol w="1137920">
                  <a:extLst>
                    <a:ext uri="{9D8B030D-6E8A-4147-A177-3AD203B41FA5}">
                      <a16:colId xmlns:a16="http://schemas.microsoft.com/office/drawing/2014/main" val="3159222729"/>
                    </a:ext>
                  </a:extLst>
                </a:gridCol>
                <a:gridCol w="1026160">
                  <a:extLst>
                    <a:ext uri="{9D8B030D-6E8A-4147-A177-3AD203B41FA5}">
                      <a16:colId xmlns:a16="http://schemas.microsoft.com/office/drawing/2014/main" val="175464207"/>
                    </a:ext>
                  </a:extLst>
                </a:gridCol>
                <a:gridCol w="1127760">
                  <a:extLst>
                    <a:ext uri="{9D8B030D-6E8A-4147-A177-3AD203B41FA5}">
                      <a16:colId xmlns:a16="http://schemas.microsoft.com/office/drawing/2014/main" val="328711149"/>
                    </a:ext>
                  </a:extLst>
                </a:gridCol>
                <a:gridCol w="863600">
                  <a:extLst>
                    <a:ext uri="{9D8B030D-6E8A-4147-A177-3AD203B41FA5}">
                      <a16:colId xmlns:a16="http://schemas.microsoft.com/office/drawing/2014/main" val="1371031194"/>
                    </a:ext>
                  </a:extLst>
                </a:gridCol>
              </a:tblGrid>
              <a:tr h="37084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525217"/>
                  </a:ext>
                </a:extLst>
              </a:tr>
              <a:tr h="370840">
                <a:tc>
                  <a:txBody>
                    <a:bodyPr/>
                    <a:lstStyle/>
                    <a:p>
                      <a:r>
                        <a:rPr lang="en-GB" sz="1600" dirty="0"/>
                        <a:t>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7502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9742012"/>
                  </a:ext>
                </a:extLst>
              </a:tr>
              <a:tr h="370840">
                <a:tc>
                  <a:txBody>
                    <a:bodyPr/>
                    <a:lstStyle/>
                    <a:p>
                      <a:r>
                        <a:rPr lang="en-GB" sz="1600" b="0" u="none" strike="noStrike" dirty="0">
                          <a:effectLst/>
                          <a:latin typeface="Arial" panose="020B0604020202020204" pitchFamily="34" charset="0"/>
                          <a:cs typeface="Arial" panose="020B0604020202020204" pitchFamily="34" charset="0"/>
                        </a:rPr>
                        <a:t>Percentage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4.509%</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27.766%</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15.21%</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.393%</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4477781"/>
                  </a:ext>
                </a:extLst>
              </a:tr>
            </a:tbl>
          </a:graphicData>
        </a:graphic>
      </p:graphicFrame>
      <p:sp>
        <p:nvSpPr>
          <p:cNvPr id="5" name="TextBox 4">
            <a:extLst>
              <a:ext uri="{FF2B5EF4-FFF2-40B4-BE49-F238E27FC236}">
                <a16:creationId xmlns:a16="http://schemas.microsoft.com/office/drawing/2014/main" id="{ED4C932C-0AAE-D420-821A-48B21B86E806}"/>
              </a:ext>
            </a:extLst>
          </p:cNvPr>
          <p:cNvSpPr txBox="1"/>
          <p:nvPr/>
        </p:nvSpPr>
        <p:spPr>
          <a:xfrm>
            <a:off x="318814" y="6191058"/>
            <a:ext cx="7763664"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This example will show you the steps to improve this table presentation </a:t>
            </a:r>
          </a:p>
        </p:txBody>
      </p:sp>
    </p:spTree>
    <p:extLst>
      <p:ext uri="{BB962C8B-B14F-4D97-AF65-F5344CB8AC3E}">
        <p14:creationId xmlns:p14="http://schemas.microsoft.com/office/powerpoint/2010/main" val="281718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62758" y="8962"/>
            <a:ext cx="9144000" cy="1440000"/>
          </a:xfrm>
        </p:spPr>
        <p:txBody>
          <a:bodyPr/>
          <a:lstStyle/>
          <a:p>
            <a:r>
              <a:rPr lang="en-GB" dirty="0">
                <a:latin typeface="Arial" panose="020B0604020202020204" pitchFamily="34" charset="0"/>
                <a:cs typeface="Arial" panose="020B0604020202020204" pitchFamily="34" charset="0"/>
              </a:rPr>
              <a:t>Step 1</a:t>
            </a:r>
            <a:endParaRPr lang="en-GB" dirty="0">
              <a:solidFill>
                <a:srgbClr val="17375E"/>
              </a:solidFill>
              <a:latin typeface="Arial" panose="020B0604020202020204" pitchFamily="34" charset="0"/>
              <a:cs typeface="Arial" panose="020B0604020202020204" pitchFamily="34" charset="0"/>
            </a:endParaRPr>
          </a:p>
        </p:txBody>
      </p:sp>
      <p:graphicFrame>
        <p:nvGraphicFramePr>
          <p:cNvPr id="22" name="Table 21">
            <a:extLst>
              <a:ext uri="{FF2B5EF4-FFF2-40B4-BE49-F238E27FC236}">
                <a16:creationId xmlns:a16="http://schemas.microsoft.com/office/drawing/2014/main" id="{817E8BD1-70FF-445D-BC78-F40262FBE770}"/>
              </a:ext>
            </a:extLst>
          </p:cNvPr>
          <p:cNvGraphicFramePr>
            <a:graphicFrameLocks noGrp="1"/>
          </p:cNvGraphicFramePr>
          <p:nvPr/>
        </p:nvGraphicFramePr>
        <p:xfrm>
          <a:off x="3108308" y="1659048"/>
          <a:ext cx="5725392" cy="3744002"/>
        </p:xfrm>
        <a:graphic>
          <a:graphicData uri="http://schemas.openxmlformats.org/drawingml/2006/table">
            <a:tbl>
              <a:tblPr bandRow="1">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a:effectLst/>
                          <a:latin typeface="Arial" panose="020B0604020202020204" pitchFamily="34" charset="0"/>
                          <a:cs typeface="Arial" panose="020B0604020202020204" pitchFamily="34" charset="0"/>
                        </a:rPr>
                        <a:t>Headcount</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4.509%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27.766%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15.21%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.393%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
        <p:nvSpPr>
          <p:cNvPr id="2" name="Speech Bubble: Rectangle 1">
            <a:extLst>
              <a:ext uri="{FF2B5EF4-FFF2-40B4-BE49-F238E27FC236}">
                <a16:creationId xmlns:a16="http://schemas.microsoft.com/office/drawing/2014/main" id="{79E446AA-8D9B-BAD6-6EA1-B6BDBD4A0EF5}"/>
              </a:ext>
              <a:ext uri="{C183D7F6-B498-43B3-948B-1728B52AA6E4}">
                <adec:decorative xmlns:adec="http://schemas.microsoft.com/office/drawing/2017/decorative" val="0"/>
              </a:ext>
            </a:extLst>
          </p:cNvPr>
          <p:cNvSpPr/>
          <p:nvPr/>
        </p:nvSpPr>
        <p:spPr>
          <a:xfrm>
            <a:off x="3271507" y="5824144"/>
            <a:ext cx="2627599" cy="902476"/>
          </a:xfrm>
          <a:prstGeom prst="wedgeRectCallout">
            <a:avLst>
              <a:gd name="adj1" fmla="val -5263"/>
              <a:gd name="adj2" fmla="val -88475"/>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1: Swap columns and rows</a:t>
            </a:r>
          </a:p>
        </p:txBody>
      </p:sp>
      <p:sp>
        <p:nvSpPr>
          <p:cNvPr id="3" name="TextBox 2">
            <a:extLst>
              <a:ext uri="{FF2B5EF4-FFF2-40B4-BE49-F238E27FC236}">
                <a16:creationId xmlns:a16="http://schemas.microsoft.com/office/drawing/2014/main" id="{8C4CFC2E-CAC2-3AD5-43D1-04D1CFD6703C}"/>
              </a:ext>
            </a:extLst>
          </p:cNvPr>
          <p:cNvSpPr txBox="1"/>
          <p:nvPr/>
        </p:nvSpPr>
        <p:spPr>
          <a:xfrm>
            <a:off x="34643" y="5744467"/>
            <a:ext cx="3073665" cy="1061829"/>
          </a:xfrm>
          <a:prstGeom prst="rect">
            <a:avLst/>
          </a:prstGeom>
          <a:noFill/>
        </p:spPr>
        <p:txBody>
          <a:bodyPr wrap="square" rtlCol="0">
            <a:spAutoFit/>
          </a:bodyPr>
          <a:lstStyle/>
          <a:p>
            <a:pPr algn="r"/>
            <a:r>
              <a:rPr lang="en-GB" sz="1600" dirty="0">
                <a:latin typeface="Arial" panose="020B0604020202020204" pitchFamily="34" charset="0"/>
                <a:cs typeface="Arial" panose="020B0604020202020204" pitchFamily="34" charset="0"/>
              </a:rPr>
              <a:t>This makes sure the grade titles are not squashed and are easier to read.</a:t>
            </a:r>
          </a:p>
          <a:p>
            <a:pPr algn="r"/>
            <a:r>
              <a:rPr lang="en-GB" sz="15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7182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62758" y="8962"/>
            <a:ext cx="9144000" cy="1440000"/>
          </a:xfrm>
        </p:spPr>
        <p:txBody>
          <a:bodyPr/>
          <a:lstStyle/>
          <a:p>
            <a:r>
              <a:rPr lang="en-GB" dirty="0">
                <a:latin typeface="Arial" panose="020B0604020202020204" pitchFamily="34" charset="0"/>
                <a:cs typeface="Arial" panose="020B0604020202020204" pitchFamily="34" charset="0"/>
              </a:rPr>
              <a:t>Step 2</a:t>
            </a:r>
            <a:endParaRPr lang="en-GB" dirty="0">
              <a:solidFill>
                <a:srgbClr val="17375E"/>
              </a:solidFill>
              <a:latin typeface="Arial" panose="020B0604020202020204" pitchFamily="34" charset="0"/>
              <a:cs typeface="Arial" panose="020B0604020202020204" pitchFamily="34" charset="0"/>
            </a:endParaRPr>
          </a:p>
        </p:txBody>
      </p:sp>
      <p:graphicFrame>
        <p:nvGraphicFramePr>
          <p:cNvPr id="22" name="Table 21">
            <a:extLst>
              <a:ext uri="{FF2B5EF4-FFF2-40B4-BE49-F238E27FC236}">
                <a16:creationId xmlns:a16="http://schemas.microsoft.com/office/drawing/2014/main" id="{817E8BD1-70FF-445D-BC78-F40262FBE770}"/>
              </a:ext>
            </a:extLst>
          </p:cNvPr>
          <p:cNvGraphicFramePr>
            <a:graphicFrameLocks noGrp="1"/>
          </p:cNvGraphicFramePr>
          <p:nvPr/>
        </p:nvGraphicFramePr>
        <p:xfrm>
          <a:off x="3108308" y="1659048"/>
          <a:ext cx="5725392" cy="3744002"/>
        </p:xfrm>
        <a:graphic>
          <a:graphicData uri="http://schemas.openxmlformats.org/drawingml/2006/table">
            <a:tbl>
              <a:tblPr bandRow="1">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a:effectLst/>
                          <a:latin typeface="Arial" panose="020B0604020202020204" pitchFamily="34" charset="0"/>
                          <a:cs typeface="Arial" panose="020B0604020202020204" pitchFamily="34" charset="0"/>
                        </a:rPr>
                        <a:t>Headcount</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4.509%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27.766%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15.21%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.393%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
        <p:nvSpPr>
          <p:cNvPr id="2" name="Speech Bubble: Rectangle 1">
            <a:extLst>
              <a:ext uri="{FF2B5EF4-FFF2-40B4-BE49-F238E27FC236}">
                <a16:creationId xmlns:a16="http://schemas.microsoft.com/office/drawing/2014/main" id="{FA4ACD88-AF45-87BF-76EE-315F72348BCB}"/>
              </a:ext>
              <a:ext uri="{C183D7F6-B498-43B3-948B-1728B52AA6E4}">
                <adec:decorative xmlns:adec="http://schemas.microsoft.com/office/drawing/2017/decorative" val="0"/>
              </a:ext>
            </a:extLst>
          </p:cNvPr>
          <p:cNvSpPr/>
          <p:nvPr/>
        </p:nvSpPr>
        <p:spPr>
          <a:xfrm>
            <a:off x="7040880" y="5834304"/>
            <a:ext cx="2627599" cy="892316"/>
          </a:xfrm>
          <a:prstGeom prst="wedgeRectCallout">
            <a:avLst>
              <a:gd name="adj1" fmla="val -64809"/>
              <a:gd name="adj2" fmla="val -8518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2: Use commas to separate the thousands </a:t>
            </a:r>
          </a:p>
        </p:txBody>
      </p:sp>
    </p:spTree>
    <p:extLst>
      <p:ext uri="{BB962C8B-B14F-4D97-AF65-F5344CB8AC3E}">
        <p14:creationId xmlns:p14="http://schemas.microsoft.com/office/powerpoint/2010/main" val="3903499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72461BD5-BC4D-2F00-1174-3DF0554E1C99}"/>
              </a:ext>
            </a:extLst>
          </p:cNvPr>
          <p:cNvSpPr>
            <a:spLocks noGrp="1" noChangeArrowheads="1"/>
          </p:cNvSpPr>
          <p:nvPr>
            <p:ph type="title"/>
          </p:nvPr>
        </p:nvSpPr>
        <p:spPr>
          <a:xfrm>
            <a:off x="262758" y="8962"/>
            <a:ext cx="9144000" cy="1440000"/>
          </a:xfrm>
        </p:spPr>
        <p:txBody>
          <a:bodyPr/>
          <a:lstStyle/>
          <a:p>
            <a:r>
              <a:rPr lang="en-GB" dirty="0">
                <a:latin typeface="Arial" panose="020B0604020202020204" pitchFamily="34" charset="0"/>
                <a:cs typeface="Arial" panose="020B0604020202020204" pitchFamily="34" charset="0"/>
              </a:rPr>
              <a:t>Step 3</a:t>
            </a:r>
            <a:endParaRPr lang="en-GB" dirty="0">
              <a:solidFill>
                <a:srgbClr val="17375E"/>
              </a:solidFill>
              <a:latin typeface="Arial" panose="020B0604020202020204" pitchFamily="34" charset="0"/>
              <a:cs typeface="Arial" panose="020B0604020202020204" pitchFamily="34" charset="0"/>
            </a:endParaRPr>
          </a:p>
        </p:txBody>
      </p:sp>
      <p:graphicFrame>
        <p:nvGraphicFramePr>
          <p:cNvPr id="23" name="Table 22">
            <a:extLst>
              <a:ext uri="{FF2B5EF4-FFF2-40B4-BE49-F238E27FC236}">
                <a16:creationId xmlns:a16="http://schemas.microsoft.com/office/drawing/2014/main" id="{E296DB77-38DA-4450-9967-4C277A7148BF}"/>
              </a:ext>
            </a:extLst>
          </p:cNvPr>
          <p:cNvGraphicFramePr>
            <a:graphicFrameLocks noGrp="1"/>
          </p:cNvGraphicFramePr>
          <p:nvPr>
            <p:extLst>
              <p:ext uri="{D42A27DB-BD31-4B8C-83A1-F6EECF244321}">
                <p14:modId xmlns:p14="http://schemas.microsoft.com/office/powerpoint/2010/main" val="1000269882"/>
              </p:ext>
            </p:extLst>
          </p:nvPr>
        </p:nvGraphicFramePr>
        <p:xfrm>
          <a:off x="3108308" y="1657863"/>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4.509%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27.766%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15.21%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0.393%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
        <p:nvSpPr>
          <p:cNvPr id="7" name="Speech Bubble: Rectangle 6">
            <a:extLst>
              <a:ext uri="{FF2B5EF4-FFF2-40B4-BE49-F238E27FC236}">
                <a16:creationId xmlns:a16="http://schemas.microsoft.com/office/drawing/2014/main" id="{115DEBFC-94C2-498D-98DF-FB154D06A5EB}"/>
              </a:ext>
            </a:extLst>
          </p:cNvPr>
          <p:cNvSpPr/>
          <p:nvPr/>
        </p:nvSpPr>
        <p:spPr>
          <a:xfrm>
            <a:off x="9075437" y="4393324"/>
            <a:ext cx="2223184" cy="1208689"/>
          </a:xfrm>
          <a:prstGeom prst="wedgeRectCallout">
            <a:avLst>
              <a:gd name="adj1" fmla="val -66548"/>
              <a:gd name="adj2" fmla="val -37500"/>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3: Start numbers less than one with a zero, not a decimal point</a:t>
            </a:r>
          </a:p>
        </p:txBody>
      </p:sp>
    </p:spTree>
    <p:extLst>
      <p:ext uri="{BB962C8B-B14F-4D97-AF65-F5344CB8AC3E}">
        <p14:creationId xmlns:p14="http://schemas.microsoft.com/office/powerpoint/2010/main" val="2499508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D2C17A01-D103-603D-F368-AC4EBFC03238}"/>
              </a:ext>
            </a:extLst>
          </p:cNvPr>
          <p:cNvSpPr txBox="1">
            <a:spLocks noGrp="1" noChangeArrowheads="1"/>
          </p:cNvSpPr>
          <p:nvPr>
            <p:ph type="title" idx="4294967295"/>
          </p:nvPr>
        </p:nvSpPr>
        <p:spPr>
          <a:xfrm>
            <a:off x="262758" y="8962"/>
            <a:ext cx="9144000" cy="144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Step</a:t>
            </a:r>
            <a:r>
              <a:rPr kumimoji="0" lang="en-GB" sz="4400" b="0"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4</a:t>
            </a:r>
            <a:endParaRPr kumimoji="0" lang="en-GB" sz="4400" b="0" i="0" u="none" strike="noStrike" kern="1200" cap="none" spc="0" normalizeH="0" baseline="0" noProof="0" dirty="0">
              <a:ln>
                <a:noFill/>
              </a:ln>
              <a:solidFill>
                <a:srgbClr val="17375E"/>
              </a:solidFill>
              <a:effectLst/>
              <a:uLnTx/>
              <a:uFillTx/>
              <a:latin typeface="Arial" panose="020B0604020202020204" pitchFamily="34" charset="0"/>
              <a:ea typeface="+mj-ea"/>
              <a:cs typeface="Arial" panose="020B0604020202020204" pitchFamily="34" charset="0"/>
            </a:endParaRPr>
          </a:p>
        </p:txBody>
      </p:sp>
      <p:graphicFrame>
        <p:nvGraphicFramePr>
          <p:cNvPr id="27" name="Table 26">
            <a:extLst>
              <a:ext uri="{FF2B5EF4-FFF2-40B4-BE49-F238E27FC236}">
                <a16:creationId xmlns:a16="http://schemas.microsoft.com/office/drawing/2014/main" id="{E6C892D7-DE4E-4C05-9BF5-4411304DCD76}"/>
              </a:ext>
            </a:extLst>
          </p:cNvPr>
          <p:cNvGraphicFramePr>
            <a:graphicFrameLocks noGrp="1"/>
          </p:cNvGraphicFramePr>
          <p:nvPr>
            <p:extLst>
              <p:ext uri="{D42A27DB-BD31-4B8C-83A1-F6EECF244321}">
                <p14:modId xmlns:p14="http://schemas.microsoft.com/office/powerpoint/2010/main" val="923049110"/>
              </p:ext>
            </p:extLst>
          </p:nvPr>
        </p:nvGraphicFramePr>
        <p:xfrm>
          <a:off x="3108308" y="1657863"/>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baseline="30000"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0.4%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
        <p:nvSpPr>
          <p:cNvPr id="12" name="Speech Bubble: Rectangle 11">
            <a:extLst>
              <a:ext uri="{FF2B5EF4-FFF2-40B4-BE49-F238E27FC236}">
                <a16:creationId xmlns:a16="http://schemas.microsoft.com/office/drawing/2014/main" id="{EBE16F7C-67F4-4EDB-A147-38BB3AA63DAD}"/>
              </a:ext>
            </a:extLst>
          </p:cNvPr>
          <p:cNvSpPr/>
          <p:nvPr/>
        </p:nvSpPr>
        <p:spPr>
          <a:xfrm>
            <a:off x="9043907" y="2657579"/>
            <a:ext cx="2950205" cy="1208688"/>
          </a:xfrm>
          <a:prstGeom prst="wedgeRectCallout">
            <a:avLst>
              <a:gd name="adj1" fmla="val -66548"/>
              <a:gd name="adj2" fmla="val 4166"/>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4: Use a consistent level of precision – here we’ve rounded this column to one decimal place</a:t>
            </a:r>
          </a:p>
        </p:txBody>
      </p:sp>
    </p:spTree>
    <p:extLst>
      <p:ext uri="{BB962C8B-B14F-4D97-AF65-F5344CB8AC3E}">
        <p14:creationId xmlns:p14="http://schemas.microsoft.com/office/powerpoint/2010/main" val="1164148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0DAFB735-2B1B-57F9-496E-63BC1439B855}"/>
              </a:ext>
            </a:extLst>
          </p:cNvPr>
          <p:cNvSpPr>
            <a:spLocks noGrp="1" noChangeArrowheads="1"/>
          </p:cNvSpPr>
          <p:nvPr>
            <p:ph type="title"/>
          </p:nvPr>
        </p:nvSpPr>
        <p:spPr>
          <a:xfrm>
            <a:off x="262758" y="8962"/>
            <a:ext cx="9144000" cy="1440000"/>
          </a:xfrm>
        </p:spPr>
        <p:txBody>
          <a:bodyPr/>
          <a:lstStyle/>
          <a:p>
            <a:r>
              <a:rPr lang="en-GB" dirty="0">
                <a:latin typeface="Arial" panose="020B0604020202020204" pitchFamily="34" charset="0"/>
                <a:cs typeface="Arial" panose="020B0604020202020204" pitchFamily="34" charset="0"/>
              </a:rPr>
              <a:t>Step 5</a:t>
            </a:r>
            <a:endParaRPr lang="en-GB" dirty="0">
              <a:solidFill>
                <a:srgbClr val="17375E"/>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22D82AE-5CA2-D875-890C-153AEB0DCA9F}"/>
              </a:ext>
            </a:extLst>
          </p:cNvPr>
          <p:cNvGraphicFramePr>
            <a:graphicFrameLocks noGrp="1"/>
          </p:cNvGraphicFramePr>
          <p:nvPr>
            <p:extLst>
              <p:ext uri="{D42A27DB-BD31-4B8C-83A1-F6EECF244321}">
                <p14:modId xmlns:p14="http://schemas.microsoft.com/office/powerpoint/2010/main" val="3040753647"/>
              </p:ext>
            </p:extLst>
          </p:nvPr>
        </p:nvGraphicFramePr>
        <p:xfrm>
          <a:off x="3087287" y="1731436"/>
          <a:ext cx="5725392" cy="3744002"/>
        </p:xfrm>
        <a:graphic>
          <a:graphicData uri="http://schemas.openxmlformats.org/drawingml/2006/table">
            <a:tbl>
              <a:tblPr>
                <a:tableStyleId>{5940675A-B579-460E-94D1-54222C63F5DA}</a:tableStyleId>
              </a:tblPr>
              <a:tblGrid>
                <a:gridCol w="2468280">
                  <a:extLst>
                    <a:ext uri="{9D8B030D-6E8A-4147-A177-3AD203B41FA5}">
                      <a16:colId xmlns:a16="http://schemas.microsoft.com/office/drawing/2014/main" val="3796673373"/>
                    </a:ext>
                  </a:extLst>
                </a:gridCol>
                <a:gridCol w="1628556">
                  <a:extLst>
                    <a:ext uri="{9D8B030D-6E8A-4147-A177-3AD203B41FA5}">
                      <a16:colId xmlns:a16="http://schemas.microsoft.com/office/drawing/2014/main" val="78183200"/>
                    </a:ext>
                  </a:extLst>
                </a:gridCol>
                <a:gridCol w="1628556">
                  <a:extLst>
                    <a:ext uri="{9D8B030D-6E8A-4147-A177-3AD203B41FA5}">
                      <a16:colId xmlns:a16="http://schemas.microsoft.com/office/drawing/2014/main" val="2316616281"/>
                    </a:ext>
                  </a:extLst>
                </a:gridCol>
              </a:tblGrid>
              <a:tr h="437842">
                <a:tc gridSpan="3">
                  <a:txBody>
                    <a:bodyPr/>
                    <a:lstStyle/>
                    <a:p>
                      <a:pPr algn="l" rtl="0" fontAlgn="b"/>
                      <a:r>
                        <a:rPr lang="en-GB" sz="1600" b="0" u="none" strike="noStrike" dirty="0">
                          <a:effectLst/>
                          <a:latin typeface="Arial" panose="020B0604020202020204" pitchFamily="34" charset="0"/>
                          <a:cs typeface="Arial" panose="020B0604020202020204" pitchFamily="34" charset="0"/>
                        </a:rPr>
                        <a:t>Civil service by grade</a:t>
                      </a:r>
                      <a:endParaRPr lang="en-GB" sz="1600" b="0" i="0" u="none" strike="noStrike" baseline="30000"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318236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Headcount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Percentage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641183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Assistant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18,745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4.5%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6954537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Administrative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132,541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31.9%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12891717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115,423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27.8%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847512583"/>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12,541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3.0%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275309107"/>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Grade 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29,462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7.1%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458157711"/>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Higher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63,214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15.2%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94103779"/>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Civil Service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1,632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0.4%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390902286"/>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Senior Executive Officer</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42,147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fontAlgn="b"/>
                      <a:r>
                        <a:rPr lang="en-GB" sz="1600" b="0" u="none" strike="noStrike" dirty="0">
                          <a:effectLst/>
                          <a:latin typeface="Arial" panose="020B0604020202020204" pitchFamily="34" charset="0"/>
                          <a:cs typeface="Arial" panose="020B0604020202020204" pitchFamily="34" charset="0"/>
                        </a:rPr>
                        <a:t>10.1%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317400695"/>
                  </a:ext>
                </a:extLst>
              </a:tr>
              <a:tr h="330616">
                <a:tc>
                  <a:txBody>
                    <a:bodyPr/>
                    <a:lstStyle/>
                    <a:p>
                      <a:pPr algn="l" rtl="0" fontAlgn="b"/>
                      <a:r>
                        <a:rPr lang="en-GB" sz="1600" b="0" u="none" strike="noStrike" dirty="0">
                          <a:effectLst/>
                          <a:latin typeface="Arial" panose="020B0604020202020204" pitchFamily="34" charset="0"/>
                          <a:cs typeface="Arial" panose="020B0604020202020204" pitchFamily="34" charset="0"/>
                        </a:rPr>
                        <a:t>Total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r>
                        <a:rPr lang="en-GB" sz="1600" b="0" u="none" strike="noStrike" dirty="0">
                          <a:effectLst/>
                          <a:latin typeface="Arial" panose="020B0604020202020204" pitchFamily="34" charset="0"/>
                          <a:cs typeface="Arial" panose="020B0604020202020204" pitchFamily="34" charset="0"/>
                        </a:rPr>
                        <a:t>415,705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r" rtl="0"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680192875"/>
                  </a:ext>
                </a:extLst>
              </a:tr>
            </a:tbl>
          </a:graphicData>
        </a:graphic>
      </p:graphicFrame>
      <p:sp>
        <p:nvSpPr>
          <p:cNvPr id="8" name="Speech Bubble: Rectangle 7">
            <a:extLst>
              <a:ext uri="{FF2B5EF4-FFF2-40B4-BE49-F238E27FC236}">
                <a16:creationId xmlns:a16="http://schemas.microsoft.com/office/drawing/2014/main" id="{D0B68956-EECF-F972-DA35-2C41C2314267}"/>
              </a:ext>
            </a:extLst>
          </p:cNvPr>
          <p:cNvSpPr/>
          <p:nvPr/>
        </p:nvSpPr>
        <p:spPr>
          <a:xfrm>
            <a:off x="9118335" y="143606"/>
            <a:ext cx="2736749" cy="907234"/>
          </a:xfrm>
          <a:prstGeom prst="wedgeRectCallout">
            <a:avLst>
              <a:gd name="adj1" fmla="val -102429"/>
              <a:gd name="adj2" fmla="val 165394"/>
            </a:avLst>
          </a:prstGeom>
          <a:solidFill>
            <a:srgbClr val="17375E"/>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bg1"/>
                </a:solidFill>
                <a:latin typeface="Arial" panose="020B0604020202020204" pitchFamily="34" charset="0"/>
                <a:cs typeface="Arial" panose="020B0604020202020204" pitchFamily="34" charset="0"/>
              </a:rPr>
              <a:t>Step 5: Right align numbers and headings in data columns</a:t>
            </a:r>
          </a:p>
        </p:txBody>
      </p:sp>
      <p:sp>
        <p:nvSpPr>
          <p:cNvPr id="9" name="TextBox 8">
            <a:extLst>
              <a:ext uri="{FF2B5EF4-FFF2-40B4-BE49-F238E27FC236}">
                <a16:creationId xmlns:a16="http://schemas.microsoft.com/office/drawing/2014/main" id="{BF764A22-DE26-3DAA-E7E8-9B7D793BEFF7}"/>
              </a:ext>
            </a:extLst>
          </p:cNvPr>
          <p:cNvSpPr txBox="1"/>
          <p:nvPr/>
        </p:nvSpPr>
        <p:spPr>
          <a:xfrm>
            <a:off x="9118335" y="1492568"/>
            <a:ext cx="3073665" cy="1015663"/>
          </a:xfrm>
          <a:prstGeom prst="rect">
            <a:avLst/>
          </a:prstGeom>
          <a:noFill/>
        </p:spPr>
        <p:txBody>
          <a:bodyPr wrap="square" rtlCol="0">
            <a:spAutoFit/>
          </a:bodyPr>
          <a:lstStyle/>
          <a:p>
            <a:pPr algn="r"/>
            <a:r>
              <a:rPr lang="en-GB" sz="1500" dirty="0">
                <a:latin typeface="Arial" panose="020B0604020202020204" pitchFamily="34" charset="0"/>
                <a:cs typeface="Arial" panose="020B0604020202020204" pitchFamily="34" charset="0"/>
              </a:rPr>
              <a:t>This ensures units are presented in a sensible way – units over units, tens over tens, hundreds over hundreds and so on. </a:t>
            </a:r>
          </a:p>
        </p:txBody>
      </p:sp>
    </p:spTree>
    <p:extLst>
      <p:ext uri="{BB962C8B-B14F-4D97-AF65-F5344CB8AC3E}">
        <p14:creationId xmlns:p14="http://schemas.microsoft.com/office/powerpoint/2010/main" val="985625326"/>
      </p:ext>
    </p:extLst>
  </p:cSld>
  <p:clrMapOvr>
    <a:masterClrMapping/>
  </p:clrMapOvr>
</p:sld>
</file>

<file path=ppt/theme/theme1.xml><?xml version="1.0" encoding="utf-8"?>
<a:theme xmlns:a="http://schemas.openxmlformats.org/drawingml/2006/main" name="ThemeAF">
  <a:themeElements>
    <a:clrScheme name="Categorical colour palette">
      <a:dk1>
        <a:srgbClr val="000000"/>
      </a:dk1>
      <a:lt1>
        <a:srgbClr val="FFFFFF"/>
      </a:lt1>
      <a:dk2>
        <a:srgbClr val="000000"/>
      </a:dk2>
      <a:lt2>
        <a:srgbClr val="FFFFFF"/>
      </a:lt2>
      <a:accent1>
        <a:srgbClr val="12436D"/>
      </a:accent1>
      <a:accent2>
        <a:srgbClr val="28A197"/>
      </a:accent2>
      <a:accent3>
        <a:srgbClr val="801650"/>
      </a:accent3>
      <a:accent4>
        <a:srgbClr val="F46A25"/>
      </a:accent4>
      <a:accent5>
        <a:srgbClr val="3D3D3D"/>
      </a:accent5>
      <a:accent6>
        <a:srgbClr val="A285D1"/>
      </a:accent6>
      <a:hlink>
        <a:srgbClr val="0563C1"/>
      </a:hlink>
      <a:folHlink>
        <a:srgbClr val="954F72"/>
      </a:folHlink>
    </a:clrScheme>
    <a:fontScheme name="Arial - sans serif">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AF" id="{6AAF2156-90A8-43FA-BE29-4C79A8FAA699}" vid="{A1AF6579-3DBB-4996-87E5-FDCECB7C6B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0847f24-7081-4919-873a-529e18521bf0" xsi:nil="true"/>
    <lcf76f155ced4ddcb4097134ff3c332f xmlns="5ef475ca-95c5-4880-832b-1fe502a8cbf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72082CF532B049B760A59F86DF2686" ma:contentTypeVersion="15" ma:contentTypeDescription="Create a new document." ma:contentTypeScope="" ma:versionID="ce001dbd75e431158aee920400d91687">
  <xsd:schema xmlns:xsd="http://www.w3.org/2001/XMLSchema" xmlns:xs="http://www.w3.org/2001/XMLSchema" xmlns:p="http://schemas.microsoft.com/office/2006/metadata/properties" xmlns:ns2="5ef475ca-95c5-4880-832b-1fe502a8cbf0" xmlns:ns3="f0847f24-7081-4919-873a-529e18521bf0" targetNamespace="http://schemas.microsoft.com/office/2006/metadata/properties" ma:root="true" ma:fieldsID="02bd4099effe9d337bcd526efbfb98b6" ns2:_="" ns3:_="">
    <xsd:import namespace="5ef475ca-95c5-4880-832b-1fe502a8cbf0"/>
    <xsd:import namespace="f0847f24-7081-4919-873a-529e18521bf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f475ca-95c5-4880-832b-1fe502a8cb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1c754ed-6b8d-47f3-b51f-af8d6409c1b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847f24-7081-4919-873a-529e18521bf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bce85f96-f5dc-471a-9e1f-009fb8c43389}" ma:internalName="TaxCatchAll" ma:showField="CatchAllData" ma:web="f0847f24-7081-4919-873a-529e18521b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C417EC-BA16-47FC-87B0-26B3C86E8503}">
  <ds:schemaRefs>
    <ds:schemaRef ds:uri="http://schemas.microsoft.com/sharepoint/v3/contenttype/forms"/>
  </ds:schemaRefs>
</ds:datastoreItem>
</file>

<file path=customXml/itemProps2.xml><?xml version="1.0" encoding="utf-8"?>
<ds:datastoreItem xmlns:ds="http://schemas.openxmlformats.org/officeDocument/2006/customXml" ds:itemID="{31010ED2-7B09-4AE9-8124-27E040AE230C}">
  <ds:schemaRefs>
    <ds:schemaRef ds:uri="http://purl.org/dc/dcmitype/"/>
    <ds:schemaRef ds:uri="f0847f24-7081-4919-873a-529e18521bf0"/>
    <ds:schemaRef ds:uri="5ef475ca-95c5-4880-832b-1fe502a8cbf0"/>
    <ds:schemaRef ds:uri="http://schemas.microsoft.com/office/2006/metadata/properties"/>
    <ds:schemaRef ds:uri="http://purl.org/dc/elements/1.1/"/>
    <ds:schemaRef ds:uri="http://schemas.microsoft.com/office/infopath/2007/PartnerControls"/>
    <ds:schemaRef ds:uri="http://www.w3.org/XML/1998/namespace"/>
    <ds:schemaRef ds:uri="http://purl.org/dc/terms/"/>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B25A7AE3-3DBD-425D-BC62-C39ED3BD31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f475ca-95c5-4880-832b-1fe502a8cbf0"/>
    <ds:schemaRef ds:uri="f0847f24-7081-4919-873a-529e18521b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352</TotalTime>
  <Words>3670</Words>
  <Application>Microsoft Office PowerPoint</Application>
  <PresentationFormat>Widescreen</PresentationFormat>
  <Paragraphs>1193</Paragraphs>
  <Slides>33</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Rounded MT Bold</vt:lpstr>
      <vt:lpstr>Calibri</vt:lpstr>
      <vt:lpstr>Wingdings</vt:lpstr>
      <vt:lpstr>ThemeAF</vt:lpstr>
      <vt:lpstr>Module 11: Tables</vt:lpstr>
      <vt:lpstr>Types of table</vt:lpstr>
      <vt:lpstr>When to use tables or charts</vt:lpstr>
      <vt:lpstr>Example: presenting tables</vt:lpstr>
      <vt:lpstr>Step 1</vt:lpstr>
      <vt:lpstr>Step 2</vt:lpstr>
      <vt:lpstr>Step 3</vt:lpstr>
      <vt:lpstr>Step 4</vt:lpstr>
      <vt:lpstr>Step 5</vt:lpstr>
      <vt:lpstr>Step 6</vt:lpstr>
      <vt:lpstr>Step 7</vt:lpstr>
      <vt:lpstr>Step 8</vt:lpstr>
      <vt:lpstr>Step 9</vt:lpstr>
      <vt:lpstr>Step 10</vt:lpstr>
      <vt:lpstr>How it started: </vt:lpstr>
      <vt:lpstr>The process:</vt:lpstr>
      <vt:lpstr>How it looks now: </vt:lpstr>
      <vt:lpstr>Publishing your tables</vt:lpstr>
      <vt:lpstr>Publishing tables in HTML</vt:lpstr>
      <vt:lpstr>Publishing tables in documents</vt:lpstr>
      <vt:lpstr>Exercise: editing a table</vt:lpstr>
      <vt:lpstr>Solution</vt:lpstr>
      <vt:lpstr>Steps to get to  this solution</vt:lpstr>
      <vt:lpstr>Exercise: Step 1</vt:lpstr>
      <vt:lpstr>Exercise: Step 2</vt:lpstr>
      <vt:lpstr>Exercise: Step 3</vt:lpstr>
      <vt:lpstr>Exercise: Step 4</vt:lpstr>
      <vt:lpstr>Exercise: Step 5</vt:lpstr>
      <vt:lpstr>Exercise: Step 6</vt:lpstr>
      <vt:lpstr>Exercise: Step 7</vt:lpstr>
      <vt:lpstr>Exercise: Step 8</vt:lpstr>
      <vt:lpstr>Exercise: Step 9</vt:lpstr>
      <vt:lpstr>Exercise: Step 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11: Tables</dc:title>
  <dc:creator>Thomas, Hannah</dc:creator>
  <cp:lastModifiedBy>Thomas, Hannah</cp:lastModifiedBy>
  <cp:revision>10</cp:revision>
  <dcterms:created xsi:type="dcterms:W3CDTF">2022-12-21T17:11:47Z</dcterms:created>
  <dcterms:modified xsi:type="dcterms:W3CDTF">2023-03-22T15:38:29Z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0x010100CB72082CF532B049B760A59F86DF2686</vt:lpwstr>
  </property>
  <property fmtid="{D5CDD505-2E9C-101B-9397-08002B2CF9AE}" pid="3" name="MediaServiceImageTags">
    <vt:lpwstr/>
  </property>
</Properties>
</file>