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2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7"/>
  </p:notesMasterIdLst>
  <p:sldIdLst>
    <p:sldId id="1032" r:id="rId5"/>
    <p:sldId id="1034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28BCA6F-BE6A-443E-A508-FD3130143451}" v="10" dt="2023-02-09T11:40:17.03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84" autoAdjust="0"/>
    <p:restoredTop sz="95226" autoAdjust="0"/>
  </p:normalViewPr>
  <p:slideViewPr>
    <p:cSldViewPr snapToGrid="0">
      <p:cViewPr varScale="1">
        <p:scale>
          <a:sx n="62" d="100"/>
          <a:sy n="62" d="100"/>
        </p:scale>
        <p:origin x="828" y="2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D:\Charts%20for%20CSL%20data%20vis%20e-learning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D:\Charts%20for%20CSL%20data%20vis%20e-learning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4.6618080387122049E-2"/>
          <c:y val="0.14374614660454119"/>
          <c:w val="0.9319877846687209"/>
          <c:h val="0.74201724837400873"/>
        </c:manualLayout>
      </c:layout>
      <c:lineChart>
        <c:grouping val="standard"/>
        <c:varyColors val="0"/>
        <c:ser>
          <c:idx val="0"/>
          <c:order val="0"/>
          <c:tx>
            <c:strRef>
              <c:f>Sheet3!$B$1</c:f>
              <c:strCache>
                <c:ptCount val="1"/>
                <c:pt idx="0">
                  <c:v>Company 1</c:v>
                </c:pt>
              </c:strCache>
            </c:strRef>
          </c:tx>
          <c:spPr>
            <a:ln w="28575" cap="rnd">
              <a:solidFill>
                <a:srgbClr val="12436D"/>
              </a:solidFill>
              <a:round/>
            </a:ln>
            <a:effectLst/>
          </c:spPr>
          <c:marker>
            <c:symbol val="none"/>
          </c:marker>
          <c:cat>
            <c:numRef>
              <c:f>Sheet3!$A$2:$A$12</c:f>
              <c:numCache>
                <c:formatCode>General</c:formatCode>
                <c:ptCount val="11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</c:numCache>
            </c:numRef>
          </c:cat>
          <c:val>
            <c:numRef>
              <c:f>Sheet3!$B$2:$B$12</c:f>
              <c:numCache>
                <c:formatCode>General</c:formatCode>
                <c:ptCount val="11"/>
                <c:pt idx="0">
                  <c:v>58</c:v>
                </c:pt>
                <c:pt idx="1">
                  <c:v>60</c:v>
                </c:pt>
                <c:pt idx="2">
                  <c:v>54</c:v>
                </c:pt>
                <c:pt idx="3">
                  <c:v>57</c:v>
                </c:pt>
                <c:pt idx="4">
                  <c:v>54</c:v>
                </c:pt>
                <c:pt idx="5">
                  <c:v>56</c:v>
                </c:pt>
                <c:pt idx="6">
                  <c:v>54</c:v>
                </c:pt>
                <c:pt idx="7">
                  <c:v>58</c:v>
                </c:pt>
                <c:pt idx="8">
                  <c:v>57</c:v>
                </c:pt>
                <c:pt idx="9">
                  <c:v>54</c:v>
                </c:pt>
                <c:pt idx="10">
                  <c:v>59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2B7C-442D-B330-83CB23533FB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004950112"/>
        <c:axId val="1004945192"/>
      </c:lineChart>
      <c:catAx>
        <c:axId val="10049501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50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1004945192"/>
        <c:crosses val="autoZero"/>
        <c:auto val="0"/>
        <c:lblAlgn val="ctr"/>
        <c:lblOffset val="100"/>
        <c:tickLblSkip val="1"/>
        <c:noMultiLvlLbl val="0"/>
      </c:catAx>
      <c:valAx>
        <c:axId val="1004945192"/>
        <c:scaling>
          <c:orientation val="minMax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50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1004950112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4.6618080387122049E-2"/>
          <c:y val="0.14374614660454119"/>
          <c:w val="0.9319877846687209"/>
          <c:h val="0.74201724837400873"/>
        </c:manualLayout>
      </c:layout>
      <c:lineChart>
        <c:grouping val="standard"/>
        <c:varyColors val="0"/>
        <c:ser>
          <c:idx val="0"/>
          <c:order val="0"/>
          <c:tx>
            <c:strRef>
              <c:f>Sheet3!$B$1</c:f>
              <c:strCache>
                <c:ptCount val="1"/>
                <c:pt idx="0">
                  <c:v>Company 1</c:v>
                </c:pt>
              </c:strCache>
            </c:strRef>
          </c:tx>
          <c:spPr>
            <a:ln w="28575" cap="rnd">
              <a:solidFill>
                <a:srgbClr val="12436D"/>
              </a:solidFill>
              <a:round/>
            </a:ln>
            <a:effectLst/>
          </c:spPr>
          <c:marker>
            <c:symbol val="none"/>
          </c:marker>
          <c:cat>
            <c:numRef>
              <c:f>Sheet3!$A$2:$A$12</c:f>
              <c:numCache>
                <c:formatCode>General</c:formatCode>
                <c:ptCount val="11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</c:numCache>
            </c:numRef>
          </c:cat>
          <c:val>
            <c:numRef>
              <c:f>Sheet3!$B$2:$B$12</c:f>
              <c:numCache>
                <c:formatCode>General</c:formatCode>
                <c:ptCount val="11"/>
                <c:pt idx="0">
                  <c:v>58</c:v>
                </c:pt>
                <c:pt idx="1">
                  <c:v>60</c:v>
                </c:pt>
                <c:pt idx="2">
                  <c:v>54</c:v>
                </c:pt>
                <c:pt idx="3">
                  <c:v>57</c:v>
                </c:pt>
                <c:pt idx="4">
                  <c:v>54</c:v>
                </c:pt>
                <c:pt idx="5">
                  <c:v>56</c:v>
                </c:pt>
                <c:pt idx="6">
                  <c:v>54</c:v>
                </c:pt>
                <c:pt idx="7">
                  <c:v>58</c:v>
                </c:pt>
                <c:pt idx="8">
                  <c:v>57</c:v>
                </c:pt>
                <c:pt idx="9">
                  <c:v>54</c:v>
                </c:pt>
                <c:pt idx="10">
                  <c:v>59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2B7C-442D-B330-83CB23533FB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004950112"/>
        <c:axId val="1004945192"/>
      </c:lineChart>
      <c:catAx>
        <c:axId val="100495011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50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1004945192"/>
        <c:crosses val="autoZero"/>
        <c:auto val="0"/>
        <c:lblAlgn val="ctr"/>
        <c:lblOffset val="100"/>
        <c:tickLblSkip val="2"/>
        <c:noMultiLvlLbl val="0"/>
      </c:catAx>
      <c:valAx>
        <c:axId val="1004945192"/>
        <c:scaling>
          <c:orientation val="minMax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50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1004950112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ABFD76-98EC-4E8D-B153-00E41CC23536}" type="datetimeFigureOut">
              <a:rPr lang="en-GB" smtClean="0"/>
              <a:t>09/02/2023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7386DA-E4D9-4D67-8DF0-9301AE41DD7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185212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baseline="0" dirty="0"/>
          </a:p>
        </p:txBody>
      </p:sp>
    </p:spTree>
    <p:extLst>
      <p:ext uri="{BB962C8B-B14F-4D97-AF65-F5344CB8AC3E}">
        <p14:creationId xmlns:p14="http://schemas.microsoft.com/office/powerpoint/2010/main" val="21822207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baseline="0" dirty="0"/>
          </a:p>
        </p:txBody>
      </p:sp>
    </p:spTree>
    <p:extLst>
      <p:ext uri="{BB962C8B-B14F-4D97-AF65-F5344CB8AC3E}">
        <p14:creationId xmlns:p14="http://schemas.microsoft.com/office/powerpoint/2010/main" val="2733632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BF48DB-F9F7-4AE2-BF85-E555FF0C2EF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5076E20-CF58-41D4-8644-BBD41E60257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5165E0-96F3-4B3F-93E8-A8522CBA76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2A4B3-6C78-4478-8FC9-45E97051CF5F}" type="datetimeFigureOut">
              <a:rPr lang="en-GB" smtClean="0"/>
              <a:t>09/02/2023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8C16B3-B127-4FD4-B1E7-C2F48AD6E5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F2EF4E-5E96-42E9-93CF-83B97C490F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A93B1-25B1-4634-A420-9F5B985B55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92359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A275BD-3A4A-4F28-8301-D9445FFC23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96DC51A-56CB-4053-B358-D79D0197B38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89BB9FA-F93F-4322-B430-81B1DFB0D4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2A4B3-6C78-4478-8FC9-45E97051CF5F}" type="datetimeFigureOut">
              <a:rPr lang="en-GB" smtClean="0"/>
              <a:t>09/02/2023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9EEF18-C9BE-4ADF-AB58-6C3A726D48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6E10AB-CD9E-440B-AFD0-73122EFA86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A93B1-25B1-4634-A420-9F5B985B55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172151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BDCB0B5-EC63-4937-AF54-5754F3C3A8D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23D10F9-51F6-4BC3-B9AC-E28731A5204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5B941D-FB81-469D-8F8E-AAD911F445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2A4B3-6C78-4478-8FC9-45E97051CF5F}" type="datetimeFigureOut">
              <a:rPr lang="en-GB" smtClean="0"/>
              <a:t>09/02/2023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A9C440-1474-4A0A-A428-F8D57B8B30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3F8C94A-26FA-48D7-A966-5B18687C16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A93B1-25B1-4634-A420-9F5B985B55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256994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-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ape 16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5600" dirty="0"/>
              <a:t>Title Text</a:t>
            </a:r>
          </a:p>
        </p:txBody>
      </p:sp>
    </p:spTree>
    <p:extLst>
      <p:ext uri="{BB962C8B-B14F-4D97-AF65-F5344CB8AC3E}">
        <p14:creationId xmlns:p14="http://schemas.microsoft.com/office/powerpoint/2010/main" val="3931733844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6F2E1A-D733-4DCE-929B-6619A65B46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6CBD6A-F766-46BD-860E-1A8A71E7F6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317474-6D46-490B-A107-8050726811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2A4B3-6C78-4478-8FC9-45E97051CF5F}" type="datetimeFigureOut">
              <a:rPr lang="en-GB" smtClean="0"/>
              <a:t>09/02/2023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E735AB-A41E-44D6-B5B3-09A2245B26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4E8E839-A358-4C0C-953F-D8CD980881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A93B1-25B1-4634-A420-9F5B985B55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43905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46E2E5-CA76-480B-BC9E-AA728759DF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35513A2-302D-423A-A2E0-0078C1F581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0ADCD4-FDC8-4533-AF96-08A70823F2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2A4B3-6C78-4478-8FC9-45E97051CF5F}" type="datetimeFigureOut">
              <a:rPr lang="en-GB" smtClean="0"/>
              <a:t>09/02/2023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E84CA6-E066-48BD-8225-6BEA27E83B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88C334-6B62-4459-9122-925FDB695D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A93B1-25B1-4634-A420-9F5B985B55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63488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3F92AF-1CA2-454F-A682-142B5B15F2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0F9319-CFF4-47C8-9945-926F38C7D64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08E63F6-2535-4CA2-8DE0-CC1C36D5648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B089DAF-5847-4A7D-B16A-0C4BEFD1FF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2A4B3-6C78-4478-8FC9-45E97051CF5F}" type="datetimeFigureOut">
              <a:rPr lang="en-GB" smtClean="0"/>
              <a:t>09/02/2023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757B67A-8175-45FB-9627-378E8FC5CC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13C14D5-FD81-4015-81FB-AA99ADE56D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A93B1-25B1-4634-A420-9F5B985B55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54343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2C9DEE-C2E1-47F3-8E85-51944DA11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321A12E-8298-4935-A6AE-8BCB856887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5EE456A-EAE8-42EE-9942-6715388D81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981ED4F-E93E-4F73-A901-87E5E551FC8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D659BA6-E124-4C29-A4F5-93DA519E144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6B669F8-B65F-4D0B-A67C-9246A6C8C9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2A4B3-6C78-4478-8FC9-45E97051CF5F}" type="datetimeFigureOut">
              <a:rPr lang="en-GB" smtClean="0"/>
              <a:t>09/02/2023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2ABE0D1-19A7-441A-B269-D8EB9E7A53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7C6060C-B3B6-4DBA-AC99-8A909C5BF2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A93B1-25B1-4634-A420-9F5B985B55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52627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F3481E-5DF2-4174-95F8-CFAF28A137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5EEFE09-BC44-44D9-8CC5-61D032232B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2A4B3-6C78-4478-8FC9-45E97051CF5F}" type="datetimeFigureOut">
              <a:rPr lang="en-GB" smtClean="0"/>
              <a:t>09/02/2023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40F7DA3-AD58-49CC-BD76-8099AF44FA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22CB411-A791-47CF-AC4C-994BF6B476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A93B1-25B1-4634-A420-9F5B985B55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773212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57CD8C6-A670-4997-BF7A-DB09E1D2B2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2A4B3-6C78-4478-8FC9-45E97051CF5F}" type="datetimeFigureOut">
              <a:rPr lang="en-GB" smtClean="0"/>
              <a:t>09/02/2023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E05C554-5E73-41A7-BF0C-6FD5B1C31D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F9A826-5BA6-4B71-AE91-06A5A42EBD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A93B1-25B1-4634-A420-9F5B985B55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65779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6AE3E1-5695-4EE5-9B0A-537D714F06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47D5FE-C6D9-49E6-BB23-10BF71014F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5172839-3E31-4C6F-9CBA-B10984BC5C5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058396E-ED46-4A29-A1B4-23FB07EC0B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2A4B3-6C78-4478-8FC9-45E97051CF5F}" type="datetimeFigureOut">
              <a:rPr lang="en-GB" smtClean="0"/>
              <a:t>09/02/2023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8DEF291-1B56-46C8-A95C-E96587E562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D9B2467-717D-4EF6-8B82-E6BE355167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A93B1-25B1-4634-A420-9F5B985B55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12984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E18707-F436-4B62-B8AE-B555C89001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C0DFD57-3663-411B-8B76-2BEA3890672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5EF1917-9555-4E74-8488-6E681633AA2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AE25E8C-28E8-41A3-BD20-A4E776774D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2A4B3-6C78-4478-8FC9-45E97051CF5F}" type="datetimeFigureOut">
              <a:rPr lang="en-GB" smtClean="0"/>
              <a:t>09/02/2023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D28A56A-5A3F-49D3-B1BF-A93C77711A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9925AAA-1434-4FB6-867B-1E7EE50642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A93B1-25B1-4634-A420-9F5B985B55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46513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3303EFA-9456-4587-9048-7B6A741340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552560C-CC63-4BEC-99CC-353481E0965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3B4C8F-07CC-40C9-AF7C-5F096120192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D2A4B3-6C78-4478-8FC9-45E97051CF5F}" type="datetimeFigureOut">
              <a:rPr lang="en-GB" smtClean="0"/>
              <a:t>09/02/2023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F226FC-9151-45C4-90F6-CCD7BDDB912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E828BC3-BA9E-4528-B132-D91AE80404A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EA93B1-25B1-4634-A420-9F5B985B55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49799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6">
            <a:extLst>
              <a:ext uri="{FF2B5EF4-FFF2-40B4-BE49-F238E27FC236}">
                <a16:creationId xmlns:a16="http://schemas.microsoft.com/office/drawing/2014/main" id="{50F0212F-7819-3E1A-EE7B-6FB116E3E244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192405" y="60914"/>
            <a:ext cx="10904249" cy="1139139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Rounded MT Bold" panose="020F0704030504030204" pitchFamily="34" charset="0"/>
                <a:ea typeface="+mj-ea"/>
                <a:cs typeface="Arial" panose="020B0604020202020204" pitchFamily="34" charset="0"/>
              </a:rPr>
              <a:t>Quick practice on tick marks</a:t>
            </a:r>
            <a:endParaRPr kumimoji="0" lang="en-US" sz="4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 Rounded MT Bold" panose="020F0704030504030204" pitchFamily="34" charset="0"/>
              <a:ea typeface="+mj-ea"/>
              <a:cs typeface="Arial" panose="020B0604020202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4827FDA-617D-5ABA-40AC-43C9A04B7221}"/>
              </a:ext>
            </a:extLst>
          </p:cNvPr>
          <p:cNvSpPr txBox="1"/>
          <p:nvPr/>
        </p:nvSpPr>
        <p:spPr>
          <a:xfrm>
            <a:off x="6322236" y="1362366"/>
            <a:ext cx="4853302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000" b="1" dirty="0">
                <a:latin typeface="Arial" panose="020B0604020202020204" pitchFamily="34" charset="0"/>
                <a:cs typeface="Arial" panose="020B0604020202020204" pitchFamily="34" charset="0"/>
              </a:rPr>
              <a:t>Profit for a fictional company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DFFDCF0-6635-8B2D-710B-0B86227D2561}"/>
              </a:ext>
            </a:extLst>
          </p:cNvPr>
          <p:cNvSpPr txBox="1"/>
          <p:nvPr/>
        </p:nvSpPr>
        <p:spPr>
          <a:xfrm>
            <a:off x="6322236" y="1763527"/>
            <a:ext cx="4853302" cy="3231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500" dirty="0">
                <a:latin typeface="Arial" panose="020B0604020202020204" pitchFamily="34" charset="0"/>
                <a:cs typeface="Arial" panose="020B0604020202020204" pitchFamily="34" charset="0"/>
              </a:rPr>
              <a:t>£million</a:t>
            </a:r>
          </a:p>
        </p:txBody>
      </p:sp>
      <p:graphicFrame>
        <p:nvGraphicFramePr>
          <p:cNvPr id="8" name="Chart 7" descr="Line chart with diagonal x-axis labels">
            <a:extLst>
              <a:ext uri="{FF2B5EF4-FFF2-40B4-BE49-F238E27FC236}">
                <a16:creationId xmlns:a16="http://schemas.microsoft.com/office/drawing/2014/main" id="{BB016F07-DFC9-63DE-178B-248D6361B8A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6431813"/>
              </p:ext>
            </p:extLst>
          </p:nvPr>
        </p:nvGraphicFramePr>
        <p:xfrm>
          <a:off x="6428403" y="1590925"/>
          <a:ext cx="4853302" cy="451250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2" name="TextBox 11">
            <a:extLst>
              <a:ext uri="{FF2B5EF4-FFF2-40B4-BE49-F238E27FC236}">
                <a16:creationId xmlns:a16="http://schemas.microsoft.com/office/drawing/2014/main" id="{C51B5037-F290-C4F4-0873-677A77C5AC1D}"/>
              </a:ext>
            </a:extLst>
          </p:cNvPr>
          <p:cNvSpPr txBox="1"/>
          <p:nvPr/>
        </p:nvSpPr>
        <p:spPr>
          <a:xfrm>
            <a:off x="490764" y="1200053"/>
            <a:ext cx="4567941" cy="58631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500" b="1" dirty="0">
                <a:latin typeface="Arial" panose="020B0604020202020204" pitchFamily="34" charset="0"/>
                <a:cs typeface="Arial" panose="020B0604020202020204" pitchFamily="34" charset="0"/>
              </a:rPr>
              <a:t>Task</a:t>
            </a:r>
          </a:p>
          <a:p>
            <a:endParaRPr lang="en-GB" sz="2500" b="0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500" dirty="0">
                <a:latin typeface="Arial" panose="020B0604020202020204" pitchFamily="34" charset="0"/>
                <a:cs typeface="Arial" panose="020B0604020202020204" pitchFamily="34" charset="0"/>
              </a:rPr>
              <a:t>Think about the x-axis on this chart.</a:t>
            </a:r>
          </a:p>
          <a:p>
            <a:endParaRPr lang="en-GB" sz="2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500" dirty="0">
                <a:latin typeface="Arial" panose="020B0604020202020204" pitchFamily="34" charset="0"/>
                <a:cs typeface="Arial" panose="020B0604020202020204" pitchFamily="34" charset="0"/>
              </a:rPr>
              <a:t>Have a go at improving it. </a:t>
            </a:r>
          </a:p>
          <a:p>
            <a:endParaRPr lang="en-GB" sz="2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500" dirty="0">
                <a:latin typeface="Arial" panose="020B0604020202020204" pitchFamily="34" charset="0"/>
                <a:cs typeface="Arial" panose="020B0604020202020204" pitchFamily="34" charset="0"/>
              </a:rPr>
              <a:t>You can do this on the slide: select the x-axis, right click and select “Format Axis”. </a:t>
            </a:r>
          </a:p>
          <a:p>
            <a:endParaRPr lang="en-GB" sz="2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500" dirty="0">
                <a:latin typeface="Arial" panose="020B0604020202020204" pitchFamily="34" charset="0"/>
                <a:cs typeface="Arial" panose="020B0604020202020204" pitchFamily="34" charset="0"/>
              </a:rPr>
              <a:t>Select options from the “Tick Marks” and “Labels” sections.</a:t>
            </a:r>
          </a:p>
          <a:p>
            <a:endParaRPr lang="en-GB" sz="2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25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53072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6">
            <a:extLst>
              <a:ext uri="{FF2B5EF4-FFF2-40B4-BE49-F238E27FC236}">
                <a16:creationId xmlns:a16="http://schemas.microsoft.com/office/drawing/2014/main" id="{50F0212F-7819-3E1A-EE7B-6FB116E3E244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105718" y="-71842"/>
            <a:ext cx="10904249" cy="1139139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Rounded MT Bold" panose="020F0704030504030204" pitchFamily="34" charset="0"/>
                <a:ea typeface="+mj-ea"/>
                <a:cs typeface="Arial" panose="020B0604020202020204" pitchFamily="34" charset="0"/>
              </a:rPr>
              <a:t>Suggested solution</a:t>
            </a:r>
            <a:endParaRPr kumimoji="0" lang="en-US" sz="4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 Rounded MT Bold" panose="020F0704030504030204" pitchFamily="34" charset="0"/>
              <a:ea typeface="+mj-ea"/>
              <a:cs typeface="Arial" panose="020B0604020202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4827FDA-617D-5ABA-40AC-43C9A04B7221}"/>
              </a:ext>
            </a:extLst>
          </p:cNvPr>
          <p:cNvSpPr txBox="1"/>
          <p:nvPr/>
        </p:nvSpPr>
        <p:spPr>
          <a:xfrm>
            <a:off x="6709158" y="1117172"/>
            <a:ext cx="5975631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000" b="1" dirty="0">
                <a:latin typeface="Arial" panose="020B0604020202020204" pitchFamily="34" charset="0"/>
                <a:cs typeface="Arial" panose="020B0604020202020204" pitchFamily="34" charset="0"/>
              </a:rPr>
              <a:t>Profit for a fictional company, 2010 to 2020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DFFDCF0-6635-8B2D-710B-0B86227D2561}"/>
              </a:ext>
            </a:extLst>
          </p:cNvPr>
          <p:cNvSpPr txBox="1"/>
          <p:nvPr/>
        </p:nvSpPr>
        <p:spPr>
          <a:xfrm>
            <a:off x="6742416" y="1622920"/>
            <a:ext cx="4853302" cy="3231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500" dirty="0">
                <a:latin typeface="Arial" panose="020B0604020202020204" pitchFamily="34" charset="0"/>
                <a:cs typeface="Arial" panose="020B0604020202020204" pitchFamily="34" charset="0"/>
              </a:rPr>
              <a:t>£million</a:t>
            </a:r>
          </a:p>
        </p:txBody>
      </p:sp>
      <p:graphicFrame>
        <p:nvGraphicFramePr>
          <p:cNvPr id="8" name="Chart 7" descr="Line chart. All text is now horizontal.">
            <a:extLst>
              <a:ext uri="{FF2B5EF4-FFF2-40B4-BE49-F238E27FC236}">
                <a16:creationId xmlns:a16="http://schemas.microsoft.com/office/drawing/2014/main" id="{BB016F07-DFC9-63DE-178B-248D6361B8A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66947582"/>
              </p:ext>
            </p:extLst>
          </p:nvPr>
        </p:nvGraphicFramePr>
        <p:xfrm>
          <a:off x="6783181" y="1455649"/>
          <a:ext cx="5049046" cy="451250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2" name="TextBox 11">
            <a:extLst>
              <a:ext uri="{FF2B5EF4-FFF2-40B4-BE49-F238E27FC236}">
                <a16:creationId xmlns:a16="http://schemas.microsoft.com/office/drawing/2014/main" id="{C51B5037-F290-C4F4-0873-677A77C5AC1D}"/>
              </a:ext>
            </a:extLst>
          </p:cNvPr>
          <p:cNvSpPr txBox="1"/>
          <p:nvPr/>
        </p:nvSpPr>
        <p:spPr>
          <a:xfrm>
            <a:off x="155593" y="882189"/>
            <a:ext cx="6134180" cy="62478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600" b="1" dirty="0">
                <a:latin typeface="Arial" panose="020B0604020202020204" pitchFamily="34" charset="0"/>
                <a:cs typeface="Arial" panose="020B0604020202020204" pitchFamily="34" charset="0"/>
              </a:rPr>
              <a:t>Why fix?</a:t>
            </a:r>
          </a:p>
          <a:p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The x-axis labels were diagonal on the original chart. Text that is not horizontal is harder to read. </a:t>
            </a:r>
          </a:p>
          <a:p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Having fewer labels on the x-axis allows us to use a larger font and helps us avoid squashed, diagonal or vertical text.</a:t>
            </a:r>
          </a:p>
          <a:p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The tick marks help because they show the data is annual even though the axis labels only show every other year. </a:t>
            </a:r>
          </a:p>
          <a:p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600" b="1" dirty="0">
                <a:latin typeface="Arial" panose="020B0604020202020204" pitchFamily="34" charset="0"/>
                <a:cs typeface="Arial" panose="020B0604020202020204" pitchFamily="34" charset="0"/>
              </a:rPr>
              <a:t>How to fix </a:t>
            </a:r>
          </a:p>
          <a:p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Select </a:t>
            </a:r>
            <a:r>
              <a:rPr lang="en-GB" sz="16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 x-axis, right click and select “Format Axis”. </a:t>
            </a:r>
          </a:p>
          <a:p>
            <a:endParaRPr lang="en-GB" sz="1600" b="0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On the sidebar select the mini bar chart icon – this will bring up the axis options.</a:t>
            </a:r>
            <a:endParaRPr lang="en-GB" sz="1600" b="0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Select: 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Axis type: text axis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Axis position: on tick marks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Tick marks: major type, outsi</a:t>
            </a: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de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Labels: specify interval </a:t>
            </a: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u</a:t>
            </a:r>
            <a:r>
              <a:rPr lang="en-GB" sz="16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nit - </a:t>
            </a: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you can </a:t>
            </a:r>
            <a:r>
              <a:rPr lang="en-GB" sz="16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make the unit interval bigger to have fewer labels on the axis, here there is an </a:t>
            </a: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interval unit of 2.</a:t>
            </a:r>
          </a:p>
          <a:p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600" b="0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88779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C259A23C-8562-45EA-915E-24EBEC04E3F5}" vid="{90C6B207-1CB5-4F08-8DEA-1562B3D5099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f0847f24-7081-4919-873a-529e18521bf0" xsi:nil="true"/>
    <lcf76f155ced4ddcb4097134ff3c332f xmlns="5ef475ca-95c5-4880-832b-1fe502a8cbf0">
      <Terms xmlns="http://schemas.microsoft.com/office/infopath/2007/PartnerControls"/>
    </lcf76f155ced4ddcb4097134ff3c332f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B72082CF532B049B760A59F86DF2686" ma:contentTypeVersion="15" ma:contentTypeDescription="Create a new document." ma:contentTypeScope="" ma:versionID="ce001dbd75e431158aee920400d91687">
  <xsd:schema xmlns:xsd="http://www.w3.org/2001/XMLSchema" xmlns:xs="http://www.w3.org/2001/XMLSchema" xmlns:p="http://schemas.microsoft.com/office/2006/metadata/properties" xmlns:ns2="5ef475ca-95c5-4880-832b-1fe502a8cbf0" xmlns:ns3="f0847f24-7081-4919-873a-529e18521bf0" targetNamespace="http://schemas.microsoft.com/office/2006/metadata/properties" ma:root="true" ma:fieldsID="02bd4099effe9d337bcd526efbfb98b6" ns2:_="" ns3:_="">
    <xsd:import namespace="5ef475ca-95c5-4880-832b-1fe502a8cbf0"/>
    <xsd:import namespace="f0847f24-7081-4919-873a-529e18521bf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LengthInSeconds" minOccurs="0"/>
                <xsd:element ref="ns2:MediaServiceDateTaken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ef475ca-95c5-4880-832b-1fe502a8cbf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lcf76f155ced4ddcb4097134ff3c332f" ma:index="18" nillable="true" ma:taxonomy="true" ma:internalName="lcf76f155ced4ddcb4097134ff3c332f" ma:taxonomyFieldName="MediaServiceImageTags" ma:displayName="Image Tags" ma:readOnly="false" ma:fieldId="{5cf76f15-5ced-4ddc-b409-7134ff3c332f}" ma:taxonomyMulti="true" ma:sspId="f1c754ed-6b8d-47f3-b51f-af8d6409c1b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2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2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0847f24-7081-4919-873a-529e18521bf0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9" nillable="true" ma:displayName="Taxonomy Catch All Column" ma:hidden="true" ma:list="{bce85f96-f5dc-471a-9e1f-009fb8c43389}" ma:internalName="TaxCatchAll" ma:showField="CatchAllData" ma:web="f0847f24-7081-4919-873a-529e18521bf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6EAF347-6FD2-4A59-9265-8A376A125B69}">
  <ds:schemaRefs>
    <ds:schemaRef ds:uri="http://purl.org/dc/dcmitype/"/>
    <ds:schemaRef ds:uri="http://schemas.microsoft.com/office/2006/documentManagement/types"/>
    <ds:schemaRef ds:uri="f0847f24-7081-4919-873a-529e18521bf0"/>
    <ds:schemaRef ds:uri="http://schemas.microsoft.com/office/2006/metadata/properties"/>
    <ds:schemaRef ds:uri="http://www.w3.org/XML/1998/namespace"/>
    <ds:schemaRef ds:uri="http://purl.org/dc/elements/1.1/"/>
    <ds:schemaRef ds:uri="http://schemas.openxmlformats.org/package/2006/metadata/core-properties"/>
    <ds:schemaRef ds:uri="http://schemas.microsoft.com/office/infopath/2007/PartnerControls"/>
    <ds:schemaRef ds:uri="5ef475ca-95c5-4880-832b-1fe502a8cbf0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CE360669-0CF7-4447-B7CF-E9C99746C35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E436035-48F4-4368-BAEB-4967B4355E2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ef475ca-95c5-4880-832b-1fe502a8cbf0"/>
    <ds:schemaRef ds:uri="f0847f24-7081-4919-873a-529e18521bf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54</TotalTime>
  <Words>227</Words>
  <Application>Microsoft Office PowerPoint</Application>
  <PresentationFormat>Widescreen</PresentationFormat>
  <Paragraphs>32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Arial Rounded MT Bold</vt:lpstr>
      <vt:lpstr>Calibri</vt:lpstr>
      <vt:lpstr>Calibri Light</vt:lpstr>
      <vt:lpstr>Office Theme</vt:lpstr>
      <vt:lpstr>Quick practice on tick marks</vt:lpstr>
      <vt:lpstr>Suggested solution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Thomas, Hannah</dc:creator>
  <cp:lastModifiedBy>Snee, Sean</cp:lastModifiedBy>
  <cp:revision>6</cp:revision>
  <dcterms:created xsi:type="dcterms:W3CDTF">2022-11-14T16:43:45Z</dcterms:created>
  <dcterms:modified xsi:type="dcterms:W3CDTF">2023-02-09T11:53:06Z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0x010100CB72082CF532B049B760A59F86DF2686</vt:lpwstr>
  </property>
  <property fmtid="{D5CDD505-2E9C-101B-9397-08002B2CF9AE}" pid="3" name="MediaServiceImageTags">
    <vt:lpwstr/>
  </property>
</Properties>
</file>