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770" r:id="rId2"/>
    <p:sldId id="7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diamond"/>
            <c:size val="12"/>
          </c:marker>
          <c:cat>
            <c:numLit>
              <c:formatCode>General</c:formatCode>
              <c:ptCount val="51"/>
              <c:pt idx="0">
                <c:v>1971</c:v>
              </c:pt>
              <c:pt idx="1">
                <c:v>1972</c:v>
              </c:pt>
              <c:pt idx="2">
                <c:v>1973</c:v>
              </c:pt>
              <c:pt idx="3">
                <c:v>1974</c:v>
              </c:pt>
              <c:pt idx="4">
                <c:v>1975</c:v>
              </c:pt>
              <c:pt idx="5">
                <c:v>1976</c:v>
              </c:pt>
              <c:pt idx="6">
                <c:v>1977</c:v>
              </c:pt>
              <c:pt idx="7">
                <c:v>1978</c:v>
              </c:pt>
              <c:pt idx="8">
                <c:v>1979</c:v>
              </c:pt>
              <c:pt idx="9">
                <c:v>1980</c:v>
              </c:pt>
              <c:pt idx="10">
                <c:v>1981</c:v>
              </c:pt>
              <c:pt idx="11">
                <c:v>1982</c:v>
              </c:pt>
              <c:pt idx="12">
                <c:v>1983</c:v>
              </c:pt>
              <c:pt idx="13">
                <c:v>1984</c:v>
              </c:pt>
              <c:pt idx="14">
                <c:v>1985</c:v>
              </c:pt>
              <c:pt idx="15">
                <c:v>1986</c:v>
              </c:pt>
              <c:pt idx="16">
                <c:v>1987</c:v>
              </c:pt>
              <c:pt idx="17">
                <c:v>1988</c:v>
              </c:pt>
              <c:pt idx="18">
                <c:v>1989</c:v>
              </c:pt>
              <c:pt idx="19">
                <c:v>1990</c:v>
              </c:pt>
              <c:pt idx="20">
                <c:v>1991</c:v>
              </c:pt>
              <c:pt idx="21">
                <c:v>1992</c:v>
              </c:pt>
              <c:pt idx="22">
                <c:v>1993</c:v>
              </c:pt>
              <c:pt idx="23">
                <c:v>1994</c:v>
              </c:pt>
              <c:pt idx="24">
                <c:v>1995</c:v>
              </c:pt>
              <c:pt idx="25">
                <c:v>1996</c:v>
              </c:pt>
              <c:pt idx="26">
                <c:v>1997</c:v>
              </c:pt>
              <c:pt idx="27">
                <c:v>1998</c:v>
              </c:pt>
              <c:pt idx="28">
                <c:v>1999</c:v>
              </c:pt>
              <c:pt idx="29">
                <c:v>2000</c:v>
              </c:pt>
              <c:pt idx="30">
                <c:v>2001</c:v>
              </c:pt>
              <c:pt idx="31">
                <c:v>2002</c:v>
              </c:pt>
              <c:pt idx="32">
                <c:v>2003</c:v>
              </c:pt>
              <c:pt idx="33">
                <c:v>2004</c:v>
              </c:pt>
              <c:pt idx="34">
                <c:v>2005</c:v>
              </c:pt>
              <c:pt idx="35">
                <c:v>2006</c:v>
              </c:pt>
              <c:pt idx="36">
                <c:v>2007</c:v>
              </c:pt>
              <c:pt idx="37">
                <c:v>2008</c:v>
              </c:pt>
              <c:pt idx="38">
                <c:v>2009</c:v>
              </c:pt>
              <c:pt idx="39">
                <c:v>2010</c:v>
              </c:pt>
              <c:pt idx="40">
                <c:v>2011</c:v>
              </c:pt>
              <c:pt idx="41">
                <c:v>2012</c:v>
              </c:pt>
              <c:pt idx="42">
                <c:v>2013</c:v>
              </c:pt>
              <c:pt idx="43">
                <c:v>2014</c:v>
              </c:pt>
              <c:pt idx="44">
                <c:v>2015</c:v>
              </c:pt>
              <c:pt idx="45">
                <c:v>2016</c:v>
              </c:pt>
              <c:pt idx="46">
                <c:v>2017</c:v>
              </c:pt>
              <c:pt idx="47">
                <c:v>2018</c:v>
              </c:pt>
              <c:pt idx="48">
                <c:v>2019</c:v>
              </c:pt>
              <c:pt idx="49">
                <c:v>2020</c:v>
              </c:pt>
              <c:pt idx="50">
                <c:v>2021</c:v>
              </c:pt>
            </c:numLit>
          </c:cat>
          <c:val>
            <c:numLit>
              <c:formatCode>General</c:formatCode>
              <c:ptCount val="51"/>
              <c:pt idx="0">
                <c:v>3.6</c:v>
              </c:pt>
              <c:pt idx="1">
                <c:v>3.9</c:v>
              </c:pt>
              <c:pt idx="2">
                <c:v>3</c:v>
              </c:pt>
              <c:pt idx="3">
                <c:v>3</c:v>
              </c:pt>
              <c:pt idx="4">
                <c:v>4.0999999999999996</c:v>
              </c:pt>
              <c:pt idx="5">
                <c:v>5.0999999999999996</c:v>
              </c:pt>
              <c:pt idx="6">
                <c:v>5.2</c:v>
              </c:pt>
              <c:pt idx="7">
                <c:v>5.0999999999999996</c:v>
              </c:pt>
              <c:pt idx="8">
                <c:v>4.8</c:v>
              </c:pt>
              <c:pt idx="9">
                <c:v>6.6</c:v>
              </c:pt>
              <c:pt idx="10">
                <c:v>10.199999999999999</c:v>
              </c:pt>
              <c:pt idx="11">
                <c:v>11.5</c:v>
              </c:pt>
              <c:pt idx="12">
                <c:v>12.1</c:v>
              </c:pt>
              <c:pt idx="13">
                <c:v>11.9</c:v>
              </c:pt>
              <c:pt idx="14">
                <c:v>11.6</c:v>
              </c:pt>
              <c:pt idx="15">
                <c:v>11.7</c:v>
              </c:pt>
              <c:pt idx="16">
                <c:v>10.8</c:v>
              </c:pt>
              <c:pt idx="17">
                <c:v>8.8000000000000007</c:v>
              </c:pt>
              <c:pt idx="18">
                <c:v>7.3</c:v>
              </c:pt>
              <c:pt idx="19">
                <c:v>7.4</c:v>
              </c:pt>
              <c:pt idx="20">
                <c:v>9.9</c:v>
              </c:pt>
              <c:pt idx="21">
                <c:v>11.8</c:v>
              </c:pt>
              <c:pt idx="22">
                <c:v>12.3</c:v>
              </c:pt>
              <c:pt idx="23">
                <c:v>11.2</c:v>
              </c:pt>
              <c:pt idx="24">
                <c:v>10</c:v>
              </c:pt>
              <c:pt idx="25">
                <c:v>9.4</c:v>
              </c:pt>
              <c:pt idx="26">
                <c:v>7.9</c:v>
              </c:pt>
              <c:pt idx="27">
                <c:v>6.9</c:v>
              </c:pt>
              <c:pt idx="28">
                <c:v>6.6</c:v>
              </c:pt>
              <c:pt idx="29">
                <c:v>5.9</c:v>
              </c:pt>
              <c:pt idx="30">
                <c:v>5.6</c:v>
              </c:pt>
              <c:pt idx="31">
                <c:v>5.7</c:v>
              </c:pt>
              <c:pt idx="32">
                <c:v>5.6</c:v>
              </c:pt>
              <c:pt idx="33">
                <c:v>5.0999999999999996</c:v>
              </c:pt>
              <c:pt idx="34">
                <c:v>5.2</c:v>
              </c:pt>
              <c:pt idx="35">
                <c:v>5.8</c:v>
              </c:pt>
              <c:pt idx="36">
                <c:v>5.6</c:v>
              </c:pt>
              <c:pt idx="37">
                <c:v>6.2</c:v>
              </c:pt>
              <c:pt idx="38">
                <c:v>8.6</c:v>
              </c:pt>
              <c:pt idx="39">
                <c:v>8.6999999999999993</c:v>
              </c:pt>
              <c:pt idx="40">
                <c:v>8.6999999999999993</c:v>
              </c:pt>
              <c:pt idx="41">
                <c:v>8.4</c:v>
              </c:pt>
              <c:pt idx="42">
                <c:v>8.1</c:v>
              </c:pt>
              <c:pt idx="43">
                <c:v>6.4</c:v>
              </c:pt>
              <c:pt idx="44">
                <c:v>5.5</c:v>
              </c:pt>
              <c:pt idx="45">
                <c:v>5</c:v>
              </c:pt>
              <c:pt idx="46">
                <c:v>4.5</c:v>
              </c:pt>
              <c:pt idx="47">
                <c:v>4.0999999999999996</c:v>
              </c:pt>
              <c:pt idx="48">
                <c:v>4</c:v>
              </c:pt>
              <c:pt idx="49">
                <c:v>4.8</c:v>
              </c:pt>
              <c:pt idx="50">
                <c:v>4.7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CBA0-43C3-B0DA-67A62C4660B7}"/>
            </c:ext>
          </c:extLst>
        </c:ser>
        <c:ser>
          <c:idx val="1"/>
          <c:order val="1"/>
          <c:tx>
            <c:v>Women</c:v>
          </c:tx>
          <c:spPr>
            <a:ln w="28575" cap="rnd">
              <a:solidFill>
                <a:srgbClr val="28A197"/>
              </a:solidFill>
              <a:prstDash val="solid"/>
              <a:round/>
            </a:ln>
          </c:spPr>
          <c:marker>
            <c:symbol val="circle"/>
            <c:size val="10"/>
          </c:marker>
          <c:cat>
            <c:numLit>
              <c:formatCode>General</c:formatCode>
              <c:ptCount val="51"/>
              <c:pt idx="0">
                <c:v>1971</c:v>
              </c:pt>
              <c:pt idx="1">
                <c:v>1972</c:v>
              </c:pt>
              <c:pt idx="2">
                <c:v>1973</c:v>
              </c:pt>
              <c:pt idx="3">
                <c:v>1974</c:v>
              </c:pt>
              <c:pt idx="4">
                <c:v>1975</c:v>
              </c:pt>
              <c:pt idx="5">
                <c:v>1976</c:v>
              </c:pt>
              <c:pt idx="6">
                <c:v>1977</c:v>
              </c:pt>
              <c:pt idx="7">
                <c:v>1978</c:v>
              </c:pt>
              <c:pt idx="8">
                <c:v>1979</c:v>
              </c:pt>
              <c:pt idx="9">
                <c:v>1980</c:v>
              </c:pt>
              <c:pt idx="10">
                <c:v>1981</c:v>
              </c:pt>
              <c:pt idx="11">
                <c:v>1982</c:v>
              </c:pt>
              <c:pt idx="12">
                <c:v>1983</c:v>
              </c:pt>
              <c:pt idx="13">
                <c:v>1984</c:v>
              </c:pt>
              <c:pt idx="14">
                <c:v>1985</c:v>
              </c:pt>
              <c:pt idx="15">
                <c:v>1986</c:v>
              </c:pt>
              <c:pt idx="16">
                <c:v>1987</c:v>
              </c:pt>
              <c:pt idx="17">
                <c:v>1988</c:v>
              </c:pt>
              <c:pt idx="18">
                <c:v>1989</c:v>
              </c:pt>
              <c:pt idx="19">
                <c:v>1990</c:v>
              </c:pt>
              <c:pt idx="20">
                <c:v>1991</c:v>
              </c:pt>
              <c:pt idx="21">
                <c:v>1992</c:v>
              </c:pt>
              <c:pt idx="22">
                <c:v>1993</c:v>
              </c:pt>
              <c:pt idx="23">
                <c:v>1994</c:v>
              </c:pt>
              <c:pt idx="24">
                <c:v>1995</c:v>
              </c:pt>
              <c:pt idx="25">
                <c:v>1996</c:v>
              </c:pt>
              <c:pt idx="26">
                <c:v>1997</c:v>
              </c:pt>
              <c:pt idx="27">
                <c:v>1998</c:v>
              </c:pt>
              <c:pt idx="28">
                <c:v>1999</c:v>
              </c:pt>
              <c:pt idx="29">
                <c:v>2000</c:v>
              </c:pt>
              <c:pt idx="30">
                <c:v>2001</c:v>
              </c:pt>
              <c:pt idx="31">
                <c:v>2002</c:v>
              </c:pt>
              <c:pt idx="32">
                <c:v>2003</c:v>
              </c:pt>
              <c:pt idx="33">
                <c:v>2004</c:v>
              </c:pt>
              <c:pt idx="34">
                <c:v>2005</c:v>
              </c:pt>
              <c:pt idx="35">
                <c:v>2006</c:v>
              </c:pt>
              <c:pt idx="36">
                <c:v>2007</c:v>
              </c:pt>
              <c:pt idx="37">
                <c:v>2008</c:v>
              </c:pt>
              <c:pt idx="38">
                <c:v>2009</c:v>
              </c:pt>
              <c:pt idx="39">
                <c:v>2010</c:v>
              </c:pt>
              <c:pt idx="40">
                <c:v>2011</c:v>
              </c:pt>
              <c:pt idx="41">
                <c:v>2012</c:v>
              </c:pt>
              <c:pt idx="42">
                <c:v>2013</c:v>
              </c:pt>
              <c:pt idx="43">
                <c:v>2014</c:v>
              </c:pt>
              <c:pt idx="44">
                <c:v>2015</c:v>
              </c:pt>
              <c:pt idx="45">
                <c:v>2016</c:v>
              </c:pt>
              <c:pt idx="46">
                <c:v>2017</c:v>
              </c:pt>
              <c:pt idx="47">
                <c:v>2018</c:v>
              </c:pt>
              <c:pt idx="48">
                <c:v>2019</c:v>
              </c:pt>
              <c:pt idx="49">
                <c:v>2020</c:v>
              </c:pt>
              <c:pt idx="50">
                <c:v>2021</c:v>
              </c:pt>
            </c:numLit>
          </c:cat>
          <c:val>
            <c:numLit>
              <c:formatCode>General</c:formatCode>
              <c:ptCount val="51"/>
              <c:pt idx="0">
                <c:v>5.0999999999999996</c:v>
              </c:pt>
              <c:pt idx="1">
                <c:v>5.0999999999999996</c:v>
              </c:pt>
              <c:pt idx="2">
                <c:v>4.8</c:v>
              </c:pt>
              <c:pt idx="3">
                <c:v>4.7</c:v>
              </c:pt>
              <c:pt idx="4">
                <c:v>5.0999999999999996</c:v>
              </c:pt>
              <c:pt idx="5">
                <c:v>5.8</c:v>
              </c:pt>
              <c:pt idx="6">
                <c:v>6.2</c:v>
              </c:pt>
              <c:pt idx="7">
                <c:v>6.2</c:v>
              </c:pt>
              <c:pt idx="8">
                <c:v>6.2</c:v>
              </c:pt>
              <c:pt idx="9">
                <c:v>7.1</c:v>
              </c:pt>
              <c:pt idx="10">
                <c:v>8.8000000000000007</c:v>
              </c:pt>
              <c:pt idx="11">
                <c:v>9.5</c:v>
              </c:pt>
              <c:pt idx="12">
                <c:v>10.5</c:v>
              </c:pt>
              <c:pt idx="13">
                <c:v>11.6</c:v>
              </c:pt>
              <c:pt idx="14">
                <c:v>10.9</c:v>
              </c:pt>
              <c:pt idx="15">
                <c:v>10.9</c:v>
              </c:pt>
              <c:pt idx="16">
                <c:v>10</c:v>
              </c:pt>
              <c:pt idx="17">
                <c:v>8.3000000000000007</c:v>
              </c:pt>
              <c:pt idx="18">
                <c:v>7.1</c:v>
              </c:pt>
              <c:pt idx="19">
                <c:v>6.8</c:v>
              </c:pt>
              <c:pt idx="20">
                <c:v>7.5</c:v>
              </c:pt>
              <c:pt idx="21">
                <c:v>7.7</c:v>
              </c:pt>
              <c:pt idx="22">
                <c:v>7.9</c:v>
              </c:pt>
              <c:pt idx="23">
                <c:v>7.4</c:v>
              </c:pt>
              <c:pt idx="24">
                <c:v>6.8</c:v>
              </c:pt>
              <c:pt idx="25">
                <c:v>6.4</c:v>
              </c:pt>
              <c:pt idx="26">
                <c:v>5.9</c:v>
              </c:pt>
              <c:pt idx="27">
                <c:v>5.4</c:v>
              </c:pt>
              <c:pt idx="28">
                <c:v>5.2</c:v>
              </c:pt>
              <c:pt idx="29">
                <c:v>4.9000000000000004</c:v>
              </c:pt>
              <c:pt idx="30">
                <c:v>4.4000000000000004</c:v>
              </c:pt>
              <c:pt idx="31">
                <c:v>4.5</c:v>
              </c:pt>
              <c:pt idx="32">
                <c:v>4.4000000000000004</c:v>
              </c:pt>
              <c:pt idx="33">
                <c:v>4.3</c:v>
              </c:pt>
              <c:pt idx="34">
                <c:v>4.4000000000000004</c:v>
              </c:pt>
              <c:pt idx="35">
                <c:v>5.0999999999999996</c:v>
              </c:pt>
              <c:pt idx="36">
                <c:v>5</c:v>
              </c:pt>
              <c:pt idx="37">
                <c:v>5.2</c:v>
              </c:pt>
              <c:pt idx="38">
                <c:v>6.5</c:v>
              </c:pt>
              <c:pt idx="39">
                <c:v>6.9</c:v>
              </c:pt>
              <c:pt idx="40">
                <c:v>7.4</c:v>
              </c:pt>
              <c:pt idx="41">
                <c:v>7.5</c:v>
              </c:pt>
              <c:pt idx="42">
                <c:v>7.1</c:v>
              </c:pt>
              <c:pt idx="43">
                <c:v>5.9</c:v>
              </c:pt>
              <c:pt idx="44">
                <c:v>5.2</c:v>
              </c:pt>
              <c:pt idx="45">
                <c:v>4.8</c:v>
              </c:pt>
              <c:pt idx="46">
                <c:v>4.3</c:v>
              </c:pt>
              <c:pt idx="47">
                <c:v>4</c:v>
              </c:pt>
              <c:pt idx="48">
                <c:v>3.6</c:v>
              </c:pt>
              <c:pt idx="49">
                <c:v>4.3</c:v>
              </c:pt>
              <c:pt idx="50">
                <c:v>4.3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1-CBA0-43C3-B0DA-67A62C466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271344"/>
        <c:axId val="351272984"/>
      </c:lineChart>
      <c:valAx>
        <c:axId val="351272984"/>
        <c:scaling>
          <c:orientation val="minMax"/>
        </c:scaling>
        <c:delete val="0"/>
        <c:axPos val="l"/>
        <c:majorGridlines>
          <c:spPr>
            <a:ln w="28575" cap="flat">
              <a:solidFill>
                <a:srgbClr val="F46A25"/>
              </a:solidFill>
              <a:prstDash val="solid"/>
              <a:miter/>
            </a:ln>
          </c:spPr>
        </c:majorGridlines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595959"/>
                    </a:solidFill>
                    <a:latin typeface="Arial"/>
                  </a:defRPr>
                </a:pPr>
                <a:r>
                  <a:rPr lang="en-GB" sz="1000" b="0" i="0" u="none" strike="noStrike" kern="1200" cap="none" spc="0" baseline="0">
                    <a:solidFill>
                      <a:srgbClr val="595959"/>
                    </a:solidFill>
                    <a:uFillTx/>
                    <a:latin typeface="Arial"/>
                  </a:rPr>
                  <a:t>Percentage</a:t>
                </a:r>
              </a:p>
            </c:rich>
          </c:tx>
          <c:overlay val="0"/>
          <c:spPr>
            <a:noFill/>
            <a:ln w="9528">
              <a:solidFill>
                <a:srgbClr val="000000"/>
              </a:solidFill>
              <a:prstDash val="solid"/>
            </a:ln>
          </c:sp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b="0" i="0" u="none" strike="noStrike" kern="1200" baseline="0">
                <a:solidFill>
                  <a:srgbClr val="F8A67C"/>
                </a:solidFill>
                <a:latin typeface="Times New Roman" pitchFamily="18"/>
                <a:cs typeface="Times New Roman" pitchFamily="18"/>
              </a:defRPr>
            </a:pPr>
            <a:endParaRPr lang="en-US"/>
          </a:p>
        </c:txPr>
        <c:crossAx val="351271344"/>
        <c:crosses val="autoZero"/>
        <c:crossBetween val="between"/>
        <c:majorUnit val="1"/>
      </c:valAx>
      <c:catAx>
        <c:axId val="351271344"/>
        <c:scaling>
          <c:orientation val="minMax"/>
        </c:scaling>
        <c:delete val="0"/>
        <c:axPos val="b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595959"/>
                    </a:solidFill>
                    <a:latin typeface="Arial"/>
                  </a:defRPr>
                </a:pPr>
                <a:r>
                  <a:rPr lang="en-GB" sz="1000" b="0" i="0" u="none" strike="noStrike" kern="1200" cap="none" spc="0" baseline="0">
                    <a:solidFill>
                      <a:srgbClr val="595959"/>
                    </a:solidFill>
                    <a:uFillTx/>
                    <a:latin typeface="Arial"/>
                  </a:rPr>
                  <a:t>Years</a:t>
                </a:r>
              </a:p>
            </c:rich>
          </c:tx>
          <c:overlay val="0"/>
          <c:spPr>
            <a:noFill/>
            <a:ln w="9528">
              <a:solidFill>
                <a:srgbClr val="000000"/>
              </a:solidFill>
              <a:prstDash val="solid"/>
            </a:ln>
          </c:spPr>
        </c:title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b="0" i="0" u="none" strike="noStrike" kern="1200" baseline="0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351272984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87395291994750657"/>
          <c:y val="9.3304414063575487E-5"/>
          <c:w val="0.12446883202099739"/>
          <c:h val="0.12727911752039356"/>
        </c:manualLayout>
      </c:layout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2000" b="0" i="0" u="none" strike="noStrike" kern="1200" baseline="0">
              <a:solidFill>
                <a:srgbClr val="595959"/>
              </a:solidFill>
              <a:latin typeface="Times New Roman" pitchFamily="18"/>
              <a:cs typeface="Times New Roman" pitchFamily="18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D9D9D9"/>
    </a:solidFill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1BDDB8-0D2E-B39C-DA2E-D61C1C56E3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9711F-6C43-9ED6-BA4F-96A98B0D8A4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7D8B006-BD8F-4405-ADAE-8E3690F90D61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27DB46B-A87B-785A-536A-588F280E8A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8CB2E25-F692-1BE4-868C-9B80A685C02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06AA1-CF16-EA58-03C9-907141178C8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61B51-89BB-2803-9D93-BAF21FFC8B4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681AB79-28EC-42EA-92DE-797D04F5370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14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74BA-1E65-D7C7-423A-BEC20F603DB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65E1D-61D6-D1FD-77F9-992CD3D3FB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D40DD-DDCF-6E8C-2549-57714676A82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C738C1-AE1A-48B3-9C7B-48EFC40F2027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A3BC2-8FEC-273A-AAAC-384DF0F830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F2655-BE7B-04E4-A128-EDCD00C1D3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2DBB8B-41C1-4969-9BAA-E77BEC8A86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5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A0DB-B23B-C745-1AB8-8DFE89E614D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04FA6-9685-410E-F5AB-EA610F879E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2CD4-74FB-3040-6853-BDC4133FB8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13C378-21C6-48EE-B1E0-B0015440BE7D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E2B5D-AC29-0210-7102-4F813590DD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B04CC-6B73-803E-33E3-4F66D13C68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DDEF10-B030-49AA-A290-9EAF4CE7002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5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DA42F9-E084-DDEA-CF8F-9FD93EAE022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201B5-FD5A-1B0A-52C2-97EAFB05DA1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A204-C275-34E1-4A43-CBEA8AA360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947199-C735-4BF0-BE35-0DABC3DFD209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9FE3B-B530-70E7-BD08-5826A7D4B9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86E49-16DB-A529-E698-039D0DCD33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EFD47-B300-4B89-9E0C-8F1E3371429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618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F2990D4A-A839-9E56-600C-9ED13C5AC54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421583127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8953-1599-18F2-59C8-40E9F6523F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32033-424D-487B-0B24-22A8F9F0153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98B10-4707-91CA-17F5-3CC9575A29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743199-7472-44B3-9249-13826109761E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83696-F9B7-F8B0-8C22-F3BA810ACC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342B-C229-1445-4E04-910E26BE2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B74891-016B-4A29-A6F4-386BFCC920A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98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4676-0862-80CD-A0A0-20CAD7BDAA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67963-851A-E17F-329A-6A16E30DDA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530FC-DE1C-9F5C-AA5D-6B3283D171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6294C9-6B7E-4E9F-87A8-EE22A5839978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4352-6A6A-0789-15AD-82AFC48CD0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9AE06-0C78-1152-6E6F-BCD57F1544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331E42-8A39-418C-96A8-131E3EDCE4F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8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14F6D-FA2B-21A5-3615-5E07732EB6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13C8-40DE-3FC7-A2AC-7DCF0A97D2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4DCCE-945C-D4FE-BA5B-3FDBF16018D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B36BAB-7AFE-78A0-6F23-4DBD134B3F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BFB10A-BCB9-437E-B0D4-FDCC2335B062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90670-8E35-D523-8EFF-0B8B35B79C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CE91B-B048-8982-4D5B-89A44F61DE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A3BD14-CDB2-4836-8935-048106EB9B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7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B8DAB-D64E-471E-20E1-6830C42531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73CB9-84B0-A0DC-AB7F-D1904E0AB4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6BDB1-C75B-8349-B2D2-4D4007C9860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AC2BE-4ED7-6814-68FE-58D7C9B05B2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52ECE-A18F-86A4-DD35-9E875F294B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D9EFB7-4C01-69A4-CAEE-4DA590A98D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D8BAE9-6523-4720-82E9-6FD422E9E95C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75655-8B01-CB4E-E088-DADD4BB017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0E44E2-7C4B-4C0D-0340-440078FB24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C40527-AD68-417E-AD61-257A8D202A2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0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C5956-7C6F-2CE3-69E0-7149DDC058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FA676-3D73-4424-5E76-5452F74985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62FD1C-3C1E-4393-B3CD-6E0031AA0DFE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0F601-C3D3-5B49-88E1-694BF3EC96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F67CE-EF66-E8F9-AFE6-4B157D381E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E30B61-E092-49C9-ABC3-EE26E5EBAED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1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0407F-D447-3AD7-8404-3152780446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68D85D-F96A-4EB0-8FE6-193953ECE933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19EDD2-759D-4CB7-3F46-A61773ECA6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A2D07-2EC9-486E-DCE2-A01ECF5249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0E351E-8A93-420F-9736-40F375AA695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7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9E79A-CBF3-0C62-57D3-01298CB766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CEB7F-874A-75F8-AD43-110591B5EFC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F5488-C74F-1B30-4154-AB69C553284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7178F-77D7-788B-AAFD-78DF31AE04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C4AB23-28A8-4D48-911D-B065E776AF45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5F7CD-7E7C-94F1-9488-68C6702964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C685F-64B5-8856-DA87-F57B35AF27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BF99CB-6590-4496-B1B2-B8EDC7E1022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0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35B-8006-2D63-653A-F7EA437B5F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6EE5A-A545-48E5-EFEF-565D60064B1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76315-B50C-6DF6-083A-A25CC79FBC5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7B767-683B-E124-86E9-9FED1EAC38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AF8669-0604-4EA0-9C5B-5AF8096315CB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9F575-AEF3-11CA-030A-8476C830B3E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BBEFA-BEF6-AFDB-71A8-38D515525D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315812-349F-46C6-B414-32AD817F9F2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32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78EAB-F5BE-2C70-196A-6FD96CB4BD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24235-42F2-FEE8-88BB-D82FF40159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F2DC1-F664-0069-5ADF-9D762160235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D827ED02-F8CA-4A30-8F76-D5D7EB0C055F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F30AB-79A7-4A71-AF47-5DE0DABB21B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4D5DE-432D-4E54-349E-225F607A8B2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82A91FE7-71B5-479B-867A-3B0DA3F28B9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nalysisfunction.civilservice.gov.uk/wp-content/uploads/2023/01/data-for-exercise-on-formatting-a-bad-chart.o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EF33C-1D54-98DC-476C-A8660EACB2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4125" y="512612"/>
            <a:ext cx="11670889" cy="1325559"/>
          </a:xfrm>
        </p:spPr>
        <p:txBody>
          <a:bodyPr>
            <a:normAutofit/>
          </a:bodyPr>
          <a:lstStyle/>
          <a:p>
            <a:pPr lvl="0"/>
            <a:r>
              <a:rPr lang="en-GB" sz="4000" dirty="0"/>
              <a:t>Exercise: fixing formatting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38D3D-710F-376C-7248-51A5E0082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44125" y="1686062"/>
            <a:ext cx="8298426" cy="4351336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The chart on the next slide is badly formatted</a:t>
            </a:r>
          </a:p>
          <a:p>
            <a:pPr lvl="0"/>
            <a:r>
              <a:rPr lang="en-GB" dirty="0"/>
              <a:t>Your task is to fix the formatting issues. </a:t>
            </a:r>
          </a:p>
          <a:p>
            <a:pPr lvl="0"/>
            <a:r>
              <a:rPr lang="en-GB" dirty="0"/>
              <a:t>You can fix them within Microsoft PowerPoint</a:t>
            </a:r>
          </a:p>
          <a:p>
            <a:pPr lvl="0"/>
            <a:r>
              <a:rPr lang="en-GB" dirty="0"/>
              <a:t>If you prefer, you can use a different program to create the chart without the bad formatting choices - </a:t>
            </a:r>
            <a:r>
              <a:rPr lang="en-GB" dirty="0">
                <a:hlinkClick r:id="rId2"/>
              </a:rPr>
              <a:t>access the data directly (ODS, 5.65KB). </a:t>
            </a:r>
            <a:endParaRPr lang="en-GB" dirty="0"/>
          </a:p>
          <a:p>
            <a:pPr lvl="0"/>
            <a:r>
              <a:rPr lang="en-GB" dirty="0"/>
              <a:t>When you are done you can access our solution on the e-learning webpage for this module.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C9554489-9187-8681-2857-F1AE2280C8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42684"/>
            <a:ext cx="10436083" cy="861776"/>
          </a:xfrm>
        </p:spPr>
        <p:txBody>
          <a:bodyPr anchor="t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2500">
                <a:latin typeface="Arial"/>
              </a:rPr>
              <a:t>Unemployment rates for men and women aged 16 and over, UK, seasonally adjusted, 1971 to 2021</a:t>
            </a:r>
          </a:p>
        </p:txBody>
      </p:sp>
      <p:graphicFrame>
        <p:nvGraphicFramePr>
          <p:cNvPr id="3" name="Chart 3" descr="Line chart with two lines. The chart has a number of bad formatting choices.">
            <a:extLst>
              <a:ext uri="{FF2B5EF4-FFF2-40B4-BE49-F238E27FC236}">
                <a16:creationId xmlns:a16="http://schemas.microsoft.com/office/drawing/2014/main" id="{44AF2065-447D-AF7C-2D8E-10E89B4EADE9}"/>
              </a:ext>
            </a:extLst>
          </p:cNvPr>
          <p:cNvGraphicFramePr/>
          <p:nvPr/>
        </p:nvGraphicFramePr>
        <p:xfrm>
          <a:off x="0" y="974037"/>
          <a:ext cx="12191996" cy="588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1567</TotalTime>
  <Words>97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 Bold</vt:lpstr>
      <vt:lpstr>Calibri</vt:lpstr>
      <vt:lpstr>ThemeAF</vt:lpstr>
      <vt:lpstr>Exercise: fixing formatting </vt:lpstr>
      <vt:lpstr>Unemployment rates for men and women aged 16 and over, UK, seasonally adjusted, 1971 to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fixing the formatting of a bad chart</dc:title>
  <dc:creator>Thomas, Hannah</dc:creator>
  <cp:lastModifiedBy>Thomas, Hannah</cp:lastModifiedBy>
  <cp:revision>7</cp:revision>
  <dcterms:created xsi:type="dcterms:W3CDTF">2023-01-04T12:50:02Z</dcterms:created>
  <dcterms:modified xsi:type="dcterms:W3CDTF">2023-02-15T15:23:50Z</dcterms:modified>
</cp:coreProperties>
</file>