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1057" r:id="rId2"/>
    <p:sldId id="10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">
    <a:wholeTbl>
      <a:tcTxStyle>
        <a:font>
          <a:latin typeface="+mn-lt"/>
          <a:ea typeface="+mn-ea"/>
          <a:cs typeface="+mn-cs"/>
        </a:font>
        <a:srgbClr val="000000"/>
      </a:tcTxStyle>
      <a:tcStyle>
        <a:tcBdr/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F7DF428E-3E91-4A58-7377-74F4461A23A2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C523E30-F47D-029B-095D-61B9912426CF}"/>
              </a:ext>
            </a:extLst>
          </p:cNvPr>
          <p:cNvSpPr txBox="1">
            <a:spLocks noGrp="1"/>
          </p:cNvSpPr>
          <p:nvPr>
            <p:ph type="dt" idx="1"/>
          </p:nvPr>
        </p:nvSpPr>
        <p:spPr>
          <a:xfrm>
            <a:off x="3884608" y="0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2FAA140B-F408-4E0E-9BDB-912A9E242990}" type="datetime1">
              <a:rPr lang="en-GB"/>
              <a:pPr lvl="0"/>
              <a:t>15/02/2023</a:t>
            </a:fld>
            <a:endParaRPr lang="en-GB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3AAE0CD4-D127-6C0F-A417-C51AA657BA8E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1">
            <a:solidFill>
              <a:srgbClr val="000000"/>
            </a:solidFill>
            <a:prstDash val="solid"/>
          </a:ln>
        </p:spPr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031ADFBA-08C1-79D6-C0E9-D0CAEE167BCA}"/>
              </a:ext>
            </a:extLst>
          </p:cNvPr>
          <p:cNvSpPr txBox="1">
            <a:spLocks noGrp="1"/>
          </p:cNvSpPr>
          <p:nvPr>
            <p:ph type="body" sz="quarter" idx="3"/>
          </p:nvPr>
        </p:nvSpPr>
        <p:spPr>
          <a:xfrm>
            <a:off x="685800" y="4400549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0B43541-C051-0C9B-357B-9930F72FA664}"/>
              </a:ext>
            </a:extLst>
          </p:cNvPr>
          <p:cNvSpPr txBox="1">
            <a:spLocks noGrp="1"/>
          </p:cNvSpPr>
          <p:nvPr>
            <p:ph type="ftr" sz="quarter" idx="4"/>
          </p:nvPr>
        </p:nvSpPr>
        <p:spPr>
          <a:xfrm>
            <a:off x="0" y="8685208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303E06-B027-6803-9D88-0CB6F81C6594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3F369063-5D71-46B8-8146-02BD7478F436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59609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marR="0" lvl="0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1pPr>
    <a:lvl2pPr marL="457200" marR="0" lvl="1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2pPr>
    <a:lvl3pPr marL="914400" marR="0" lvl="2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3pPr>
    <a:lvl4pPr marL="1371600" marR="0" lvl="3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4pPr>
    <a:lvl5pPr marL="1828800" marR="0" lvl="4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88940D0B-23D6-0D57-F5A0-E13A0082F6E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D103A59-6109-7140-BA9B-0B49423CB48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83B769-F097-EC52-2E84-0F5A5193E9DE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8A3B9C30-54E6-4A0A-AA29-C787FE78A70B}" type="slidenum">
              <a:t>1</a:t>
            </a:fld>
            <a:endParaRPr lang="en-GB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24C5B1-2CD7-C1BA-DD21-D0EB3C2B01FB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524003" y="1122361"/>
            <a:ext cx="9144000" cy="2387598"/>
          </a:xfrm>
        </p:spPr>
        <p:txBody>
          <a:bodyPr anchor="b" anchorCtr="1"/>
          <a:lstStyle>
            <a:lvl1pPr algn="ctr">
              <a:defRPr sz="6000"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1E07CCC-7C27-58CB-2887-101FE3E6153B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524003" y="3602041"/>
            <a:ext cx="9144000" cy="1655758"/>
          </a:xfrm>
        </p:spPr>
        <p:txBody>
          <a:bodyPr anchorCtr="1"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763EC8-1D94-4305-5BA1-D31F1DD9C75F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523ADC7-6CBB-4993-918E-7897DA1A0F2E}" type="datetime1">
              <a:rPr lang="en-GB"/>
              <a:pPr lvl="0"/>
              <a:t>15/02/2023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AEFAC8-B8BC-A93E-163A-8C721A4F3E47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87386D-A2C6-E9B5-9D3D-C1509CB5F4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E02C09A-6383-4EE2-AE0D-A39E126AC4F8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39854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5432C1-3D81-8282-A1AA-B4D6EC1E497E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F95696D-F76C-F7C7-3C5A-242C43D21AD9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8C1965-42B5-635D-E7C5-B5B924BFFA7C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510B022-A903-469C-834F-C024F51789E0}" type="datetime1">
              <a:rPr lang="en-GB"/>
              <a:pPr lvl="0"/>
              <a:t>15/02/2023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D7978B-C91F-AE04-0670-D1D690DD01EC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86769F-1FE8-946D-6F39-645381753B8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ED3928D-4D69-44F0-9F74-D3A3233E84F1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7073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BE12A36-B335-D3F8-BF8A-9E7D1B95E5A6}"/>
              </a:ext>
            </a:extLst>
          </p:cNvPr>
          <p:cNvSpPr txBox="1">
            <a:spLocks noGrp="1"/>
          </p:cNvSpPr>
          <p:nvPr>
            <p:ph type="title" orient="vert"/>
          </p:nvPr>
        </p:nvSpPr>
        <p:spPr>
          <a:xfrm>
            <a:off x="8724909" y="365129"/>
            <a:ext cx="2628899" cy="5811834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3C5A074-8B6B-8E6F-640A-113A485AF234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>
          <a:xfrm>
            <a:off x="838203" y="365129"/>
            <a:ext cx="7734296" cy="5811834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A7249E-A417-9518-03C8-31D9F67A96F4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780EBAC-A6AD-4387-9928-684A05199680}" type="datetime1">
              <a:rPr lang="en-GB"/>
              <a:pPr lvl="0"/>
              <a:t>15/02/2023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49E8E0-3523-2CB0-CE0E-B296E4F7C4B6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7E8829-6477-369E-0783-ADCC53CA592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DADB73E-457E-461C-A265-C688832F576A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8060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3AE691-03E2-4F0E-6B98-0EDAAF92F5FC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8BBAC1-4CBA-50F3-1937-38D04C08C52F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AFE134-7CF5-407F-0F6D-98502718858F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85CA407-0404-4C58-BBE0-8C5670666565}" type="datetime1">
              <a:rPr lang="en-GB"/>
              <a:pPr lvl="0"/>
              <a:t>15/02/2023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5E88F3-AE7B-6B84-B361-5F4B8B3E5670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7754BD-3271-DD46-2615-C1197E3B54D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63C80D6-DB6F-4210-9E02-F123016A10AA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4749805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D697EE-3AF8-4486-C8B5-25896ECE39A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1847" y="1709738"/>
            <a:ext cx="10515600" cy="2852735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337148-4CAE-81DA-FA54-94EDFC9DB015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1847" y="4589466"/>
            <a:ext cx="10515600" cy="1500182"/>
          </a:xfrm>
        </p:spPr>
        <p:txBody>
          <a:bodyPr/>
          <a:lstStyle>
            <a:lvl1pPr marL="0" indent="0">
              <a:buNone/>
              <a:defRPr sz="2400">
                <a:solidFill>
                  <a:srgbClr val="898989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E2BB3F-87EE-8426-9830-08C1AA000A33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F0CA6F2-4704-4820-8B67-4E0BCF53B9FA}" type="datetime1">
              <a:rPr lang="en-GB"/>
              <a:pPr lvl="0"/>
              <a:t>15/02/2023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A60DBF-5ABD-3076-5BEA-A80DB2D3448C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8A094C-8076-9C53-8875-51BBC46AD99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DAC92F4-3A04-4D30-A1C0-0111BD63D86E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6010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70141D-C5B5-B2A5-B3B6-DFF12C024FC9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5C8B4D-43CB-2408-DB45-3D353F7AB4E0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38209" y="1825627"/>
            <a:ext cx="5181603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34C6EB0-E594-FC61-2F9C-A9967CA8FF66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6172206" y="1825627"/>
            <a:ext cx="5181603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FC7979D-F1E8-015E-E5C9-81B500D30C15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B2FF711-31B7-4FDF-893C-0901DA81FEF1}" type="datetime1">
              <a:rPr lang="en-GB"/>
              <a:pPr lvl="0"/>
              <a:t>15/02/2023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10D01DD-5ECF-AA52-4903-CD11174BBFF3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DD4744-C2A6-0B31-F65D-5F383A0E4A3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A549B86-48E9-4F61-A5DF-ABFBADF76413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51252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645282-C47B-1BBA-F18C-007627FBD467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365132"/>
            <a:ext cx="10515600" cy="132555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B6D2FB-1C03-C8E8-9D41-BD8BFA93C528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9784" y="1681160"/>
            <a:ext cx="5157782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322753F-D023-CFEE-832F-B39CF8640461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839784" y="2505072"/>
            <a:ext cx="5157782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931D71C-B2BC-D990-78B3-E374F67893B6}"/>
              </a:ext>
            </a:extLst>
          </p:cNvPr>
          <p:cNvSpPr txBox="1">
            <a:spLocks noGrp="1"/>
          </p:cNvSpPr>
          <p:nvPr>
            <p:ph type="body" idx="3"/>
          </p:nvPr>
        </p:nvSpPr>
        <p:spPr>
          <a:xfrm>
            <a:off x="6172200" y="1681160"/>
            <a:ext cx="5183184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8033EEE-55D7-A8DE-4552-D96DC6813C0D}"/>
              </a:ext>
            </a:extLst>
          </p:cNvPr>
          <p:cNvSpPr txBox="1">
            <a:spLocks noGrp="1"/>
          </p:cNvSpPr>
          <p:nvPr>
            <p:ph idx="4"/>
          </p:nvPr>
        </p:nvSpPr>
        <p:spPr>
          <a:xfrm>
            <a:off x="6172200" y="2505072"/>
            <a:ext cx="5183184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307CE6E-9A4D-BD8F-3CC6-7B496EF3E840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0847759-ADF2-48D5-833A-29A8F2C3EC52}" type="datetime1">
              <a:rPr lang="en-GB"/>
              <a:pPr lvl="0"/>
              <a:t>15/02/2023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2C94F20-91BD-50B7-B99F-F72A7E0C1F90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59FC8DD-2F86-3224-8FEA-F3C6288B033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5213345-3584-4EC1-A624-C7C8747A7858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74382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390730-8BFB-62BA-B621-DE8D783405E6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1D75230-3FDE-E96F-1BBC-F32DAF61C72E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D0629C2-9008-448D-B761-2343AC3A8B8C}" type="datetime1">
              <a:rPr lang="en-GB"/>
              <a:pPr lvl="0"/>
              <a:t>15/02/2023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6E96268-051E-BF02-6B87-EED9B7DBE4D4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680814D-CD6E-E2C0-3D3D-7CDB6EAB982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932547A-7DF8-4F91-AFD7-E6646EE83352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06377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3205A1C-0EEA-B7DC-9FC0-7E728F8F536B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ACF1658-7257-4473-8825-3530EF07F21A}" type="datetime1">
              <a:rPr lang="en-GB"/>
              <a:pPr lvl="0"/>
              <a:t>15/02/2023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426201E-3EB3-4FE3-6982-925DBFDFF135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12F138-AB6B-A6F0-33A4-4D5718EEA8B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39F52FD-ED40-4521-A932-E0729A486D5F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67026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5047ED-4B8E-D61F-D169-4D385ECFB49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457200"/>
            <a:ext cx="393224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38C106-E25D-E8C8-E8E8-7EBC1832FC73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5183184" y="987424"/>
            <a:ext cx="6172200" cy="487362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59DA618-752B-C9C4-D0E8-6FA25C353AD6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839784" y="2057400"/>
            <a:ext cx="3932240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05CEE71-F49C-84E1-233F-3D0E67FF1A36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6DC0C10-1FC7-49A9-9286-AA5BD75394A7}" type="datetime1">
              <a:rPr lang="en-GB"/>
              <a:pPr lvl="0"/>
              <a:t>15/02/2023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900BFF-3180-4839-88D9-50EFA04C4A2A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420ED74-3767-9D42-72BF-BC9B087DEDB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3429D8D-9ADB-438D-8083-4C9FDBEF126E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02800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F86549-BF08-103F-FA2E-F25A70DDB06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457200"/>
            <a:ext cx="393224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208D881-54D5-D785-98D5-EAB05D160EB9}"/>
              </a:ext>
            </a:extLst>
          </p:cNvPr>
          <p:cNvSpPr txBox="1">
            <a:spLocks noGrp="1"/>
          </p:cNvSpPr>
          <p:nvPr>
            <p:ph type="pic" idx="1"/>
          </p:nvPr>
        </p:nvSpPr>
        <p:spPr>
          <a:xfrm>
            <a:off x="5183184" y="987424"/>
            <a:ext cx="6172200" cy="4873623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pPr lvl="0"/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781BA3A-C1CD-DC1D-68F7-62A141169728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839784" y="2057400"/>
            <a:ext cx="3932240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75C57C-CBB9-56E7-C934-B754A2E762C0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EA7C87A-F294-45EA-A8D3-5B95502908D8}" type="datetime1">
              <a:rPr lang="en-GB"/>
              <a:pPr lvl="0"/>
              <a:t>15/02/2023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24FD48-3705-312E-7108-C42009148777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CB8577-3899-E362-E8D4-A10508D8FFA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6431F8F-3AE8-49E9-A5D9-E2DF7613FE22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00646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1052AD8-721E-BE0E-4413-1BAFCB95BB5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3" y="365132"/>
            <a:ext cx="10515600" cy="13255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rmAutofit/>
          </a:bodyPr>
          <a:lstStyle/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779051-755D-EE91-8D0F-4DD0487445AF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8203" y="1825627"/>
            <a:ext cx="10515600" cy="435133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43D995-FCB5-C416-71FB-784676D313CD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838203" y="6356352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914398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Arial"/>
              </a:defRPr>
            </a:lvl1pPr>
          </a:lstStyle>
          <a:p>
            <a:pPr lvl="0"/>
            <a:fld id="{D5C56B6E-D07F-437F-AA1D-E69A49677448}" type="datetime1">
              <a:rPr lang="en-GB"/>
              <a:pPr lvl="0"/>
              <a:t>15/02/2023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B1E94F-87B1-C75F-AA41-08C1BC110606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4038603" y="6356352"/>
            <a:ext cx="41148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914398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Arial"/>
              </a:defRPr>
            </a:lvl1pPr>
          </a:lstStyle>
          <a:p>
            <a:pPr lvl="0"/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AFF9C2-1660-0BCB-700D-87ACE47FF478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8610603" y="6356352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914398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Arial"/>
              </a:defRPr>
            </a:lvl1pPr>
          </a:lstStyle>
          <a:p>
            <a:pPr lvl="0"/>
            <a:fld id="{87798E37-37C6-4CBD-8509-8C0DDE6A261A}" type="slidenum"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marL="0" marR="0" lvl="0" indent="0" algn="l" defTabSz="914398" rtl="0" fontAlgn="auto" hangingPunct="1">
        <a:lnSpc>
          <a:spcPct val="90000"/>
        </a:lnSpc>
        <a:spcBef>
          <a:spcPts val="0"/>
        </a:spcBef>
        <a:spcAft>
          <a:spcPts val="0"/>
        </a:spcAft>
        <a:buNone/>
        <a:tabLst/>
        <a:defRPr lang="en-US" sz="4400" b="0" i="0" u="none" strike="noStrike" kern="1200" cap="none" spc="0" baseline="0">
          <a:solidFill>
            <a:srgbClr val="000000"/>
          </a:solidFill>
          <a:uFillTx/>
          <a:latin typeface="Arial Rounded MT Bold"/>
        </a:defRPr>
      </a:lvl1pPr>
    </p:titleStyle>
    <p:bodyStyle>
      <a:lvl1pPr marL="228599" marR="0" lvl="0" indent="-228599" algn="l" defTabSz="914398" rtl="0" fontAlgn="auto" hangingPunct="1">
        <a:lnSpc>
          <a:spcPct val="90000"/>
        </a:lnSpc>
        <a:spcBef>
          <a:spcPts val="1000"/>
        </a:spcBef>
        <a:spcAft>
          <a:spcPts val="0"/>
        </a:spcAft>
        <a:buSzPct val="100000"/>
        <a:buFont typeface="Arial" pitchFamily="34"/>
        <a:buChar char="•"/>
        <a:tabLst/>
        <a:defRPr lang="en-US" sz="2800" b="0" i="0" u="none" strike="noStrike" kern="1200" cap="none" spc="0" baseline="0">
          <a:solidFill>
            <a:srgbClr val="000000"/>
          </a:solidFill>
          <a:uFillTx/>
          <a:latin typeface="Arial"/>
        </a:defRPr>
      </a:lvl1pPr>
      <a:lvl2pPr marL="685799" marR="0" lvl="1" indent="-228599" algn="l" defTabSz="914398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2400" b="0" i="0" u="none" strike="noStrike" kern="1200" cap="none" spc="0" baseline="0">
          <a:solidFill>
            <a:srgbClr val="000000"/>
          </a:solidFill>
          <a:uFillTx/>
          <a:latin typeface="Arial"/>
        </a:defRPr>
      </a:lvl2pPr>
      <a:lvl3pPr marL="1142997" marR="0" lvl="2" indent="-228599" algn="l" defTabSz="914398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2000" b="0" i="0" u="none" strike="noStrike" kern="1200" cap="none" spc="0" baseline="0">
          <a:solidFill>
            <a:srgbClr val="000000"/>
          </a:solidFill>
          <a:uFillTx/>
          <a:latin typeface="Arial"/>
        </a:defRPr>
      </a:lvl3pPr>
      <a:lvl4pPr marL="1600197" marR="0" lvl="3" indent="-228599" algn="l" defTabSz="914398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000000"/>
          </a:solidFill>
          <a:uFillTx/>
          <a:latin typeface="Arial"/>
        </a:defRPr>
      </a:lvl4pPr>
      <a:lvl5pPr marL="2057396" marR="0" lvl="4" indent="-228599" algn="l" defTabSz="914398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000000"/>
          </a:solidFill>
          <a:uFillTx/>
          <a:latin typeface="Arial"/>
        </a:defRPr>
      </a:lvl5pPr>
      <a:lvl6pPr marL="2514595" indent="-228599" algn="l" defTabSz="91439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94" indent="-228599" algn="l" defTabSz="91439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93" indent="-228599" algn="l" defTabSz="91439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92" indent="-228599" algn="l" defTabSz="91439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9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99" algn="l" defTabSz="91439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98" algn="l" defTabSz="91439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97" algn="l" defTabSz="91439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96" algn="l" defTabSz="91439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96" algn="l" defTabSz="91439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94" algn="l" defTabSz="91439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94" algn="l" defTabSz="91439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92" algn="l" defTabSz="91439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ns.gov.uk/peoplepopulationandcommunity/birthsdeathsandmarriages/livebirths/datasets/babynamesenglandandwalesbabynamesstatisticsboys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analysisfunction.civilservice.gov.uk/policy-store/data-visualisation-charts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8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6F15C3DA-B005-E7CB-38AC-A4304EEAD1E7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28120" y="-129840"/>
            <a:ext cx="10204493" cy="958400"/>
          </a:xfrm>
        </p:spPr>
        <p:txBody>
          <a:bodyPr>
            <a:normAutofit fontScale="90000"/>
          </a:bodyPr>
          <a:lstStyle/>
          <a:p>
            <a:pPr lvl="0"/>
            <a:r>
              <a:rPr lang="en-GB" dirty="0">
                <a:latin typeface="Arial Rounded MT Bold" panose="020F0704030504030204" pitchFamily="34" charset="0"/>
                <a:cs typeface="Arial" pitchFamily="34"/>
              </a:rPr>
              <a:t>Exercise on creating a chart to publish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8567B179-08CA-4AB4-335F-178AFA2038FC}"/>
              </a:ext>
            </a:extLst>
          </p:cNvPr>
          <p:cNvSpPr txBox="1"/>
          <p:nvPr/>
        </p:nvSpPr>
        <p:spPr>
          <a:xfrm>
            <a:off x="7317766" y="492888"/>
            <a:ext cx="4433532" cy="640080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ctr" anchorCtr="0" compatLnSpc="1">
            <a:noAutofit/>
          </a:bodyPr>
          <a:lstStyle/>
          <a:p>
            <a:pPr marL="380983">
              <a:lnSpc>
                <a:spcPct val="90000"/>
              </a:lnSpc>
              <a:spcBef>
                <a:spcPts val="480"/>
              </a:spcBef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000" b="1" dirty="0">
                <a:solidFill>
                  <a:srgbClr val="000000"/>
                </a:solidFill>
                <a:latin typeface="Arial" pitchFamily="34"/>
                <a:cs typeface="Arial" pitchFamily="34"/>
              </a:rPr>
              <a:t>Task </a:t>
            </a:r>
          </a:p>
          <a:p>
            <a:pPr marL="380983">
              <a:lnSpc>
                <a:spcPct val="90000"/>
              </a:lnSpc>
              <a:spcBef>
                <a:spcPts val="480"/>
              </a:spcBef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000" dirty="0">
                <a:solidFill>
                  <a:srgbClr val="000000"/>
                </a:solidFill>
                <a:latin typeface="Arial" pitchFamily="34"/>
                <a:cs typeface="Arial" pitchFamily="34"/>
              </a:rPr>
              <a:t>Draw a chart and supply all the extras: </a:t>
            </a:r>
          </a:p>
          <a:p>
            <a:pPr marL="723883" indent="-342899">
              <a:lnSpc>
                <a:spcPct val="90000"/>
              </a:lnSpc>
              <a:spcBef>
                <a:spcPts val="480"/>
              </a:spcBef>
              <a:buClr>
                <a:srgbClr val="000000"/>
              </a:buClr>
              <a:buSzPts val="1800"/>
              <a:buFont typeface="Arial" pitchFamily="34"/>
              <a:buChar char="•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000" dirty="0">
                <a:solidFill>
                  <a:srgbClr val="000000"/>
                </a:solidFill>
                <a:latin typeface="Arial" pitchFamily="34"/>
                <a:cs typeface="Arial" pitchFamily="34"/>
              </a:rPr>
              <a:t>Two titles</a:t>
            </a:r>
          </a:p>
          <a:p>
            <a:pPr marL="723883" indent="-342899">
              <a:lnSpc>
                <a:spcPct val="90000"/>
              </a:lnSpc>
              <a:spcBef>
                <a:spcPts val="480"/>
              </a:spcBef>
              <a:buClr>
                <a:srgbClr val="000000"/>
              </a:buClr>
              <a:buSzPts val="1800"/>
              <a:buFont typeface="Arial" pitchFamily="34"/>
              <a:buChar char="•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000" dirty="0">
                <a:solidFill>
                  <a:srgbClr val="000000"/>
                </a:solidFill>
                <a:latin typeface="Arial" pitchFamily="34"/>
                <a:cs typeface="Arial" pitchFamily="34"/>
              </a:rPr>
              <a:t>Image of the chart </a:t>
            </a:r>
          </a:p>
          <a:p>
            <a:pPr marL="723883" indent="-342899">
              <a:lnSpc>
                <a:spcPct val="90000"/>
              </a:lnSpc>
              <a:spcBef>
                <a:spcPts val="480"/>
              </a:spcBef>
              <a:buClr>
                <a:srgbClr val="000000"/>
              </a:buClr>
              <a:buSzPts val="1800"/>
              <a:buFont typeface="Arial" pitchFamily="34"/>
              <a:buChar char="•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000" dirty="0">
                <a:solidFill>
                  <a:srgbClr val="000000"/>
                </a:solidFill>
                <a:latin typeface="Arial" pitchFamily="34"/>
                <a:cs typeface="Arial" pitchFamily="34"/>
              </a:rPr>
              <a:t>Alternative text </a:t>
            </a:r>
          </a:p>
          <a:p>
            <a:pPr marL="723883" indent="-342899">
              <a:lnSpc>
                <a:spcPct val="90000"/>
              </a:lnSpc>
              <a:spcBef>
                <a:spcPts val="480"/>
              </a:spcBef>
              <a:buClr>
                <a:srgbClr val="000000"/>
              </a:buClr>
              <a:buSzPts val="1800"/>
              <a:buFont typeface="Arial" pitchFamily="34"/>
              <a:buChar char="•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000" dirty="0">
                <a:solidFill>
                  <a:srgbClr val="000000"/>
                </a:solidFill>
                <a:latin typeface="Arial" pitchFamily="34"/>
                <a:cs typeface="Arial" pitchFamily="34"/>
              </a:rPr>
              <a:t>Source </a:t>
            </a:r>
          </a:p>
          <a:p>
            <a:pPr marL="723883" indent="-342899">
              <a:lnSpc>
                <a:spcPct val="90000"/>
              </a:lnSpc>
              <a:spcBef>
                <a:spcPts val="480"/>
              </a:spcBef>
              <a:buClr>
                <a:srgbClr val="000000"/>
              </a:buClr>
              <a:buSzPts val="1800"/>
              <a:buFont typeface="Arial" pitchFamily="34"/>
              <a:buChar char="•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000" dirty="0">
                <a:solidFill>
                  <a:srgbClr val="000000"/>
                </a:solidFill>
                <a:latin typeface="Arial" pitchFamily="34"/>
                <a:cs typeface="Arial" pitchFamily="34"/>
              </a:rPr>
              <a:t>Data download</a:t>
            </a:r>
          </a:p>
          <a:p>
            <a:pPr marL="723883" indent="-342899">
              <a:lnSpc>
                <a:spcPct val="90000"/>
              </a:lnSpc>
              <a:spcBef>
                <a:spcPts val="480"/>
              </a:spcBef>
              <a:buClr>
                <a:srgbClr val="000000"/>
              </a:buClr>
              <a:buSzPts val="1800"/>
              <a:buFont typeface="Arial" pitchFamily="34"/>
              <a:buChar char="•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000" dirty="0">
                <a:solidFill>
                  <a:srgbClr val="000000"/>
                </a:solidFill>
                <a:latin typeface="Arial" pitchFamily="34"/>
                <a:cs typeface="Arial" pitchFamily="34"/>
              </a:rPr>
              <a:t>Notes</a:t>
            </a:r>
          </a:p>
          <a:p>
            <a:pPr marL="380983">
              <a:lnSpc>
                <a:spcPct val="90000"/>
              </a:lnSpc>
              <a:spcBef>
                <a:spcPts val="480"/>
              </a:spcBef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2000" dirty="0">
              <a:solidFill>
                <a:srgbClr val="000000"/>
              </a:solidFill>
              <a:latin typeface="Arial" pitchFamily="34"/>
              <a:cs typeface="Arial" pitchFamily="34"/>
            </a:endParaRPr>
          </a:p>
          <a:p>
            <a:pPr marL="380983">
              <a:lnSpc>
                <a:spcPct val="90000"/>
              </a:lnSpc>
              <a:spcBef>
                <a:spcPts val="480"/>
              </a:spcBef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000" dirty="0">
                <a:solidFill>
                  <a:srgbClr val="000000"/>
                </a:solidFill>
                <a:latin typeface="Arial" pitchFamily="34"/>
                <a:cs typeface="Arial" pitchFamily="34"/>
              </a:rPr>
              <a:t>You can use a new slide in this presentation, a word document, R, Python, GitHub - whatever you prefer. </a:t>
            </a:r>
          </a:p>
          <a:p>
            <a:pPr marL="380983">
              <a:lnSpc>
                <a:spcPct val="90000"/>
              </a:lnSpc>
              <a:spcBef>
                <a:spcPts val="480"/>
              </a:spcBef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2000" dirty="0">
              <a:solidFill>
                <a:srgbClr val="000000"/>
              </a:solidFill>
              <a:latin typeface="Arial" pitchFamily="34"/>
              <a:cs typeface="Arial" pitchFamily="34"/>
            </a:endParaRPr>
          </a:p>
          <a:p>
            <a:pPr marL="380983">
              <a:lnSpc>
                <a:spcPct val="90000"/>
              </a:lnSpc>
              <a:spcBef>
                <a:spcPts val="480"/>
              </a:spcBef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000" dirty="0">
                <a:solidFill>
                  <a:srgbClr val="000000"/>
                </a:solidFill>
                <a:latin typeface="Arial" pitchFamily="34"/>
                <a:cs typeface="Arial" pitchFamily="34"/>
              </a:rPr>
              <a:t>Think about how you would set everything out.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CAB286F-A03C-AD6C-BE3C-252B692273AC}"/>
              </a:ext>
            </a:extLst>
          </p:cNvPr>
          <p:cNvSpPr txBox="1"/>
          <p:nvPr/>
        </p:nvSpPr>
        <p:spPr>
          <a:xfrm>
            <a:off x="108627" y="663772"/>
            <a:ext cx="71566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latin typeface="Arial  "/>
              </a:rPr>
              <a:t>Top ten most popular names given to baby boys, England, 2020</a:t>
            </a:r>
          </a:p>
        </p:txBody>
      </p:sp>
      <p:graphicFrame>
        <p:nvGraphicFramePr>
          <p:cNvPr id="3" name="Table 4">
            <a:extLst>
              <a:ext uri="{FF2B5EF4-FFF2-40B4-BE49-F238E27FC236}">
                <a16:creationId xmlns:a16="http://schemas.microsoft.com/office/drawing/2014/main" id="{5AE0914D-2A9E-18DD-6DB2-3E79F068E6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7892529"/>
              </p:ext>
            </p:extLst>
          </p:nvPr>
        </p:nvGraphicFramePr>
        <p:xfrm>
          <a:off x="228599" y="1028837"/>
          <a:ext cx="6464431" cy="4213063"/>
        </p:xfrm>
        <a:graphic>
          <a:graphicData uri="http://schemas.openxmlformats.org/drawingml/2006/table">
            <a:tbl>
              <a:tblPr firstRow="1" bandRow="1">
                <a:effectLst/>
                <a:tableStyleId>{2D5ABB26-0587-4C30-8999-92F81FD0307C}</a:tableStyleId>
              </a:tblPr>
              <a:tblGrid>
                <a:gridCol w="1986360">
                  <a:extLst>
                    <a:ext uri="{9D8B030D-6E8A-4147-A177-3AD203B41FA5}">
                      <a16:colId xmlns:a16="http://schemas.microsoft.com/office/drawing/2014/main" val="111389639"/>
                    </a:ext>
                  </a:extLst>
                </a:gridCol>
                <a:gridCol w="4478071">
                  <a:extLst>
                    <a:ext uri="{9D8B030D-6E8A-4147-A177-3AD203B41FA5}">
                      <a16:colId xmlns:a16="http://schemas.microsoft.com/office/drawing/2014/main" val="2208582358"/>
                    </a:ext>
                  </a:extLst>
                </a:gridCol>
              </a:tblGrid>
              <a:tr h="555463">
                <a:tc>
                  <a:txBody>
                    <a:bodyPr/>
                    <a:lstStyle/>
                    <a:p>
                      <a:pPr lvl="0"/>
                      <a:r>
                        <a:rPr lang="en-GB" sz="1800" b="1" dirty="0">
                          <a:latin typeface="Arial" pitchFamily="34"/>
                          <a:cs typeface="Arial" pitchFamily="34"/>
                        </a:rPr>
                        <a:t>Name</a:t>
                      </a:r>
                    </a:p>
                  </a:txBody>
                  <a:tcPr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en-GB" sz="1800" b="1" dirty="0">
                          <a:latin typeface="Arial" pitchFamily="34"/>
                          <a:cs typeface="Arial" pitchFamily="34"/>
                        </a:rPr>
                        <a:t>Number of baby boys given the name</a:t>
                      </a:r>
                    </a:p>
                  </a:txBody>
                  <a:tcPr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69350336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lvl="0"/>
                      <a:r>
                        <a:rPr lang="en-GB" sz="1800">
                          <a:latin typeface="Arial" pitchFamily="34"/>
                          <a:cs typeface="Arial" pitchFamily="34"/>
                        </a:rPr>
                        <a:t>Oliver</a:t>
                      </a:r>
                    </a:p>
                  </a:txBody>
                  <a:tcPr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en-GB" sz="1800" dirty="0">
                          <a:latin typeface="Arial" pitchFamily="34"/>
                          <a:cs typeface="Arial" pitchFamily="34"/>
                        </a:rPr>
                        <a:t>4017</a:t>
                      </a:r>
                    </a:p>
                  </a:txBody>
                  <a:tcPr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3252355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lvl="0"/>
                      <a:r>
                        <a:rPr lang="en-GB" sz="1800">
                          <a:latin typeface="Arial" pitchFamily="34"/>
                          <a:cs typeface="Arial" pitchFamily="34"/>
                        </a:rPr>
                        <a:t>George</a:t>
                      </a:r>
                    </a:p>
                  </a:txBody>
                  <a:tcPr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en-GB" sz="1800" dirty="0">
                          <a:latin typeface="Arial" pitchFamily="34"/>
                          <a:cs typeface="Arial" pitchFamily="34"/>
                        </a:rPr>
                        <a:t>3932</a:t>
                      </a:r>
                    </a:p>
                  </a:txBody>
                  <a:tcPr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21362988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lvl="0"/>
                      <a:r>
                        <a:rPr lang="en-GB" sz="1800">
                          <a:latin typeface="Arial" pitchFamily="34"/>
                          <a:cs typeface="Arial" pitchFamily="34"/>
                        </a:rPr>
                        <a:t>Arthur</a:t>
                      </a:r>
                    </a:p>
                  </a:txBody>
                  <a:tcPr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en-GB" sz="1800" dirty="0">
                          <a:latin typeface="Arial" pitchFamily="34"/>
                          <a:cs typeface="Arial" pitchFamily="34"/>
                        </a:rPr>
                        <a:t>3879</a:t>
                      </a:r>
                    </a:p>
                  </a:txBody>
                  <a:tcPr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52409483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lvl="0"/>
                      <a:r>
                        <a:rPr lang="en-GB" sz="1800">
                          <a:latin typeface="Arial" pitchFamily="34"/>
                          <a:cs typeface="Arial" pitchFamily="34"/>
                        </a:rPr>
                        <a:t>Noah</a:t>
                      </a:r>
                    </a:p>
                  </a:txBody>
                  <a:tcPr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en-GB" sz="1800" dirty="0">
                          <a:latin typeface="Arial" pitchFamily="34"/>
                          <a:cs typeface="Arial" pitchFamily="34"/>
                        </a:rPr>
                        <a:t>3815</a:t>
                      </a:r>
                    </a:p>
                  </a:txBody>
                  <a:tcPr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20840308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lvl="0"/>
                      <a:r>
                        <a:rPr lang="en-GB" sz="1800">
                          <a:latin typeface="Arial" pitchFamily="34"/>
                          <a:cs typeface="Arial" pitchFamily="34"/>
                        </a:rPr>
                        <a:t>Muhammad</a:t>
                      </a:r>
                    </a:p>
                  </a:txBody>
                  <a:tcPr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en-GB" sz="1800" dirty="0">
                          <a:latin typeface="Arial" pitchFamily="34"/>
                          <a:cs typeface="Arial" pitchFamily="34"/>
                        </a:rPr>
                        <a:t>3677</a:t>
                      </a:r>
                    </a:p>
                  </a:txBody>
                  <a:tcPr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87650546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lvl="0"/>
                      <a:r>
                        <a:rPr lang="en-GB" sz="1800">
                          <a:latin typeface="Arial" pitchFamily="34"/>
                          <a:cs typeface="Arial" pitchFamily="34"/>
                        </a:rPr>
                        <a:t>Leo</a:t>
                      </a:r>
                    </a:p>
                  </a:txBody>
                  <a:tcPr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en-GB" sz="1800" dirty="0">
                          <a:latin typeface="Arial" pitchFamily="34"/>
                          <a:cs typeface="Arial" pitchFamily="34"/>
                        </a:rPr>
                        <a:t>3116</a:t>
                      </a:r>
                    </a:p>
                  </a:txBody>
                  <a:tcPr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55801125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lvl="0"/>
                      <a:r>
                        <a:rPr lang="en-GB" sz="1800">
                          <a:latin typeface="Arial" pitchFamily="34"/>
                          <a:cs typeface="Arial" pitchFamily="34"/>
                        </a:rPr>
                        <a:t>Oscar</a:t>
                      </a:r>
                    </a:p>
                  </a:txBody>
                  <a:tcPr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en-GB" sz="1800" dirty="0">
                          <a:latin typeface="Arial" pitchFamily="34"/>
                          <a:cs typeface="Arial" pitchFamily="34"/>
                        </a:rPr>
                        <a:t>3115</a:t>
                      </a:r>
                    </a:p>
                  </a:txBody>
                  <a:tcPr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0401711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lvl="0"/>
                      <a:r>
                        <a:rPr lang="en-GB" sz="1800">
                          <a:latin typeface="Arial" pitchFamily="34"/>
                          <a:cs typeface="Arial" pitchFamily="34"/>
                        </a:rPr>
                        <a:t>Harry</a:t>
                      </a:r>
                    </a:p>
                  </a:txBody>
                  <a:tcPr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en-GB" sz="1800" dirty="0">
                          <a:latin typeface="Arial" pitchFamily="34"/>
                          <a:cs typeface="Arial" pitchFamily="34"/>
                        </a:rPr>
                        <a:t>3071</a:t>
                      </a:r>
                    </a:p>
                  </a:txBody>
                  <a:tcPr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96157185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lvl="0"/>
                      <a:r>
                        <a:rPr lang="en-GB" sz="1800">
                          <a:latin typeface="Arial" pitchFamily="34"/>
                          <a:cs typeface="Arial" pitchFamily="34"/>
                        </a:rPr>
                        <a:t>Archie</a:t>
                      </a:r>
                    </a:p>
                  </a:txBody>
                  <a:tcPr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en-GB" sz="1800" dirty="0">
                          <a:latin typeface="Arial" pitchFamily="34"/>
                          <a:cs typeface="Arial" pitchFamily="34"/>
                        </a:rPr>
                        <a:t>2791</a:t>
                      </a:r>
                    </a:p>
                  </a:txBody>
                  <a:tcPr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6898082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lvl="0"/>
                      <a:r>
                        <a:rPr lang="en-GB" sz="1800" dirty="0">
                          <a:latin typeface="Arial" pitchFamily="34"/>
                          <a:cs typeface="Arial" pitchFamily="34"/>
                        </a:rPr>
                        <a:t>Henry</a:t>
                      </a:r>
                    </a:p>
                  </a:txBody>
                  <a:tcPr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en-GB" sz="1800" dirty="0">
                          <a:latin typeface="Arial" pitchFamily="34"/>
                          <a:cs typeface="Arial" pitchFamily="34"/>
                        </a:rPr>
                        <a:t>2773</a:t>
                      </a:r>
                    </a:p>
                  </a:txBody>
                  <a:tcPr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98205809"/>
                  </a:ext>
                </a:extLst>
              </a:tr>
            </a:tbl>
          </a:graphicData>
        </a:graphic>
      </p:graphicFrame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AD0752B9-62CB-76B4-3130-A895B030ABB3}"/>
              </a:ext>
            </a:extLst>
          </p:cNvPr>
          <p:cNvSpPr txBox="1"/>
          <p:nvPr/>
        </p:nvSpPr>
        <p:spPr>
          <a:xfrm>
            <a:off x="-120581" y="5305389"/>
            <a:ext cx="7153177" cy="1857292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marL="380983">
              <a:lnSpc>
                <a:spcPct val="90000"/>
              </a:lnSpc>
              <a:spcBef>
                <a:spcPts val="480"/>
              </a:spcBef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600" b="1" dirty="0">
                <a:solidFill>
                  <a:srgbClr val="000000"/>
                </a:solidFill>
                <a:latin typeface="Arial" pitchFamily="34"/>
                <a:cs typeface="Arial" pitchFamily="34"/>
              </a:rPr>
              <a:t>Accompanying information</a:t>
            </a:r>
          </a:p>
          <a:p>
            <a:pPr marL="380983">
              <a:lnSpc>
                <a:spcPct val="90000"/>
              </a:lnSpc>
              <a:spcBef>
                <a:spcPts val="480"/>
              </a:spcBef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600" dirty="0">
                <a:solidFill>
                  <a:srgbClr val="000000"/>
                </a:solidFill>
                <a:latin typeface="Arial" pitchFamily="34"/>
                <a:cs typeface="Arial" pitchFamily="34"/>
              </a:rPr>
              <a:t>Data is for England in 2020</a:t>
            </a:r>
          </a:p>
          <a:p>
            <a:pPr marL="380983">
              <a:lnSpc>
                <a:spcPct val="90000"/>
              </a:lnSpc>
              <a:spcBef>
                <a:spcPts val="480"/>
              </a:spcBef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600" dirty="0">
                <a:solidFill>
                  <a:srgbClr val="000000"/>
                </a:solidFill>
                <a:latin typeface="Arial" pitchFamily="34"/>
                <a:cs typeface="Arial" pitchFamily="34"/>
              </a:rPr>
              <a:t>The ranking is produced using exact spellings. Similar names with different spellings are counted separately.</a:t>
            </a:r>
          </a:p>
          <a:p>
            <a:pPr marL="380983">
              <a:lnSpc>
                <a:spcPct val="90000"/>
              </a:lnSpc>
              <a:spcBef>
                <a:spcPts val="480"/>
              </a:spcBef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600" dirty="0">
                <a:solidFill>
                  <a:srgbClr val="000000"/>
                </a:solidFill>
                <a:latin typeface="Arial" pitchFamily="34"/>
                <a:cs typeface="Arial" pitchFamily="34"/>
              </a:rPr>
              <a:t>Source: Office for National Statistics - </a:t>
            </a:r>
            <a:r>
              <a:rPr lang="en-GB" sz="1600" u="sng" dirty="0">
                <a:solidFill>
                  <a:srgbClr val="004E60"/>
                </a:solidFill>
                <a:latin typeface="Arial" pitchFamily="34"/>
                <a:cs typeface="Arial" pitchFamily="34"/>
                <a:hlinkClick r:id="rId3"/>
              </a:rPr>
              <a:t>Baby names for boys in England and Wales, 2020 edition</a:t>
            </a:r>
            <a:endParaRPr lang="en-GB" sz="1600" u="sng" dirty="0">
              <a:solidFill>
                <a:srgbClr val="004E60"/>
              </a:solidFill>
              <a:latin typeface="Arial" pitchFamily="34"/>
              <a:cs typeface="Arial" pitchFamily="34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13127"/>
    </mc:Choice>
    <mc:Fallback>
      <p:transition spd="slow" advTm="113127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C2961B-7251-CF73-BED6-D143F4BA41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Solution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4CAE02-B66E-7A9C-AE15-60E8CB7494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Our suggested solution for this exercise is in </a:t>
            </a:r>
            <a:r>
              <a:rPr lang="en-GB" dirty="0">
                <a:hlinkClick r:id="rId2"/>
              </a:rPr>
              <a:t>our guidance for charts</a:t>
            </a:r>
            <a:r>
              <a:rPr lang="en-GB" dirty="0"/>
              <a:t> </a:t>
            </a:r>
          </a:p>
          <a:p>
            <a:r>
              <a:rPr lang="en-GB" dirty="0"/>
              <a:t>It is in the section called “Basics: example chart”</a:t>
            </a:r>
          </a:p>
        </p:txBody>
      </p:sp>
    </p:spTree>
    <p:extLst>
      <p:ext uri="{BB962C8B-B14F-4D97-AF65-F5344CB8AC3E}">
        <p14:creationId xmlns:p14="http://schemas.microsoft.com/office/powerpoint/2010/main" val="3216518780"/>
      </p:ext>
    </p:extLst>
  </p:cSld>
  <p:clrMapOvr>
    <a:masterClrMapping/>
  </p:clrMapOvr>
</p:sld>
</file>

<file path=ppt/theme/theme1.xml><?xml version="1.0" encoding="utf-8"?>
<a:theme xmlns:a="http://schemas.openxmlformats.org/drawingml/2006/main" name="ThemeAF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153</TotalTime>
  <Words>172</Words>
  <Application>Microsoft Office PowerPoint</Application>
  <PresentationFormat>Widescreen</PresentationFormat>
  <Paragraphs>44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Arial  </vt:lpstr>
      <vt:lpstr>Arial Rounded MT Bold</vt:lpstr>
      <vt:lpstr>Calibri</vt:lpstr>
      <vt:lpstr>ThemeAF</vt:lpstr>
      <vt:lpstr>Exercise on creating a chart to publish</vt:lpstr>
      <vt:lpstr>Solution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Exercise 9</dc:title>
  <dc:creator>Thomas, Hannah</dc:creator>
  <cp:lastModifiedBy>Thomas, Hannah</cp:lastModifiedBy>
  <cp:revision>9</cp:revision>
  <dcterms:created xsi:type="dcterms:W3CDTF">2022-12-21T16:01:08Z</dcterms:created>
  <dcterms:modified xsi:type="dcterms:W3CDTF">2023-02-15T17:05:29Z</dcterms:modified>
</cp:coreProperties>
</file>