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1061" r:id="rId2"/>
    <p:sldId id="1062" r:id="rId3"/>
  </p:sldIdLst>
  <p:sldSz cx="12192000" cy="1079976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598" autoAdjust="0"/>
  </p:normalViewPr>
  <p:slideViewPr>
    <p:cSldViewPr snapToGrid="0">
      <p:cViewPr varScale="1">
        <p:scale>
          <a:sx n="42" d="100"/>
          <a:sy n="42" d="100"/>
        </p:scale>
        <p:origin x="20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F48DB-F9F7-4AE2-BF85-E555FF0C2EF3}"/>
              </a:ext>
            </a:extLst>
          </p:cNvPr>
          <p:cNvSpPr>
            <a:spLocks noGrp="1"/>
          </p:cNvSpPr>
          <p:nvPr>
            <p:ph type="ctrTitle"/>
          </p:nvPr>
        </p:nvSpPr>
        <p:spPr>
          <a:xfrm>
            <a:off x="1524000" y="1767462"/>
            <a:ext cx="9144000" cy="3759917"/>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5076E20-CF58-41D4-8644-BBD41E602579}"/>
              </a:ext>
            </a:extLst>
          </p:cNvPr>
          <p:cNvSpPr>
            <a:spLocks noGrp="1"/>
          </p:cNvSpPr>
          <p:nvPr>
            <p:ph type="subTitle" idx="1"/>
          </p:nvPr>
        </p:nvSpPr>
        <p:spPr>
          <a:xfrm>
            <a:off x="1524000" y="5672376"/>
            <a:ext cx="9144000" cy="260744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5165E0-96F3-4B3F-93E8-A8522CBA76BD}"/>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5" name="Footer Placeholder 4">
            <a:extLst>
              <a:ext uri="{FF2B5EF4-FFF2-40B4-BE49-F238E27FC236}">
                <a16:creationId xmlns:a16="http://schemas.microsoft.com/office/drawing/2014/main" id="{6C8C16B3-B127-4FD4-B1E7-C2F48AD6E5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F2EF4E-5E96-42E9-93CF-83B97C490F5D}"/>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371604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275BD-3A4A-4F28-8301-D9445FFC23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6DC51A-56CB-4053-B358-D79D0197B3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9BB9FA-F93F-4322-B430-81B1DFB0D4E8}"/>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5" name="Footer Placeholder 4">
            <a:extLst>
              <a:ext uri="{FF2B5EF4-FFF2-40B4-BE49-F238E27FC236}">
                <a16:creationId xmlns:a16="http://schemas.microsoft.com/office/drawing/2014/main" id="{439EEF18-C9BE-4ADF-AB58-6C3A726D48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6E10AB-CD9E-440B-AFD0-73122EFA86D5}"/>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542583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CB0B5-EC63-4937-AF54-5754F3C3A8DF}"/>
              </a:ext>
            </a:extLst>
          </p:cNvPr>
          <p:cNvSpPr>
            <a:spLocks noGrp="1"/>
          </p:cNvSpPr>
          <p:nvPr>
            <p:ph type="title" orient="vert"/>
          </p:nvPr>
        </p:nvSpPr>
        <p:spPr>
          <a:xfrm>
            <a:off x="8724900" y="574987"/>
            <a:ext cx="2628900" cy="91523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3D10F9-51F6-4BC3-B9AC-E28731A52047}"/>
              </a:ext>
            </a:extLst>
          </p:cNvPr>
          <p:cNvSpPr>
            <a:spLocks noGrp="1"/>
          </p:cNvSpPr>
          <p:nvPr>
            <p:ph type="body" orient="vert" idx="1"/>
          </p:nvPr>
        </p:nvSpPr>
        <p:spPr>
          <a:xfrm>
            <a:off x="838200" y="574987"/>
            <a:ext cx="7734300" cy="9152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5B941D-FB81-469D-8F8E-AAD911F44589}"/>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5" name="Footer Placeholder 4">
            <a:extLst>
              <a:ext uri="{FF2B5EF4-FFF2-40B4-BE49-F238E27FC236}">
                <a16:creationId xmlns:a16="http://schemas.microsoft.com/office/drawing/2014/main" id="{5EA9C440-1474-4A0A-A428-F8D57B8B30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F8C94A-26FA-48D7-A966-5B18687C165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897521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F2E1A-D733-4DCE-929B-6619A65B46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6CBD6A-F766-46BD-860E-1A8A71E7F6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317474-6D46-490B-A107-8050726811BC}"/>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5" name="Footer Placeholder 4">
            <a:extLst>
              <a:ext uri="{FF2B5EF4-FFF2-40B4-BE49-F238E27FC236}">
                <a16:creationId xmlns:a16="http://schemas.microsoft.com/office/drawing/2014/main" id="{FFE735AB-A41E-44D6-B5B3-09A2245B26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E8E839-A358-4C0C-953F-D8CD9808814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44657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6E2E5-CA76-480B-BC9E-AA728759DF32}"/>
              </a:ext>
            </a:extLst>
          </p:cNvPr>
          <p:cNvSpPr>
            <a:spLocks noGrp="1"/>
          </p:cNvSpPr>
          <p:nvPr>
            <p:ph type="title"/>
          </p:nvPr>
        </p:nvSpPr>
        <p:spPr>
          <a:xfrm>
            <a:off x="831850" y="2692442"/>
            <a:ext cx="10515600" cy="4492401"/>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5513A2-302D-423A-A2E0-0078C1F5819A}"/>
              </a:ext>
            </a:extLst>
          </p:cNvPr>
          <p:cNvSpPr>
            <a:spLocks noGrp="1"/>
          </p:cNvSpPr>
          <p:nvPr>
            <p:ph type="body" idx="1"/>
          </p:nvPr>
        </p:nvSpPr>
        <p:spPr>
          <a:xfrm>
            <a:off x="831850" y="7227343"/>
            <a:ext cx="10515600" cy="236244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0ADCD4-FDC8-4533-AF96-08A70823F2FA}"/>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5" name="Footer Placeholder 4">
            <a:extLst>
              <a:ext uri="{FF2B5EF4-FFF2-40B4-BE49-F238E27FC236}">
                <a16:creationId xmlns:a16="http://schemas.microsoft.com/office/drawing/2014/main" id="{E3E84CA6-E066-48BD-8225-6BEA27E83B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88C334-6B62-4459-9122-925FDB695D36}"/>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18844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F92AF-1CA2-454F-A682-142B5B15F2A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10F9319-CFF4-47C8-9945-926F38C7D64A}"/>
              </a:ext>
            </a:extLst>
          </p:cNvPr>
          <p:cNvSpPr>
            <a:spLocks noGrp="1"/>
          </p:cNvSpPr>
          <p:nvPr>
            <p:ph sz="half" idx="1"/>
          </p:nvPr>
        </p:nvSpPr>
        <p:spPr>
          <a:xfrm>
            <a:off x="838200" y="2874937"/>
            <a:ext cx="5181600" cy="6852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8E63F6-2535-4CA2-8DE0-CC1C36D56485}"/>
              </a:ext>
            </a:extLst>
          </p:cNvPr>
          <p:cNvSpPr>
            <a:spLocks noGrp="1"/>
          </p:cNvSpPr>
          <p:nvPr>
            <p:ph sz="half" idx="2"/>
          </p:nvPr>
        </p:nvSpPr>
        <p:spPr>
          <a:xfrm>
            <a:off x="6172200" y="2874937"/>
            <a:ext cx="5181600" cy="6852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089DAF-5847-4A7D-B16A-0C4BEFD1FF86}"/>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6" name="Footer Placeholder 5">
            <a:extLst>
              <a:ext uri="{FF2B5EF4-FFF2-40B4-BE49-F238E27FC236}">
                <a16:creationId xmlns:a16="http://schemas.microsoft.com/office/drawing/2014/main" id="{B757B67A-8175-45FB-9627-378E8FC5CC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3C14D5-FD81-4015-81FB-AA99ADE56DD8}"/>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261520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9DEE-C2E1-47F3-8E85-51944DA11AC5}"/>
              </a:ext>
            </a:extLst>
          </p:cNvPr>
          <p:cNvSpPr>
            <a:spLocks noGrp="1"/>
          </p:cNvSpPr>
          <p:nvPr>
            <p:ph type="title"/>
          </p:nvPr>
        </p:nvSpPr>
        <p:spPr>
          <a:xfrm>
            <a:off x="839788" y="574988"/>
            <a:ext cx="10515600" cy="2087455"/>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21A12E-8298-4935-A6AE-8BCB8568872F}"/>
              </a:ext>
            </a:extLst>
          </p:cNvPr>
          <p:cNvSpPr>
            <a:spLocks noGrp="1"/>
          </p:cNvSpPr>
          <p:nvPr>
            <p:ph type="body" idx="1"/>
          </p:nvPr>
        </p:nvSpPr>
        <p:spPr>
          <a:xfrm>
            <a:off x="839789" y="2647443"/>
            <a:ext cx="5157787" cy="129747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EE456A-EAE8-42EE-9942-6715388D8128}"/>
              </a:ext>
            </a:extLst>
          </p:cNvPr>
          <p:cNvSpPr>
            <a:spLocks noGrp="1"/>
          </p:cNvSpPr>
          <p:nvPr>
            <p:ph sz="half" idx="2"/>
          </p:nvPr>
        </p:nvSpPr>
        <p:spPr>
          <a:xfrm>
            <a:off x="839789" y="3944914"/>
            <a:ext cx="5157787" cy="58023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981ED4F-E93E-4F73-A901-87E5E551FC8B}"/>
              </a:ext>
            </a:extLst>
          </p:cNvPr>
          <p:cNvSpPr>
            <a:spLocks noGrp="1"/>
          </p:cNvSpPr>
          <p:nvPr>
            <p:ph type="body" sz="quarter" idx="3"/>
          </p:nvPr>
        </p:nvSpPr>
        <p:spPr>
          <a:xfrm>
            <a:off x="6172200" y="2647443"/>
            <a:ext cx="5183188" cy="129747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659BA6-E124-4C29-A4F5-93DA519E144C}"/>
              </a:ext>
            </a:extLst>
          </p:cNvPr>
          <p:cNvSpPr>
            <a:spLocks noGrp="1"/>
          </p:cNvSpPr>
          <p:nvPr>
            <p:ph sz="quarter" idx="4"/>
          </p:nvPr>
        </p:nvSpPr>
        <p:spPr>
          <a:xfrm>
            <a:off x="6172200" y="3944914"/>
            <a:ext cx="5183188" cy="58023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6B669F8-B65F-4D0B-A67C-9246A6C8C941}"/>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8" name="Footer Placeholder 7">
            <a:extLst>
              <a:ext uri="{FF2B5EF4-FFF2-40B4-BE49-F238E27FC236}">
                <a16:creationId xmlns:a16="http://schemas.microsoft.com/office/drawing/2014/main" id="{72ABE0D1-19A7-441A-B269-D8EB9E7A534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7C6060C-B3B6-4DBA-AC99-8A909C5BF202}"/>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361227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3481E-5DF2-4174-95F8-CFAF28A137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5EEFE09-BC44-44D9-8CC5-61D032232B0E}"/>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4" name="Footer Placeholder 3">
            <a:extLst>
              <a:ext uri="{FF2B5EF4-FFF2-40B4-BE49-F238E27FC236}">
                <a16:creationId xmlns:a16="http://schemas.microsoft.com/office/drawing/2014/main" id="{F40F7DA3-AD58-49CC-BD76-8099AF44FA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2CB411-A791-47CF-AC4C-994BF6B47621}"/>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2100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7CD8C6-A670-4997-BF7A-DB09E1D2B29C}"/>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3" name="Footer Placeholder 2">
            <a:extLst>
              <a:ext uri="{FF2B5EF4-FFF2-40B4-BE49-F238E27FC236}">
                <a16:creationId xmlns:a16="http://schemas.microsoft.com/office/drawing/2014/main" id="{3E05C554-5E73-41A7-BF0C-6FD5B1C31D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7F9A826-5BA6-4B71-AE91-06A5A42EBD24}"/>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47077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AE3E1-5695-4EE5-9B0A-537D714F0667}"/>
              </a:ext>
            </a:extLst>
          </p:cNvPr>
          <p:cNvSpPr>
            <a:spLocks noGrp="1"/>
          </p:cNvSpPr>
          <p:nvPr>
            <p:ph type="title"/>
          </p:nvPr>
        </p:nvSpPr>
        <p:spPr>
          <a:xfrm>
            <a:off x="839789" y="719984"/>
            <a:ext cx="3932237" cy="2519945"/>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47D5FE-C6D9-49E6-BB23-10BF71014FF1}"/>
              </a:ext>
            </a:extLst>
          </p:cNvPr>
          <p:cNvSpPr>
            <a:spLocks noGrp="1"/>
          </p:cNvSpPr>
          <p:nvPr>
            <p:ph idx="1"/>
          </p:nvPr>
        </p:nvSpPr>
        <p:spPr>
          <a:xfrm>
            <a:off x="5183188" y="1554966"/>
            <a:ext cx="6172200" cy="76748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5172839-3E31-4C6F-9CBA-B10984BC5C51}"/>
              </a:ext>
            </a:extLst>
          </p:cNvPr>
          <p:cNvSpPr>
            <a:spLocks noGrp="1"/>
          </p:cNvSpPr>
          <p:nvPr>
            <p:ph type="body" sz="half" idx="2"/>
          </p:nvPr>
        </p:nvSpPr>
        <p:spPr>
          <a:xfrm>
            <a:off x="839789" y="3239929"/>
            <a:ext cx="3932237" cy="600236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58396E-ED46-4A29-A1B4-23FB07EC0B27}"/>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6" name="Footer Placeholder 5">
            <a:extLst>
              <a:ext uri="{FF2B5EF4-FFF2-40B4-BE49-F238E27FC236}">
                <a16:creationId xmlns:a16="http://schemas.microsoft.com/office/drawing/2014/main" id="{C8DEF291-1B56-46C8-A95C-E96587E562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B2467-717D-4EF6-8B82-E6BE355167FA}"/>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809643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8707-F436-4B62-B8AE-B555C8900121}"/>
              </a:ext>
            </a:extLst>
          </p:cNvPr>
          <p:cNvSpPr>
            <a:spLocks noGrp="1"/>
          </p:cNvSpPr>
          <p:nvPr>
            <p:ph type="title"/>
          </p:nvPr>
        </p:nvSpPr>
        <p:spPr>
          <a:xfrm>
            <a:off x="839789" y="719984"/>
            <a:ext cx="3932237" cy="2519945"/>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0DFD57-3663-411B-8B76-2BEA38906721}"/>
              </a:ext>
            </a:extLst>
          </p:cNvPr>
          <p:cNvSpPr>
            <a:spLocks noGrp="1"/>
          </p:cNvSpPr>
          <p:nvPr>
            <p:ph type="pic" idx="1"/>
          </p:nvPr>
        </p:nvSpPr>
        <p:spPr>
          <a:xfrm>
            <a:off x="5183188" y="1554966"/>
            <a:ext cx="6172200" cy="76748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C5EF1917-9555-4E74-8488-6E681633AA2D}"/>
              </a:ext>
            </a:extLst>
          </p:cNvPr>
          <p:cNvSpPr>
            <a:spLocks noGrp="1"/>
          </p:cNvSpPr>
          <p:nvPr>
            <p:ph type="body" sz="half" idx="2"/>
          </p:nvPr>
        </p:nvSpPr>
        <p:spPr>
          <a:xfrm>
            <a:off x="839789" y="3239929"/>
            <a:ext cx="3932237" cy="600236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E25E8C-28E8-41A3-BD20-A4E776774D97}"/>
              </a:ext>
            </a:extLst>
          </p:cNvPr>
          <p:cNvSpPr>
            <a:spLocks noGrp="1"/>
          </p:cNvSpPr>
          <p:nvPr>
            <p:ph type="dt" sz="half" idx="10"/>
          </p:nvPr>
        </p:nvSpPr>
        <p:spPr/>
        <p:txBody>
          <a:bodyPr/>
          <a:lstStyle/>
          <a:p>
            <a:fld id="{98D2A4B3-6C78-4478-8FC9-45E97051CF5F}" type="datetimeFigureOut">
              <a:rPr lang="en-GB" smtClean="0"/>
              <a:t>13/02/2023</a:t>
            </a:fld>
            <a:endParaRPr lang="en-GB"/>
          </a:p>
        </p:txBody>
      </p:sp>
      <p:sp>
        <p:nvSpPr>
          <p:cNvPr id="6" name="Footer Placeholder 5">
            <a:extLst>
              <a:ext uri="{FF2B5EF4-FFF2-40B4-BE49-F238E27FC236}">
                <a16:creationId xmlns:a16="http://schemas.microsoft.com/office/drawing/2014/main" id="{FD28A56A-5A3F-49D3-B1BF-A93C77711A2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925AAA-1434-4FB6-867B-1E7EE50642BD}"/>
              </a:ext>
            </a:extLst>
          </p:cNvPr>
          <p:cNvSpPr>
            <a:spLocks noGrp="1"/>
          </p:cNvSpPr>
          <p:nvPr>
            <p:ph type="sldNum" sz="quarter" idx="12"/>
          </p:nvPr>
        </p:nvSpPr>
        <p:spPr/>
        <p:txBody>
          <a:bodyPr/>
          <a:lstStyle/>
          <a:p>
            <a:fld id="{E5EA93B1-25B1-4634-A420-9F5B985B557D}" type="slidenum">
              <a:rPr lang="en-GB" smtClean="0"/>
              <a:t>‹#›</a:t>
            </a:fld>
            <a:endParaRPr lang="en-GB"/>
          </a:p>
        </p:txBody>
      </p:sp>
    </p:spTree>
    <p:extLst>
      <p:ext uri="{BB962C8B-B14F-4D97-AF65-F5344CB8AC3E}">
        <p14:creationId xmlns:p14="http://schemas.microsoft.com/office/powerpoint/2010/main" val="1779339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303EFA-9456-4587-9048-7B6A741340AB}"/>
              </a:ext>
            </a:extLst>
          </p:cNvPr>
          <p:cNvSpPr>
            <a:spLocks noGrp="1"/>
          </p:cNvSpPr>
          <p:nvPr>
            <p:ph type="title"/>
          </p:nvPr>
        </p:nvSpPr>
        <p:spPr>
          <a:xfrm>
            <a:off x="838200" y="574988"/>
            <a:ext cx="10515600" cy="2087455"/>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52560C-CC63-4BEC-99CC-353481E09651}"/>
              </a:ext>
            </a:extLst>
          </p:cNvPr>
          <p:cNvSpPr>
            <a:spLocks noGrp="1"/>
          </p:cNvSpPr>
          <p:nvPr>
            <p:ph type="body" idx="1"/>
          </p:nvPr>
        </p:nvSpPr>
        <p:spPr>
          <a:xfrm>
            <a:off x="838200" y="2874937"/>
            <a:ext cx="10515600" cy="68523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3B4C8F-07CC-40C9-AF7C-5F096120192D}"/>
              </a:ext>
            </a:extLst>
          </p:cNvPr>
          <p:cNvSpPr>
            <a:spLocks noGrp="1"/>
          </p:cNvSpPr>
          <p:nvPr>
            <p:ph type="dt" sz="half" idx="2"/>
          </p:nvPr>
        </p:nvSpPr>
        <p:spPr>
          <a:xfrm>
            <a:off x="838200" y="10009781"/>
            <a:ext cx="2743200" cy="574987"/>
          </a:xfrm>
          <a:prstGeom prst="rect">
            <a:avLst/>
          </a:prstGeom>
        </p:spPr>
        <p:txBody>
          <a:bodyPr vert="horz" lIns="91440" tIns="45720" rIns="91440" bIns="45720" rtlCol="0" anchor="ctr"/>
          <a:lstStyle>
            <a:lvl1pPr algn="l">
              <a:defRPr sz="1200">
                <a:solidFill>
                  <a:schemeClr val="tx1">
                    <a:tint val="75000"/>
                  </a:schemeClr>
                </a:solidFill>
              </a:defRPr>
            </a:lvl1pPr>
          </a:lstStyle>
          <a:p>
            <a:fld id="{98D2A4B3-6C78-4478-8FC9-45E97051CF5F}" type="datetimeFigureOut">
              <a:rPr lang="en-GB" smtClean="0"/>
              <a:t>13/02/2023</a:t>
            </a:fld>
            <a:endParaRPr lang="en-GB"/>
          </a:p>
        </p:txBody>
      </p:sp>
      <p:sp>
        <p:nvSpPr>
          <p:cNvPr id="5" name="Footer Placeholder 4">
            <a:extLst>
              <a:ext uri="{FF2B5EF4-FFF2-40B4-BE49-F238E27FC236}">
                <a16:creationId xmlns:a16="http://schemas.microsoft.com/office/drawing/2014/main" id="{9BF226FC-9151-45C4-90F6-CCD7BDDB9126}"/>
              </a:ext>
            </a:extLst>
          </p:cNvPr>
          <p:cNvSpPr>
            <a:spLocks noGrp="1"/>
          </p:cNvSpPr>
          <p:nvPr>
            <p:ph type="ftr" sz="quarter" idx="3"/>
          </p:nvPr>
        </p:nvSpPr>
        <p:spPr>
          <a:xfrm>
            <a:off x="4038600" y="10009781"/>
            <a:ext cx="4114800" cy="57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E828BC3-BA9E-4528-B132-D91AE80404AC}"/>
              </a:ext>
            </a:extLst>
          </p:cNvPr>
          <p:cNvSpPr>
            <a:spLocks noGrp="1"/>
          </p:cNvSpPr>
          <p:nvPr>
            <p:ph type="sldNum" sz="quarter" idx="4"/>
          </p:nvPr>
        </p:nvSpPr>
        <p:spPr>
          <a:xfrm>
            <a:off x="8610600" y="10009781"/>
            <a:ext cx="2743200" cy="57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5EA93B1-25B1-4634-A420-9F5B985B557D}" type="slidenum">
              <a:rPr lang="en-GB" smtClean="0"/>
              <a:t>‹#›</a:t>
            </a:fld>
            <a:endParaRPr lang="en-GB"/>
          </a:p>
        </p:txBody>
      </p:sp>
    </p:spTree>
    <p:extLst>
      <p:ext uri="{BB962C8B-B14F-4D97-AF65-F5344CB8AC3E}">
        <p14:creationId xmlns:p14="http://schemas.microsoft.com/office/powerpoint/2010/main" val="31336790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345F7FB0-0C44-F2F7-4D8F-7C88FD4815AF}"/>
              </a:ext>
            </a:extLst>
          </p:cNvPr>
          <p:cNvSpPr txBox="1">
            <a:spLocks noGrp="1"/>
          </p:cNvSpPr>
          <p:nvPr>
            <p:ph type="title"/>
          </p:nvPr>
        </p:nvSpPr>
        <p:spPr>
          <a:xfrm>
            <a:off x="91440" y="160020"/>
            <a:ext cx="10204493" cy="958400"/>
          </a:xfrm>
        </p:spPr>
        <p:txBody>
          <a:bodyPr>
            <a:normAutofit fontScale="90000"/>
          </a:bodyPr>
          <a:lstStyle/>
          <a:p>
            <a:pPr lvl="0"/>
            <a:r>
              <a:rPr lang="en-GB" dirty="0">
                <a:cs typeface="Arial" pitchFamily="34"/>
              </a:rPr>
              <a:t>Solution for providing a text alternative</a:t>
            </a:r>
          </a:p>
        </p:txBody>
      </p:sp>
      <p:sp>
        <p:nvSpPr>
          <p:cNvPr id="5" name="Content Placeholder 2">
            <a:extLst>
              <a:ext uri="{FF2B5EF4-FFF2-40B4-BE49-F238E27FC236}">
                <a16:creationId xmlns:a16="http://schemas.microsoft.com/office/drawing/2014/main" id="{053052C1-73FA-8A96-A546-035514EBFC18}"/>
              </a:ext>
            </a:extLst>
          </p:cNvPr>
          <p:cNvSpPr txBox="1"/>
          <p:nvPr/>
        </p:nvSpPr>
        <p:spPr>
          <a:xfrm>
            <a:off x="288008" y="1337788"/>
            <a:ext cx="6562127" cy="625312"/>
          </a:xfrm>
          <a:prstGeom prst="rect">
            <a:avLst/>
          </a:prstGeom>
          <a:noFill/>
          <a:ln cap="flat">
            <a:noFill/>
          </a:ln>
        </p:spPr>
        <p:txBody>
          <a:bodyPr vert="horz" wrap="square" lIns="0" tIns="0" rIns="0" bIns="0" anchor="t" anchorCtr="0" compatLnSpc="1">
            <a:noAutofit/>
          </a:bodyPr>
          <a:lstStyle/>
          <a:p>
            <a:pPr marL="380984">
              <a:lnSpc>
                <a:spcPct val="90000"/>
              </a:lnSpc>
              <a:spcBef>
                <a:spcPts val="480"/>
              </a:spcBef>
              <a:defRPr sz="1800" b="0" i="0" u="none" strike="noStrike" kern="0" cap="none" spc="0" baseline="0">
                <a:solidFill>
                  <a:srgbClr val="000000"/>
                </a:solidFill>
                <a:uFillTx/>
              </a:defRPr>
            </a:pPr>
            <a:r>
              <a:rPr lang="en-GB" b="1">
                <a:solidFill>
                  <a:srgbClr val="000000"/>
                </a:solidFill>
                <a:latin typeface="Arial" pitchFamily="34"/>
                <a:cs typeface="Arial" pitchFamily="34"/>
              </a:rPr>
              <a:t>School most commonly stated childcare arrangement that helps mothers work </a:t>
            </a:r>
          </a:p>
          <a:p>
            <a:pPr marL="380984">
              <a:lnSpc>
                <a:spcPct val="90000"/>
              </a:lnSpc>
              <a:spcBef>
                <a:spcPts val="480"/>
              </a:spcBef>
              <a:defRPr sz="1800" b="0" i="0" u="none" strike="noStrike" kern="0" cap="none" spc="0" baseline="0">
                <a:solidFill>
                  <a:srgbClr val="000000"/>
                </a:solidFill>
                <a:uFillTx/>
              </a:defRPr>
            </a:pPr>
            <a:endParaRPr lang="en-GB" sz="1500" b="1">
              <a:solidFill>
                <a:srgbClr val="000000"/>
              </a:solidFill>
              <a:latin typeface="Arial" pitchFamily="34"/>
              <a:cs typeface="Arial" pitchFamily="34"/>
            </a:endParaRPr>
          </a:p>
        </p:txBody>
      </p:sp>
      <p:sp>
        <p:nvSpPr>
          <p:cNvPr id="6" name="TextBox 4">
            <a:extLst>
              <a:ext uri="{FF2B5EF4-FFF2-40B4-BE49-F238E27FC236}">
                <a16:creationId xmlns:a16="http://schemas.microsoft.com/office/drawing/2014/main" id="{5706A928-7C52-4418-F08D-170ABB4ED633}"/>
              </a:ext>
            </a:extLst>
          </p:cNvPr>
          <p:cNvSpPr txBox="1"/>
          <p:nvPr/>
        </p:nvSpPr>
        <p:spPr>
          <a:xfrm>
            <a:off x="7746440" y="1328828"/>
            <a:ext cx="3764959" cy="369335"/>
          </a:xfrm>
          <a:prstGeom prst="rect">
            <a:avLst/>
          </a:prstGeom>
          <a:noFill/>
          <a:ln w="28575" cap="flat">
            <a:solidFill>
              <a:srgbClr val="12436D"/>
            </a:solidFill>
            <a:prstDash val="solid"/>
            <a:miter/>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en-GB">
                <a:solidFill>
                  <a:srgbClr val="000000"/>
                </a:solidFill>
                <a:latin typeface="Arial" pitchFamily="34"/>
                <a:cs typeface="Arial" pitchFamily="34"/>
              </a:rPr>
              <a:t>Headline title with main message</a:t>
            </a:r>
          </a:p>
        </p:txBody>
      </p:sp>
      <p:sp>
        <p:nvSpPr>
          <p:cNvPr id="7" name="TextBox 14">
            <a:extLst>
              <a:ext uri="{FF2B5EF4-FFF2-40B4-BE49-F238E27FC236}">
                <a16:creationId xmlns:a16="http://schemas.microsoft.com/office/drawing/2014/main" id="{9DA20EEB-75B3-634C-4787-C3DBEF7E7B95}"/>
              </a:ext>
            </a:extLst>
          </p:cNvPr>
          <p:cNvSpPr txBox="1"/>
          <p:nvPr/>
        </p:nvSpPr>
        <p:spPr>
          <a:xfrm>
            <a:off x="205740" y="2005338"/>
            <a:ext cx="6492715" cy="784829"/>
          </a:xfrm>
          <a:prstGeom prst="rect">
            <a:avLst/>
          </a:prstGeom>
          <a:noFill/>
          <a:ln cap="flat">
            <a:noFill/>
          </a:ln>
        </p:spPr>
        <p:txBody>
          <a:bodyPr vert="horz" wrap="square" lIns="91440" tIns="45720" rIns="91440" bIns="45720" anchor="t" anchorCtr="0" compatLnSpc="1">
            <a:spAutoFit/>
          </a:bodyPr>
          <a:lstStyle/>
          <a:p>
            <a:pPr marL="380984">
              <a:defRPr sz="1800" b="0" i="0" u="none" strike="noStrike" kern="0" cap="none" spc="0" baseline="0">
                <a:solidFill>
                  <a:srgbClr val="000000"/>
                </a:solidFill>
                <a:uFillTx/>
              </a:defRPr>
            </a:pPr>
            <a:r>
              <a:rPr lang="en-GB" sz="1500" b="1">
                <a:solidFill>
                  <a:srgbClr val="000000"/>
                </a:solidFill>
                <a:latin typeface="Arial" pitchFamily="34"/>
                <a:cs typeface="Arial" pitchFamily="34"/>
              </a:rPr>
              <a:t>Figure 1: Percentage of mothers of children aged 0 to 14 in paid work who stated the listed childcare arrangement helped them go to work, England, 2021</a:t>
            </a:r>
            <a:endParaRPr lang="en-GB" sz="1500">
              <a:solidFill>
                <a:srgbClr val="000000"/>
              </a:solidFill>
              <a:latin typeface="Arial" pitchFamily="34"/>
              <a:cs typeface="Arial" pitchFamily="34"/>
            </a:endParaRPr>
          </a:p>
        </p:txBody>
      </p:sp>
      <p:sp>
        <p:nvSpPr>
          <p:cNvPr id="8" name="TextBox 8">
            <a:extLst>
              <a:ext uri="{FF2B5EF4-FFF2-40B4-BE49-F238E27FC236}">
                <a16:creationId xmlns:a16="http://schemas.microsoft.com/office/drawing/2014/main" id="{882DA384-9211-1C09-8F9A-14F31E443BA1}"/>
              </a:ext>
            </a:extLst>
          </p:cNvPr>
          <p:cNvSpPr txBox="1"/>
          <p:nvPr/>
        </p:nvSpPr>
        <p:spPr>
          <a:xfrm>
            <a:off x="7746430" y="1890918"/>
            <a:ext cx="4232940" cy="646334"/>
          </a:xfrm>
          <a:prstGeom prst="rect">
            <a:avLst/>
          </a:prstGeom>
          <a:noFill/>
          <a:ln w="28575" cap="flat">
            <a:solidFill>
              <a:srgbClr val="12436D"/>
            </a:solidFill>
            <a:prstDash val="solid"/>
            <a:miter/>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en-GB">
                <a:solidFill>
                  <a:srgbClr val="000000"/>
                </a:solidFill>
                <a:latin typeface="Arial" pitchFamily="34"/>
                <a:cs typeface="Arial" pitchFamily="34"/>
              </a:rPr>
              <a:t>Statistical subtitle starting with figure number </a:t>
            </a:r>
          </a:p>
        </p:txBody>
      </p:sp>
      <p:pic>
        <p:nvPicPr>
          <p:cNvPr id="9" name="Graphic 7" descr="Chart of the data given in the exercise.">
            <a:extLst>
              <a:ext uri="{FF2B5EF4-FFF2-40B4-BE49-F238E27FC236}">
                <a16:creationId xmlns:a16="http://schemas.microsoft.com/office/drawing/2014/main" id="{A7938A6A-0335-2776-2B34-BCB77C3C5C5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7411" y="2907255"/>
            <a:ext cx="6891220" cy="4218282"/>
          </a:xfrm>
          <a:prstGeom prst="rect">
            <a:avLst/>
          </a:prstGeom>
          <a:noFill/>
          <a:ln cap="flat">
            <a:noFill/>
          </a:ln>
        </p:spPr>
      </p:pic>
      <p:sp>
        <p:nvSpPr>
          <p:cNvPr id="10" name="TextBox 9">
            <a:extLst>
              <a:ext uri="{FF2B5EF4-FFF2-40B4-BE49-F238E27FC236}">
                <a16:creationId xmlns:a16="http://schemas.microsoft.com/office/drawing/2014/main" id="{1D9CD113-A6E7-B3C5-F9B5-24CF682DF673}"/>
              </a:ext>
            </a:extLst>
          </p:cNvPr>
          <p:cNvSpPr txBox="1"/>
          <p:nvPr/>
        </p:nvSpPr>
        <p:spPr>
          <a:xfrm>
            <a:off x="8178260" y="4656969"/>
            <a:ext cx="3179012" cy="369335"/>
          </a:xfrm>
          <a:prstGeom prst="rect">
            <a:avLst/>
          </a:prstGeom>
          <a:noFill/>
          <a:ln w="28575" cap="flat">
            <a:solidFill>
              <a:srgbClr val="12436D"/>
            </a:solidFill>
            <a:prstDash val="solid"/>
            <a:miter/>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en-GB">
                <a:solidFill>
                  <a:srgbClr val="000000"/>
                </a:solidFill>
                <a:latin typeface="Arial" pitchFamily="34"/>
                <a:cs typeface="Arial" pitchFamily="34"/>
              </a:rPr>
              <a:t>Image of chart in SVG format </a:t>
            </a:r>
          </a:p>
        </p:txBody>
      </p:sp>
      <p:sp>
        <p:nvSpPr>
          <p:cNvPr id="11" name="TextBox 5">
            <a:extLst>
              <a:ext uri="{FF2B5EF4-FFF2-40B4-BE49-F238E27FC236}">
                <a16:creationId xmlns:a16="http://schemas.microsoft.com/office/drawing/2014/main" id="{52108F0C-86FE-2761-1F46-1F617438D48C}"/>
              </a:ext>
            </a:extLst>
          </p:cNvPr>
          <p:cNvSpPr txBox="1"/>
          <p:nvPr/>
        </p:nvSpPr>
        <p:spPr>
          <a:xfrm>
            <a:off x="487411" y="7261796"/>
            <a:ext cx="7278111" cy="2862322"/>
          </a:xfrm>
          <a:prstGeom prst="rect">
            <a:avLst/>
          </a:prstGeom>
          <a:noFill/>
          <a:ln w="28575" cap="flat">
            <a:noFill/>
            <a:prstDash val="solid"/>
            <a:miter/>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en-GB" sz="1500" b="1" dirty="0">
                <a:solidFill>
                  <a:srgbClr val="000000"/>
                </a:solidFill>
                <a:latin typeface="Arial" pitchFamily="34"/>
                <a:cs typeface="Arial" pitchFamily="34"/>
              </a:rPr>
              <a:t>Description of figure 1</a:t>
            </a:r>
          </a:p>
          <a:p>
            <a:pPr>
              <a:defRPr sz="1800" b="0" i="0" u="none" strike="noStrike" kern="0" cap="none" spc="0" baseline="0">
                <a:solidFill>
                  <a:srgbClr val="000000"/>
                </a:solidFill>
                <a:uFillTx/>
              </a:defRPr>
            </a:pPr>
            <a:endParaRPr lang="en-GB" sz="1500" dirty="0">
              <a:solidFill>
                <a:srgbClr val="000000"/>
              </a:solidFill>
              <a:latin typeface="Arial" pitchFamily="34"/>
              <a:cs typeface="Arial" pitchFamily="34"/>
            </a:endParaRPr>
          </a:p>
          <a:p>
            <a:pPr>
              <a:defRPr sz="1800" b="0" i="0" u="none" strike="noStrike" kern="0" cap="none" spc="0" baseline="0">
                <a:solidFill>
                  <a:srgbClr val="000000"/>
                </a:solidFill>
                <a:uFillTx/>
              </a:defRPr>
            </a:pPr>
            <a:r>
              <a:rPr lang="en-GB" sz="1500" dirty="0">
                <a:solidFill>
                  <a:srgbClr val="000000"/>
                </a:solidFill>
                <a:latin typeface="Arial" pitchFamily="34"/>
                <a:cs typeface="Arial" pitchFamily="34"/>
              </a:rPr>
              <a:t>The most commonly stated childcare arrangement that helped mothers go to work was children being at school (44% stated this).</a:t>
            </a:r>
          </a:p>
          <a:p>
            <a:pPr>
              <a:defRPr sz="1800" b="0" i="0" u="none" strike="noStrike" kern="0" cap="none" spc="0" baseline="0">
                <a:solidFill>
                  <a:srgbClr val="000000"/>
                </a:solidFill>
                <a:uFillTx/>
              </a:defRPr>
            </a:pPr>
            <a:endParaRPr lang="en-GB" sz="1500" dirty="0">
              <a:solidFill>
                <a:srgbClr val="000000"/>
              </a:solidFill>
              <a:latin typeface="Arial" pitchFamily="34"/>
              <a:cs typeface="Arial" pitchFamily="34"/>
            </a:endParaRPr>
          </a:p>
          <a:p>
            <a:pPr>
              <a:defRPr sz="1800" b="0" i="0" u="none" strike="noStrike" kern="0" cap="none" spc="0" baseline="0">
                <a:solidFill>
                  <a:srgbClr val="000000"/>
                </a:solidFill>
                <a:uFillTx/>
              </a:defRPr>
            </a:pPr>
            <a:r>
              <a:rPr lang="en-GB" sz="1500" dirty="0">
                <a:solidFill>
                  <a:srgbClr val="000000"/>
                </a:solidFill>
                <a:latin typeface="Arial" pitchFamily="34"/>
                <a:cs typeface="Arial" pitchFamily="34"/>
              </a:rPr>
              <a:t>Having reliable childcare or relatives to help were also popular (42% and 38% respectively).</a:t>
            </a:r>
          </a:p>
          <a:p>
            <a:pPr>
              <a:defRPr sz="1800" b="0" i="0" u="none" strike="noStrike" kern="0" cap="none" spc="0" baseline="0">
                <a:solidFill>
                  <a:srgbClr val="000000"/>
                </a:solidFill>
                <a:uFillTx/>
              </a:defRPr>
            </a:pPr>
            <a:endParaRPr lang="en-GB" sz="1500" dirty="0">
              <a:solidFill>
                <a:srgbClr val="000000"/>
              </a:solidFill>
              <a:latin typeface="Arial" pitchFamily="34"/>
              <a:cs typeface="Arial" pitchFamily="34"/>
            </a:endParaRPr>
          </a:p>
          <a:p>
            <a:pPr>
              <a:defRPr sz="1800" b="0" i="0" u="none" strike="noStrike" kern="0" cap="none" spc="0" baseline="0">
                <a:solidFill>
                  <a:srgbClr val="000000"/>
                </a:solidFill>
                <a:uFillTx/>
              </a:defRPr>
            </a:pPr>
            <a:r>
              <a:rPr lang="en-GB" sz="1500" dirty="0">
                <a:solidFill>
                  <a:srgbClr val="000000"/>
                </a:solidFill>
                <a:latin typeface="Arial" pitchFamily="34"/>
                <a:cs typeface="Arial" pitchFamily="34"/>
              </a:rPr>
              <a:t>Using hours from the 30 hours free childcare scheme was stated by 8%, while 4% stated using the 15 free hours scheme. </a:t>
            </a:r>
          </a:p>
          <a:p>
            <a:pPr>
              <a:defRPr sz="1800" b="0" i="0" u="none" strike="noStrike" kern="0" cap="none" spc="0" baseline="0">
                <a:solidFill>
                  <a:srgbClr val="000000"/>
                </a:solidFill>
                <a:uFillTx/>
              </a:defRPr>
            </a:pPr>
            <a:endParaRPr lang="en-GB" sz="1500" dirty="0">
              <a:solidFill>
                <a:srgbClr val="000000"/>
              </a:solidFill>
              <a:latin typeface="Arial" pitchFamily="34"/>
              <a:cs typeface="Arial" pitchFamily="34"/>
            </a:endParaRPr>
          </a:p>
          <a:p>
            <a:pPr>
              <a:defRPr sz="1800" b="0" i="0" u="none" strike="noStrike" kern="0" cap="none" spc="0" baseline="0">
                <a:solidFill>
                  <a:srgbClr val="000000"/>
                </a:solidFill>
                <a:uFillTx/>
              </a:defRPr>
            </a:pPr>
            <a:r>
              <a:rPr lang="en-GB" sz="1500" dirty="0">
                <a:solidFill>
                  <a:srgbClr val="000000"/>
                </a:solidFill>
                <a:latin typeface="Arial" pitchFamily="34"/>
                <a:cs typeface="Arial" pitchFamily="34"/>
              </a:rPr>
              <a:t>The least common arrangement was employer pays for some or all childcare (1%). </a:t>
            </a:r>
          </a:p>
        </p:txBody>
      </p:sp>
      <p:cxnSp>
        <p:nvCxnSpPr>
          <p:cNvPr id="12" name="Straight Arrow Connector 12">
            <a:extLst>
              <a:ext uri="{FF2B5EF4-FFF2-40B4-BE49-F238E27FC236}">
                <a16:creationId xmlns:a16="http://schemas.microsoft.com/office/drawing/2014/main" id="{5D5E4568-E0F9-CF10-F2CD-C7D78BEC3381}"/>
              </a:ext>
              <a:ext uri="{C183D7F6-B498-43B3-948B-1728B52AA6E4}">
                <adec:decorative xmlns:adec="http://schemas.microsoft.com/office/drawing/2017/decorative" val="1"/>
              </a:ext>
            </a:extLst>
          </p:cNvPr>
          <p:cNvCxnSpPr>
            <a:cxnSpLocks/>
            <a:stCxn id="6" idx="1"/>
          </p:cNvCxnSpPr>
          <p:nvPr/>
        </p:nvCxnSpPr>
        <p:spPr>
          <a:xfrm flipH="1">
            <a:off x="6698455" y="1513495"/>
            <a:ext cx="1047985" cy="37398"/>
          </a:xfrm>
          <a:prstGeom prst="straightConnector1">
            <a:avLst/>
          </a:prstGeom>
          <a:noFill/>
          <a:ln w="28575" cap="flat">
            <a:solidFill>
              <a:srgbClr val="12436D"/>
            </a:solidFill>
            <a:prstDash val="solid"/>
            <a:miter/>
            <a:tailEnd type="arrow"/>
          </a:ln>
        </p:spPr>
      </p:cxnSp>
      <p:cxnSp>
        <p:nvCxnSpPr>
          <p:cNvPr id="13" name="Straight Arrow Connector 15">
            <a:extLst>
              <a:ext uri="{FF2B5EF4-FFF2-40B4-BE49-F238E27FC236}">
                <a16:creationId xmlns:a16="http://schemas.microsoft.com/office/drawing/2014/main" id="{F1F5AD18-276E-8484-451B-EAC3C9973B74}"/>
              </a:ext>
              <a:ext uri="{C183D7F6-B498-43B3-948B-1728B52AA6E4}">
                <adec:decorative xmlns:adec="http://schemas.microsoft.com/office/drawing/2017/decorative" val="1"/>
              </a:ext>
            </a:extLst>
          </p:cNvPr>
          <p:cNvCxnSpPr>
            <a:cxnSpLocks/>
            <a:stCxn id="8" idx="1"/>
          </p:cNvCxnSpPr>
          <p:nvPr/>
        </p:nvCxnSpPr>
        <p:spPr>
          <a:xfrm flipH="1">
            <a:off x="6557862" y="2214085"/>
            <a:ext cx="1188568" cy="161584"/>
          </a:xfrm>
          <a:prstGeom prst="straightConnector1">
            <a:avLst/>
          </a:prstGeom>
          <a:noFill/>
          <a:ln w="28575" cap="flat">
            <a:solidFill>
              <a:srgbClr val="12436D"/>
            </a:solidFill>
            <a:prstDash val="solid"/>
            <a:miter/>
            <a:tailEnd type="arrow"/>
          </a:ln>
        </p:spPr>
      </p:cxnSp>
      <p:cxnSp>
        <p:nvCxnSpPr>
          <p:cNvPr id="14" name="Straight Arrow Connector 13">
            <a:extLst>
              <a:ext uri="{FF2B5EF4-FFF2-40B4-BE49-F238E27FC236}">
                <a16:creationId xmlns:a16="http://schemas.microsoft.com/office/drawing/2014/main" id="{9CE3CCDD-0CEC-5821-9147-ABD8B112B663}"/>
              </a:ext>
              <a:ext uri="{C183D7F6-B498-43B3-948B-1728B52AA6E4}">
                <adec:decorative xmlns:adec="http://schemas.microsoft.com/office/drawing/2017/decorative" val="1"/>
              </a:ext>
            </a:extLst>
          </p:cNvPr>
          <p:cNvCxnSpPr>
            <a:cxnSpLocks/>
            <a:stCxn id="10" idx="1"/>
          </p:cNvCxnSpPr>
          <p:nvPr/>
        </p:nvCxnSpPr>
        <p:spPr>
          <a:xfrm flipH="1">
            <a:off x="7429550" y="4841637"/>
            <a:ext cx="748710" cy="46345"/>
          </a:xfrm>
          <a:prstGeom prst="straightConnector1">
            <a:avLst/>
          </a:prstGeom>
          <a:noFill/>
          <a:ln w="28575" cap="flat">
            <a:solidFill>
              <a:srgbClr val="12436D"/>
            </a:solidFill>
            <a:prstDash val="solid"/>
            <a:miter/>
            <a:tailEnd type="arrow"/>
          </a:ln>
        </p:spPr>
      </p:cxnSp>
      <p:sp>
        <p:nvSpPr>
          <p:cNvPr id="15" name="TextBox 14">
            <a:extLst>
              <a:ext uri="{FF2B5EF4-FFF2-40B4-BE49-F238E27FC236}">
                <a16:creationId xmlns:a16="http://schemas.microsoft.com/office/drawing/2014/main" id="{0862649D-DC85-49B4-A8B7-1E9622B63F2B}"/>
              </a:ext>
            </a:extLst>
          </p:cNvPr>
          <p:cNvSpPr txBox="1"/>
          <p:nvPr/>
        </p:nvSpPr>
        <p:spPr>
          <a:xfrm>
            <a:off x="8754907" y="8734669"/>
            <a:ext cx="2858703" cy="369332"/>
          </a:xfrm>
          <a:prstGeom prst="rect">
            <a:avLst/>
          </a:prstGeom>
          <a:noFill/>
          <a:ln w="28575" cap="flat">
            <a:solidFill>
              <a:srgbClr val="12436D"/>
            </a:solidFill>
            <a:prstDash val="solid"/>
            <a:miter/>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en-GB" dirty="0">
                <a:solidFill>
                  <a:srgbClr val="000000"/>
                </a:solidFill>
                <a:latin typeface="Arial" pitchFamily="34"/>
                <a:cs typeface="Arial" pitchFamily="34"/>
              </a:rPr>
              <a:t>Text alternative for chart</a:t>
            </a:r>
          </a:p>
        </p:txBody>
      </p:sp>
      <p:cxnSp>
        <p:nvCxnSpPr>
          <p:cNvPr id="16" name="Straight Arrow Connector 15">
            <a:extLst>
              <a:ext uri="{FF2B5EF4-FFF2-40B4-BE49-F238E27FC236}">
                <a16:creationId xmlns:a16="http://schemas.microsoft.com/office/drawing/2014/main" id="{9AF1A740-E48F-44C9-80AB-EAF371E23442}"/>
              </a:ext>
              <a:ext uri="{C183D7F6-B498-43B3-948B-1728B52AA6E4}">
                <adec:decorative xmlns:adec="http://schemas.microsoft.com/office/drawing/2017/decorative" val="1"/>
              </a:ext>
            </a:extLst>
          </p:cNvPr>
          <p:cNvCxnSpPr>
            <a:cxnSpLocks/>
            <a:stCxn id="15" idx="1"/>
          </p:cNvCxnSpPr>
          <p:nvPr/>
        </p:nvCxnSpPr>
        <p:spPr>
          <a:xfrm flipH="1">
            <a:off x="8178260" y="8919335"/>
            <a:ext cx="576647" cy="0"/>
          </a:xfrm>
          <a:prstGeom prst="straightConnector1">
            <a:avLst/>
          </a:prstGeom>
          <a:noFill/>
          <a:ln w="28575" cap="flat">
            <a:solidFill>
              <a:srgbClr val="12436D"/>
            </a:solidFill>
            <a:prstDash val="solid"/>
            <a:miter/>
            <a:tailEnd type="arrow"/>
          </a:ln>
        </p:spPr>
      </p:cxnSp>
    </p:spTree>
    <p:extLst>
      <p:ext uri="{BB962C8B-B14F-4D97-AF65-F5344CB8AC3E}">
        <p14:creationId xmlns:p14="http://schemas.microsoft.com/office/powerpoint/2010/main" val="108887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95C264A5-920E-30D8-5D96-501581170292}"/>
              </a:ext>
            </a:extLst>
          </p:cNvPr>
          <p:cNvSpPr txBox="1">
            <a:spLocks noGrp="1"/>
          </p:cNvSpPr>
          <p:nvPr>
            <p:ph type="title"/>
          </p:nvPr>
        </p:nvSpPr>
        <p:spPr>
          <a:xfrm>
            <a:off x="236226" y="315106"/>
            <a:ext cx="10204493" cy="958400"/>
          </a:xfrm>
        </p:spPr>
        <p:txBody>
          <a:bodyPr/>
          <a:lstStyle/>
          <a:p>
            <a:pPr lvl="0"/>
            <a:r>
              <a:rPr lang="en-GB" dirty="0">
                <a:latin typeface="Arial Rounded MT Bold" panose="020F0704030504030204" pitchFamily="34" charset="0"/>
                <a:cs typeface="Arial" pitchFamily="34"/>
              </a:rPr>
              <a:t>Solution continued</a:t>
            </a:r>
          </a:p>
        </p:txBody>
      </p:sp>
      <p:sp>
        <p:nvSpPr>
          <p:cNvPr id="5" name="TextBox 5">
            <a:extLst>
              <a:ext uri="{FF2B5EF4-FFF2-40B4-BE49-F238E27FC236}">
                <a16:creationId xmlns:a16="http://schemas.microsoft.com/office/drawing/2014/main" id="{784897C0-9C9F-52BF-BD20-D77B9EE764B3}"/>
              </a:ext>
            </a:extLst>
          </p:cNvPr>
          <p:cNvSpPr txBox="1"/>
          <p:nvPr/>
        </p:nvSpPr>
        <p:spPr>
          <a:xfrm>
            <a:off x="619676" y="1480168"/>
            <a:ext cx="4718797" cy="5078312"/>
          </a:xfrm>
          <a:prstGeom prst="rect">
            <a:avLst/>
          </a:prstGeom>
          <a:noFill/>
          <a:ln cap="flat">
            <a:noFill/>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en-GB" dirty="0">
                <a:solidFill>
                  <a:srgbClr val="000000"/>
                </a:solidFill>
                <a:latin typeface="Arial" pitchFamily="34"/>
                <a:cs typeface="Arial" pitchFamily="34"/>
              </a:rPr>
              <a:t>In this example, it is reasonable to assume a non-disabled user would read off approximated data points from the chart.</a:t>
            </a:r>
          </a:p>
          <a:p>
            <a:pPr>
              <a:defRPr sz="1800" b="0" i="0" u="none" strike="noStrike" kern="0" cap="none" spc="0" baseline="0">
                <a:solidFill>
                  <a:srgbClr val="000000"/>
                </a:solidFill>
                <a:uFillTx/>
              </a:defRPr>
            </a:pPr>
            <a:r>
              <a:rPr lang="en-GB" dirty="0">
                <a:solidFill>
                  <a:srgbClr val="000000"/>
                </a:solidFill>
                <a:latin typeface="Arial" pitchFamily="34"/>
                <a:cs typeface="Arial" pitchFamily="34"/>
              </a:rPr>
              <a:t> </a:t>
            </a:r>
          </a:p>
          <a:p>
            <a:pPr>
              <a:defRPr sz="1800" b="0" i="0" u="none" strike="noStrike" kern="0" cap="none" spc="0" baseline="0">
                <a:solidFill>
                  <a:srgbClr val="000000"/>
                </a:solidFill>
                <a:uFillTx/>
              </a:defRPr>
            </a:pPr>
            <a:r>
              <a:rPr lang="en-GB" dirty="0">
                <a:solidFill>
                  <a:srgbClr val="000000"/>
                </a:solidFill>
                <a:latin typeface="Arial" pitchFamily="34"/>
                <a:cs typeface="Arial" pitchFamily="34"/>
              </a:rPr>
              <a:t>This means providing an accessible table of the data in chart would also be a suitable text alternative. </a:t>
            </a:r>
          </a:p>
          <a:p>
            <a:pPr>
              <a:defRPr sz="1800" b="0" i="0" u="none" strike="noStrike" kern="0" cap="none" spc="0" baseline="0">
                <a:solidFill>
                  <a:srgbClr val="000000"/>
                </a:solidFill>
                <a:uFillTx/>
              </a:defRPr>
            </a:pPr>
            <a:endParaRPr lang="en-GB" dirty="0">
              <a:solidFill>
                <a:srgbClr val="000000"/>
              </a:solidFill>
              <a:latin typeface="Arial" pitchFamily="34"/>
              <a:cs typeface="Arial" pitchFamily="34"/>
            </a:endParaRPr>
          </a:p>
          <a:p>
            <a:pPr>
              <a:defRPr sz="1800" b="0" i="0" u="none" strike="noStrike" kern="0" cap="none" spc="0" baseline="0">
                <a:solidFill>
                  <a:srgbClr val="000000"/>
                </a:solidFill>
                <a:uFillTx/>
              </a:defRPr>
            </a:pPr>
            <a:r>
              <a:rPr lang="en-GB" dirty="0">
                <a:solidFill>
                  <a:srgbClr val="000000"/>
                </a:solidFill>
                <a:latin typeface="Arial" pitchFamily="34"/>
                <a:cs typeface="Arial" pitchFamily="34"/>
              </a:rPr>
              <a:t>The table also works well in this example because the list of arrangements is relatively small and there’s only one column of data which can be ranked. </a:t>
            </a:r>
          </a:p>
          <a:p>
            <a:pPr>
              <a:defRPr sz="1800" b="0" i="0" u="none" strike="noStrike" kern="0" cap="none" spc="0" baseline="0">
                <a:solidFill>
                  <a:srgbClr val="000000"/>
                </a:solidFill>
                <a:uFillTx/>
              </a:defRPr>
            </a:pPr>
            <a:endParaRPr lang="en-GB" dirty="0">
              <a:solidFill>
                <a:srgbClr val="000000"/>
              </a:solidFill>
              <a:latin typeface="Arial" pitchFamily="34"/>
              <a:cs typeface="Arial" pitchFamily="34"/>
            </a:endParaRPr>
          </a:p>
          <a:p>
            <a:pPr>
              <a:defRPr sz="1800" b="0" i="0" u="none" strike="noStrike" kern="0" cap="none" spc="0" baseline="0">
                <a:solidFill>
                  <a:srgbClr val="000000"/>
                </a:solidFill>
                <a:uFillTx/>
              </a:defRPr>
            </a:pPr>
            <a:r>
              <a:rPr lang="en-GB" dirty="0">
                <a:solidFill>
                  <a:srgbClr val="000000"/>
                </a:solidFill>
                <a:latin typeface="Arial" pitchFamily="34"/>
                <a:cs typeface="Arial" pitchFamily="34"/>
              </a:rPr>
              <a:t>This means users who cannot see or struggle to understand charts would not find it too difficult to understand the data by looking at the table or having it read out.   </a:t>
            </a:r>
          </a:p>
          <a:p>
            <a:pPr>
              <a:defRPr sz="1800" b="0" i="0" u="none" strike="noStrike" kern="0" cap="none" spc="0" baseline="0">
                <a:solidFill>
                  <a:srgbClr val="000000"/>
                </a:solidFill>
                <a:uFillTx/>
              </a:defRPr>
            </a:pPr>
            <a:endParaRPr lang="en-GB" dirty="0">
              <a:solidFill>
                <a:srgbClr val="000000"/>
              </a:solidFill>
              <a:latin typeface="Arial" pitchFamily="34"/>
              <a:cs typeface="Arial" pitchFamily="34"/>
            </a:endParaRPr>
          </a:p>
        </p:txBody>
      </p:sp>
      <p:graphicFrame>
        <p:nvGraphicFramePr>
          <p:cNvPr id="6" name="Table 4">
            <a:extLst>
              <a:ext uri="{FF2B5EF4-FFF2-40B4-BE49-F238E27FC236}">
                <a16:creationId xmlns:a16="http://schemas.microsoft.com/office/drawing/2014/main" id="{C94A9228-AFA0-C2E5-0A48-1E5897F99598}"/>
              </a:ext>
            </a:extLst>
          </p:cNvPr>
          <p:cNvGraphicFramePr>
            <a:graphicFrameLocks noGrp="1"/>
          </p:cNvGraphicFramePr>
          <p:nvPr>
            <p:extLst>
              <p:ext uri="{D42A27DB-BD31-4B8C-83A1-F6EECF244321}">
                <p14:modId xmlns:p14="http://schemas.microsoft.com/office/powerpoint/2010/main" val="1287728267"/>
              </p:ext>
            </p:extLst>
          </p:nvPr>
        </p:nvGraphicFramePr>
        <p:xfrm>
          <a:off x="6096000" y="1353450"/>
          <a:ext cx="5663427" cy="4948686"/>
        </p:xfrm>
        <a:graphic>
          <a:graphicData uri="http://schemas.openxmlformats.org/drawingml/2006/table">
            <a:tbl>
              <a:tblPr firstRow="1">
                <a:effectLst/>
                <a:tableStyleId>{2D5ABB26-0587-4C30-8999-92F81FD0307C}</a:tableStyleId>
              </a:tblPr>
              <a:tblGrid>
                <a:gridCol w="3991959">
                  <a:extLst>
                    <a:ext uri="{9D8B030D-6E8A-4147-A177-3AD203B41FA5}">
                      <a16:colId xmlns:a16="http://schemas.microsoft.com/office/drawing/2014/main" val="1085254019"/>
                    </a:ext>
                  </a:extLst>
                </a:gridCol>
                <a:gridCol w="1671468">
                  <a:extLst>
                    <a:ext uri="{9D8B030D-6E8A-4147-A177-3AD203B41FA5}">
                      <a16:colId xmlns:a16="http://schemas.microsoft.com/office/drawing/2014/main" val="2449058487"/>
                    </a:ext>
                  </a:extLst>
                </a:gridCol>
              </a:tblGrid>
              <a:tr h="465585">
                <a:tc>
                  <a:txBody>
                    <a:bodyPr/>
                    <a:lstStyle/>
                    <a:p>
                      <a:pPr lvl="0" algn="l" fontAlgn="b"/>
                      <a:r>
                        <a:rPr lang="en-GB" sz="1500" b="1" u="none" strike="noStrike">
                          <a:solidFill>
                            <a:srgbClr val="000000"/>
                          </a:solidFill>
                          <a:latin typeface="Arial" pitchFamily="34"/>
                          <a:cs typeface="Arial" pitchFamily="34"/>
                        </a:rPr>
                        <a:t>Childcare arrangements</a:t>
                      </a:r>
                      <a:endParaRPr lang="en-GB" sz="1500" b="1"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lnB w="12701" cap="flat" cmpd="sng" algn="ctr">
                      <a:solidFill>
                        <a:srgbClr val="000000"/>
                      </a:solidFill>
                      <a:prstDash val="solid"/>
                      <a:round/>
                      <a:headEnd type="none" w="med" len="med"/>
                      <a:tailEnd type="none" w="med" len="med"/>
                    </a:lnB>
                  </a:tcPr>
                </a:tc>
                <a:tc>
                  <a:txBody>
                    <a:bodyPr/>
                    <a:lstStyle/>
                    <a:p>
                      <a:pPr lvl="0" algn="r" fontAlgn="b"/>
                      <a:r>
                        <a:rPr lang="en-GB" sz="1500" b="1" u="none" strike="noStrike">
                          <a:solidFill>
                            <a:srgbClr val="000000"/>
                          </a:solidFill>
                          <a:latin typeface="Arial" pitchFamily="34"/>
                          <a:cs typeface="Arial" pitchFamily="34"/>
                        </a:rPr>
                        <a:t>Percentage stating  the arrangement</a:t>
                      </a:r>
                      <a:endParaRPr lang="en-GB" sz="1500" b="1"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lnB w="12701"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9329766"/>
                  </a:ext>
                </a:extLst>
              </a:tr>
              <a:tr h="310246">
                <a:tc>
                  <a:txBody>
                    <a:bodyPr/>
                    <a:lstStyle/>
                    <a:p>
                      <a:pPr lvl="0" algn="l" fontAlgn="b"/>
                      <a:r>
                        <a:rPr lang="en-GB" sz="1500" u="none" strike="noStrike">
                          <a:latin typeface="Arial" pitchFamily="34"/>
                          <a:cs typeface="Arial" pitchFamily="34"/>
                        </a:rPr>
                        <a:t>Children at school</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tcPr>
                </a:tc>
                <a:tc>
                  <a:txBody>
                    <a:bodyPr/>
                    <a:lstStyle/>
                    <a:p>
                      <a:pPr lvl="0" algn="r" fontAlgn="b"/>
                      <a:r>
                        <a:rPr lang="en-GB" sz="1500" u="none" strike="noStrike">
                          <a:latin typeface="Arial" pitchFamily="34"/>
                          <a:cs typeface="Arial" pitchFamily="34"/>
                        </a:rPr>
                        <a:t>44%</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lnT w="12701"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387715760"/>
                  </a:ext>
                </a:extLst>
              </a:tr>
              <a:tr h="310246">
                <a:tc>
                  <a:txBody>
                    <a:bodyPr/>
                    <a:lstStyle/>
                    <a:p>
                      <a:pPr lvl="0" algn="l" fontAlgn="b"/>
                      <a:r>
                        <a:rPr lang="en-GB" sz="1500" u="none" strike="noStrike">
                          <a:latin typeface="Arial" pitchFamily="34"/>
                          <a:cs typeface="Arial" pitchFamily="34"/>
                        </a:rPr>
                        <a:t>Have reliable childcare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42%</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375428747"/>
                  </a:ext>
                </a:extLst>
              </a:tr>
              <a:tr h="310246">
                <a:tc>
                  <a:txBody>
                    <a:bodyPr/>
                    <a:lstStyle/>
                    <a:p>
                      <a:pPr lvl="0" algn="l" fontAlgn="b"/>
                      <a:r>
                        <a:rPr lang="en-GB" sz="1500" u="none" strike="noStrike">
                          <a:latin typeface="Arial" pitchFamily="34"/>
                          <a:cs typeface="Arial" pitchFamily="34"/>
                        </a:rPr>
                        <a:t>Relatives help with childcare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38%</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592911768"/>
                  </a:ext>
                </a:extLst>
              </a:tr>
              <a:tr h="310246">
                <a:tc>
                  <a:txBody>
                    <a:bodyPr/>
                    <a:lstStyle/>
                    <a:p>
                      <a:pPr lvl="0" algn="l" fontAlgn="b"/>
                      <a:r>
                        <a:rPr lang="en-GB" sz="1500" u="none" strike="noStrike">
                          <a:latin typeface="Arial" pitchFamily="34"/>
                          <a:cs typeface="Arial" pitchFamily="34"/>
                        </a:rPr>
                        <a:t>Childcare fits with working hours</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27%</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958400978"/>
                  </a:ext>
                </a:extLst>
              </a:tr>
              <a:tr h="310246">
                <a:tc>
                  <a:txBody>
                    <a:bodyPr/>
                    <a:lstStyle/>
                    <a:p>
                      <a:pPr lvl="0" algn="l" fontAlgn="b"/>
                      <a:r>
                        <a:rPr lang="en-GB" sz="1500" u="none" strike="noStrike">
                          <a:latin typeface="Arial" pitchFamily="34"/>
                          <a:cs typeface="Arial" pitchFamily="34"/>
                        </a:rPr>
                        <a:t>Have good quality childcare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26%</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4221220726"/>
                  </a:ext>
                </a:extLst>
              </a:tr>
              <a:tr h="310246">
                <a:tc>
                  <a:txBody>
                    <a:bodyPr/>
                    <a:lstStyle/>
                    <a:p>
                      <a:pPr lvl="0" algn="l" fontAlgn="b"/>
                      <a:r>
                        <a:rPr lang="en-GB" sz="1500" u="none" strike="noStrike">
                          <a:latin typeface="Arial" pitchFamily="34"/>
                          <a:cs typeface="Arial" pitchFamily="34"/>
                        </a:rPr>
                        <a:t>Have free/cheap childcare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13%</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889568082"/>
                  </a:ext>
                </a:extLst>
              </a:tr>
              <a:tr h="310246">
                <a:tc>
                  <a:txBody>
                    <a:bodyPr/>
                    <a:lstStyle/>
                    <a:p>
                      <a:pPr lvl="0" algn="l" fontAlgn="b"/>
                      <a:r>
                        <a:rPr lang="en-GB" sz="1500" u="none" strike="noStrike">
                          <a:latin typeface="Arial" pitchFamily="34"/>
                          <a:cs typeface="Arial" pitchFamily="34"/>
                        </a:rPr>
                        <a:t>Children old enough to look after themselves</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12%</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671877155"/>
                  </a:ext>
                </a:extLst>
              </a:tr>
              <a:tr h="310246">
                <a:tc>
                  <a:txBody>
                    <a:bodyPr/>
                    <a:lstStyle/>
                    <a:p>
                      <a:pPr lvl="0" algn="l" fontAlgn="b"/>
                      <a:r>
                        <a:rPr lang="en-GB" sz="1500" u="none" strike="noStrike">
                          <a:latin typeface="Arial" pitchFamily="34"/>
                          <a:cs typeface="Arial" pitchFamily="34"/>
                        </a:rPr>
                        <a:t>Friends help with childcare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9%</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328703997"/>
                  </a:ext>
                </a:extLst>
              </a:tr>
              <a:tr h="280208">
                <a:tc>
                  <a:txBody>
                    <a:bodyPr/>
                    <a:lstStyle/>
                    <a:p>
                      <a:pPr lvl="0" algn="l" fontAlgn="b"/>
                      <a:r>
                        <a:rPr lang="en-GB" sz="1500" u="none" strike="noStrike">
                          <a:latin typeface="Arial" pitchFamily="34"/>
                          <a:cs typeface="Arial" pitchFamily="34"/>
                        </a:rPr>
                        <a:t>Use hours from 30 free hours scheme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8%</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303046613"/>
                  </a:ext>
                </a:extLst>
              </a:tr>
              <a:tr h="259726">
                <a:tc>
                  <a:txBody>
                    <a:bodyPr/>
                    <a:lstStyle/>
                    <a:p>
                      <a:pPr lvl="0" algn="l" fontAlgn="b"/>
                      <a:r>
                        <a:rPr lang="en-GB" sz="1500" u="none" strike="noStrike">
                          <a:latin typeface="Arial" pitchFamily="34"/>
                          <a:cs typeface="Arial" pitchFamily="34"/>
                        </a:rPr>
                        <a:t>Use hours from 15 free hours scheme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4%</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368812189"/>
                  </a:ext>
                </a:extLst>
              </a:tr>
              <a:tr h="310246">
                <a:tc>
                  <a:txBody>
                    <a:bodyPr/>
                    <a:lstStyle/>
                    <a:p>
                      <a:pPr lvl="0" algn="l" fontAlgn="b"/>
                      <a:r>
                        <a:rPr lang="en-GB" sz="1500" u="none" strike="noStrike">
                          <a:latin typeface="Arial" pitchFamily="34"/>
                          <a:cs typeface="Arial" pitchFamily="34"/>
                        </a:rPr>
                        <a:t>Help with childcare costs through tax credits</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3%</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625601491"/>
                  </a:ext>
                </a:extLst>
              </a:tr>
              <a:tr h="310246">
                <a:tc>
                  <a:txBody>
                    <a:bodyPr/>
                    <a:lstStyle/>
                    <a:p>
                      <a:pPr lvl="0" algn="l" fontAlgn="b"/>
                      <a:r>
                        <a:rPr lang="en-GB" sz="1500" u="none" strike="noStrike">
                          <a:latin typeface="Arial" pitchFamily="34"/>
                          <a:cs typeface="Arial" pitchFamily="34"/>
                        </a:rPr>
                        <a:t>Employer pays for some/all of childcare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1%</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931280242"/>
                  </a:ext>
                </a:extLst>
              </a:tr>
              <a:tr h="310246">
                <a:tc>
                  <a:txBody>
                    <a:bodyPr/>
                    <a:lstStyle/>
                    <a:p>
                      <a:pPr lvl="0" algn="l" fontAlgn="b"/>
                      <a:r>
                        <a:rPr lang="en-GB" sz="1500" u="none" strike="noStrike">
                          <a:latin typeface="Arial" pitchFamily="34"/>
                          <a:cs typeface="Arial" pitchFamily="34"/>
                        </a:rPr>
                        <a:t>Other</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a:latin typeface="Arial" pitchFamily="34"/>
                          <a:cs typeface="Arial" pitchFamily="34"/>
                        </a:rPr>
                        <a:t>1%</a:t>
                      </a:r>
                      <a:endParaRPr lang="en-GB" sz="1500" b="0" i="0" u="none" strike="noStrike">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234907845"/>
                  </a:ext>
                </a:extLst>
              </a:tr>
              <a:tr h="310246">
                <a:tc>
                  <a:txBody>
                    <a:bodyPr/>
                    <a:lstStyle/>
                    <a:p>
                      <a:pPr lvl="0" algn="l" fontAlgn="b"/>
                      <a:r>
                        <a:rPr lang="en-GB" sz="1500" u="none" strike="noStrike">
                          <a:latin typeface="Arial" pitchFamily="34"/>
                          <a:cs typeface="Arial" pitchFamily="34"/>
                        </a:rPr>
                        <a:t>None of these</a:t>
                      </a:r>
                      <a:endParaRPr lang="en-GB" sz="1500" b="0" i="0" u="none" strike="noStrike">
                        <a:solidFill>
                          <a:srgbClr val="000000"/>
                        </a:solidFill>
                        <a:latin typeface="Arial" pitchFamily="34"/>
                        <a:cs typeface="Arial" pitchFamily="34"/>
                      </a:endParaRPr>
                    </a:p>
                  </a:txBody>
                  <a:tcPr marL="0" marR="0" marT="0" marB="0" anchor="b">
                    <a:lnR w="12701" cap="flat" cmpd="sng" algn="ctr">
                      <a:solidFill>
                        <a:srgbClr val="000000"/>
                      </a:solidFill>
                      <a:prstDash val="solid"/>
                      <a:round/>
                      <a:headEnd type="none" w="med" len="med"/>
                      <a:tailEnd type="none" w="med" len="med"/>
                    </a:lnR>
                  </a:tcPr>
                </a:tc>
                <a:tc>
                  <a:txBody>
                    <a:bodyPr/>
                    <a:lstStyle/>
                    <a:p>
                      <a:pPr lvl="0" algn="r" fontAlgn="b"/>
                      <a:r>
                        <a:rPr lang="en-GB" sz="1500" u="none" strike="noStrike" dirty="0">
                          <a:latin typeface="Arial" pitchFamily="34"/>
                          <a:cs typeface="Arial" pitchFamily="34"/>
                        </a:rPr>
                        <a:t>15%</a:t>
                      </a:r>
                      <a:endParaRPr lang="en-GB" sz="1500" b="0" i="0" u="none" strike="noStrike" dirty="0">
                        <a:solidFill>
                          <a:srgbClr val="000000"/>
                        </a:solidFill>
                        <a:latin typeface="Arial" pitchFamily="34"/>
                        <a:cs typeface="Arial" pitchFamily="34"/>
                      </a:endParaRPr>
                    </a:p>
                  </a:txBody>
                  <a:tcPr marL="0" marR="0" marT="0" marB="0" anchor="b">
                    <a:lnL w="12701"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3050116580"/>
                  </a:ext>
                </a:extLst>
              </a:tr>
            </a:tbl>
          </a:graphicData>
        </a:graphic>
      </p:graphicFrame>
    </p:spTree>
    <p:extLst>
      <p:ext uri="{BB962C8B-B14F-4D97-AF65-F5344CB8AC3E}">
        <p14:creationId xmlns:p14="http://schemas.microsoft.com/office/powerpoint/2010/main" val="3071999149"/>
      </p:ext>
    </p:extLst>
  </p:cSld>
  <p:clrMapOvr>
    <a:masterClrMapping/>
  </p:clrMapOvr>
</p:sld>
</file>

<file path=ppt/theme/theme1.xml><?xml version="1.0" encoding="utf-8"?>
<a:theme xmlns:a="http://schemas.openxmlformats.org/drawingml/2006/main" name="ThemeAF">
  <a:themeElements>
    <a:clrScheme name="Categorical colour palette">
      <a:dk1>
        <a:srgbClr val="000000"/>
      </a:dk1>
      <a:lt1>
        <a:srgbClr val="FFFFFF"/>
      </a:lt1>
      <a:dk2>
        <a:srgbClr val="000000"/>
      </a:dk2>
      <a:lt2>
        <a:srgbClr val="FFFFFF"/>
      </a:lt2>
      <a:accent1>
        <a:srgbClr val="12436D"/>
      </a:accent1>
      <a:accent2>
        <a:srgbClr val="28A197"/>
      </a:accent2>
      <a:accent3>
        <a:srgbClr val="801650"/>
      </a:accent3>
      <a:accent4>
        <a:srgbClr val="F46A25"/>
      </a:accent4>
      <a:accent5>
        <a:srgbClr val="3D3D3D"/>
      </a:accent5>
      <a:accent6>
        <a:srgbClr val="A285D1"/>
      </a:accent6>
      <a:hlink>
        <a:srgbClr val="0563C1"/>
      </a:hlink>
      <a:folHlink>
        <a:srgbClr val="954F72"/>
      </a:folHlink>
    </a:clrScheme>
    <a:fontScheme name="Arial - sans serif">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AF" id="{6AAF2156-90A8-43FA-BE29-4C79A8FAA699}" vid="{A1AF6579-3DBB-4996-87E5-FDCECB7C6BD3}"/>
    </a:ext>
  </a:extLst>
</a:theme>
</file>

<file path=docProps/app.xml><?xml version="1.0" encoding="utf-8"?>
<Properties xmlns="http://schemas.openxmlformats.org/officeDocument/2006/extended-properties" xmlns:vt="http://schemas.openxmlformats.org/officeDocument/2006/docPropsVTypes">
  <Template>Default Theme</Template>
  <TotalTime>56</TotalTime>
  <Words>358</Words>
  <Application>Microsoft Office PowerPoint</Application>
  <PresentationFormat>Custom</PresentationFormat>
  <Paragraphs>54</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 Rounded MT Bold</vt:lpstr>
      <vt:lpstr>ThemeAF</vt:lpstr>
      <vt:lpstr>Solution for providing a text alternative</vt:lpstr>
      <vt:lpstr>Solution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Solution for providing a text alternative</dc:title>
  <dc:creator>Thomas, Hannah</dc:creator>
  <cp:lastModifiedBy>Hannah</cp:lastModifiedBy>
  <cp:revision>3</cp:revision>
  <dcterms:created xsi:type="dcterms:W3CDTF">2023-01-19T12:17:21Z</dcterms:created>
  <dcterms:modified xsi:type="dcterms:W3CDTF">2023-02-13T16:18:36Z</dcterms:modified>
</cp:coreProperties>
</file>