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1117" r:id="rId3"/>
    <p:sldId id="258" r:id="rId4"/>
    <p:sldId id="1119" r:id="rId5"/>
    <p:sldId id="1118" r:id="rId6"/>
    <p:sldId id="1120" r:id="rId7"/>
    <p:sldId id="105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3" autoAdjust="0"/>
    <p:restoredTop sz="86449" autoAdjust="0"/>
  </p:normalViewPr>
  <p:slideViewPr>
    <p:cSldViewPr snapToGrid="0">
      <p:cViewPr varScale="1">
        <p:scale>
          <a:sx n="75" d="100"/>
          <a:sy n="75" d="100"/>
        </p:scale>
        <p:origin x="106" y="28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385576-4254-6DBC-66EF-8CD755B13C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3FA234-B6EB-4A87-4301-ECC18F28F0D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C50B6A5-D77A-43DD-9CCC-28F26B7664AC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6C3186-F279-48BB-11A4-B1E4FDFF16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4586437-5AFD-86FC-CBD8-B8E7F08945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AF1AF-904F-5AA0-ECF2-1677460860B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DF0B57-DA70-D294-BBD1-C9506F6049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DD9305E-8D85-4BB5-B7B9-EB586C8D3E8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6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963D4B-419B-8309-89E7-FAD92BB8A4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7E7C46-EA5C-363B-55DC-5DE10658EC6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FC7FE-2426-6ACA-D3A0-47DA86EC49A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B44B5E-5D28-4D4C-9946-1916C425FB8E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834985-29C3-71D3-5EDD-382112F4AC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9BDCD9-12C4-8B4C-EEE6-CD12F90375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67157-195A-9DE8-1D14-7FD6D199D1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AE2EEC-0D6B-40E5-9183-9DE4DEC18BC2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1360DD-E24C-2BBD-3039-A565654BFC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476C9C-9DCC-0C27-2F3F-EFE859B515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D6472-F25F-6D6D-A1DF-AB199CD6440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3F9E6B9-8105-41D9-824C-3FC7D045818C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1DFC49-6922-8489-9752-3EFC199B71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1BA3C8-6F38-B558-760F-10CBF2A13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1D357-1FB7-C8D4-D58C-6C504F6A7B6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73151B-0EB0-41C9-9021-E692FF948471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7B06DA-2534-14F8-8AAE-15004FF946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E72DE3-DF33-CB5C-9E48-8112593964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DC50C-7855-C6C4-6883-CA8A5DC9939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E945E5-81D6-46DF-960B-954538A5E8E8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B8C0F8-6789-3EEC-9D82-C5EF4BEA1D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7247C9-29E3-5D45-0CF5-CBFF5F5155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AF817-5928-98DF-2B16-3E38FBAED14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317661-35CB-461E-B907-9DC75A60535B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4D4BA-9AE5-A4B5-A2EB-1D209C338E7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E5030-0C7F-98D8-B885-B746E356594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15092-105D-4DC5-A8DA-FC0DCD9E47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FE4377-CFAC-45E2-B3EA-DE93217F8B88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F3139-8A28-275E-4699-1CF2ED68BD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E13E1-551E-6853-DCEB-D445D76185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28EAB0-3F22-45E6-A689-455BC2008F0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92885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7E4FB-B48D-6D4A-9A0A-4A18550556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23577-7490-FEB7-9B8D-6B341E59022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304C6-F678-EE40-8E6A-785C7F921D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79A8F1-7E57-48DF-8F44-AD1C17F0905F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C39C2-785B-509F-3CFE-8C3EEB327B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CB0DC-69DE-3890-07E8-7AE60511BB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77F50-4859-4613-A209-4E23A65393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1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11F66D-934A-7ECC-8A72-6357EBF5299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99681-CE71-0E8E-CDE0-40BDBEF5254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16847-11F1-5BE5-F98F-1E3AEB358E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4A6523-7DCC-4274-AE86-69B576560A10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52979-E5BE-DB29-B4AD-C6B26AE655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6C2E-7F10-3E5F-6AA1-5B17582547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8CFCD-4701-4989-8502-B4E97FDB9F2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45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;p10">
            <a:extLst>
              <a:ext uri="{FF2B5EF4-FFF2-40B4-BE49-F238E27FC236}">
                <a16:creationId xmlns:a16="http://schemas.microsoft.com/office/drawing/2014/main" id="{F36B3260-121F-2A85-DCF2-B00069D634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3" y="1857374"/>
            <a:ext cx="8264804" cy="4710495"/>
          </a:xfrm>
        </p:spPr>
        <p:txBody>
          <a:bodyPr lIns="0" tIns="0" rIns="0" bIns="0" anchor="ctr">
            <a:noAutofit/>
          </a:bodyPr>
          <a:lstStyle>
            <a:lvl1pPr marL="609584" indent="-304787">
              <a:spcBef>
                <a:spcPts val="480"/>
              </a:spcBef>
              <a:buNone/>
              <a:defRPr lang="en-GB" sz="2400">
                <a:latin typeface="Arial Rounded MT Bold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Google Shape;61;p10">
            <a:extLst>
              <a:ext uri="{FF2B5EF4-FFF2-40B4-BE49-F238E27FC236}">
                <a16:creationId xmlns:a16="http://schemas.microsoft.com/office/drawing/2014/main" id="{FDD935CD-3B9F-E11C-35BF-5E6BE6E3B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307442" y="6333134"/>
            <a:ext cx="731602" cy="524801"/>
          </a:xfrm>
        </p:spPr>
        <p:txBody>
          <a:bodyPr lIns="0" tIns="0" rIns="0" bIns="0"/>
          <a:lstStyle>
            <a:lvl1pPr>
              <a:defRPr lang="en-US"/>
            </a:lvl1pPr>
          </a:lstStyle>
          <a:p>
            <a:pPr lvl="0"/>
            <a:fld id="{D0530702-1404-4832-B822-500A4BEB3121}" type="slidenum">
              <a:t>‹#›</a:t>
            </a:fld>
            <a:endParaRPr lang="en-US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B4AB3C3C-3B50-3C2E-292C-DF3456124B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0475" r="1" b="26134"/>
          <a:stretch>
            <a:fillRect/>
          </a:stretch>
        </p:blipFill>
        <p:spPr>
          <a:xfrm flipH="1">
            <a:off x="7356137" y="783567"/>
            <a:ext cx="4825617" cy="606925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4217A88-3F63-21D5-809C-F3679FB96C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783567"/>
            <a:ext cx="10204493" cy="958400"/>
          </a:xfrm>
        </p:spPr>
        <p:txBody>
          <a:bodyPr/>
          <a:lstStyle>
            <a:lvl1pPr>
              <a:defRPr sz="4267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961C3B-3047-1AD6-3E98-EDC8634A1A7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1017925" y="159389"/>
            <a:ext cx="960001" cy="96000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6826287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F7F86-BE79-1391-660E-BB9E99DF71F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B1DE1-02BF-5DA5-0087-5D36B64076F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69ACE-F04C-E4F4-5228-F02B2B6CBD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7A7796-F1FA-42F9-B1E5-FC46C0276DE1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A96CB-21B2-5ED1-B504-F049A6FEE4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B9A2C-D6CD-170E-07FC-2FF76B62ED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FEC75-5720-4430-A8B9-CB569FDC549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6376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0FB36-77B0-021D-67A7-D756D1906B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8227A-3F68-9AAA-6106-32EE0D9089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97DA9-7596-D7DF-E5EA-ED50F72B05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CA887A-24D6-41E8-BBA7-7695542364AF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35AA8-B7D5-CAA7-032F-25B6A8F70E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3C85E-F3B3-7B9F-B1BC-AACD1D5E71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FA9879-4A0A-4FA1-AF09-E0EACDCE1A6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83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2927D-83FB-C9E5-5B19-F127D8FDC5D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5FC41-9F21-A49B-8D95-355267B29A3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BE70F-451D-C8E7-D15E-25A605B110E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78824-CB89-B14D-833B-6ECFDD69EB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B5B086-8393-47D6-88D2-2E3234CFB06F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E5D95-1F65-4C60-9E46-1250222D67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AD8CB4-64D3-3861-E512-8E7D6C78B0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8CB002-3578-418D-8F0F-A5959C1E78C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52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A5CD5-BF17-1040-5806-53D809AFFC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9D764-A25E-A465-A298-21C04022D06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B23CF-17B0-FF29-080C-EFF1D3F5578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4C402-9531-88C1-7232-C19655DD43F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791A91-A416-A587-72EC-5E73BB2D855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289736-AE78-EEDE-6C71-826AC5EA3D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6A285F-0EF2-4EF0-9149-63A3A4D7668C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2D6D12-C4FF-E5D8-5ACD-3E620F7A88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6C8783-BC48-889C-18F5-96C11A02B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F11A8C-8ABE-46D0-90B3-FB226FF4E0A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27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3E6F6-2856-91D7-9034-524AD80A260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5E0D3F-7590-F4D8-13DC-2667F5E876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65668C-B3D4-45FC-B668-A695E15C9231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EC77A-0E39-DBED-1A36-B72303B8221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E9E51-C9CF-8537-668D-F67FE2000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AE1693-9026-4724-893B-4B650A1A558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4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4A8A9-330E-28F2-EBD7-CF4D59BAE34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FF3D72-BD72-4061-BE81-49EBECFB296A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3B40B-920D-C91D-5BAA-B026ED9C6B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F9768-B80E-6621-C65E-5B6D3CD7B8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83966C-69E0-4645-9771-D735F37447A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76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49C3E-B9DC-09F4-C07F-723A36C59C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FECB6-31DD-1315-7435-DAAB735C16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75CB9-077D-7D90-8613-A5AD143B9C3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EE5F5-BD9A-F0AA-F7BB-BE986E7F6C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0F9456-357B-4C5A-BD1E-61E2FF28DEAA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1E95D-EDA3-4F01-C95D-699CE6A8E6C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965B7-2C19-F04F-9DA7-9E28485E5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A7DBF1-D9FB-454B-A9DB-5D561517286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95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D41D-86A0-CAA0-0065-7E4F58C4AE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BBD4F7-6383-9E36-5E09-D7FCB7E389D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42B7A3-2600-4749-970A-C1787D11A8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649E5-2ED8-066D-4901-0331A4E737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785587-B912-44DC-85B7-02EFBA1E21EE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71DDA-BC59-F535-2316-41DF1FA95E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D03E1-FF39-EC22-464B-173AAEF82E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76EF9A-658C-44A0-A7A9-1FF2C53D690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3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3D377-84C8-E627-CE73-DCB51E0EDD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D8CB2-4B8B-3CDF-BE40-37E3CD5B89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EBCD3-46D5-39A6-1402-8A138682641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0008CE68-841F-4D24-81D0-7A4373D50C25}" type="datetime1">
              <a:rPr lang="en-GB"/>
              <a:pPr lvl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6B276-5EFF-4094-7BCC-9217FFCB315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95DBB-F2A2-B0E6-72C7-0BBD826D113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E10E5318-C058-4B15-A789-853BA894B9B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 Rounded MT Bold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ov.wales/relative-income-poverty-april-2019-march-2020-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xplore-education-statistics.service.gov.uk/find-statistics/childcare-and-early-years-survey-of-parents/2021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136DB982-7044-9F33-FBEF-426E96C20CB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1408" y="434783"/>
            <a:ext cx="6469785" cy="1322569"/>
          </a:xfrm>
        </p:spPr>
        <p:txBody>
          <a:bodyPr anchorCtr="0">
            <a:noAutofit/>
          </a:bodyPr>
          <a:lstStyle/>
          <a:p>
            <a:pPr lvl="0" algn="l"/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Example: </a:t>
            </a:r>
            <a:br>
              <a:rPr lang="en-GB" sz="4000" dirty="0">
                <a:latin typeface="Arial Rounded MT Bold" panose="020F0704030504030204" pitchFamily="34" charset="0"/>
                <a:cs typeface="Arial" pitchFamily="34"/>
              </a:rPr>
            </a:br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writing and incorporating text alternatives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93BD71-49CC-56A0-CECC-FF4134E3D6D5}"/>
              </a:ext>
            </a:extLst>
          </p:cNvPr>
          <p:cNvSpPr txBox="1"/>
          <p:nvPr/>
        </p:nvSpPr>
        <p:spPr>
          <a:xfrm>
            <a:off x="311078" y="2205369"/>
            <a:ext cx="5146490" cy="40535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The information on this slide is taken from a </a:t>
            </a: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  <a:hlinkClick r:id="rId3"/>
              </a:rPr>
              <a:t>report on relative income poverty</a:t>
            </a: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from Welsh Government.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This </a:t>
            </a: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shows you</a:t>
            </a: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the information you would have read out to you if you used screen reader software.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Task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</a:t>
            </a: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ry to visualise what the chart looks like using the information given to you in this section. You might find using a pen and paper helpful.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DF163-E87E-A13C-78EF-C50382B35989}"/>
              </a:ext>
            </a:extLst>
          </p:cNvPr>
          <p:cNvSpPr txBox="1"/>
          <p:nvPr/>
        </p:nvSpPr>
        <p:spPr>
          <a:xfrm>
            <a:off x="6654468" y="2185698"/>
            <a:ext cx="5226454" cy="44413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Main findings</a:t>
            </a:r>
          </a:p>
          <a:p>
            <a:pPr marL="590546" marR="0" lvl="0" indent="-28575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Between 2017-18 and 2019-20, 23% of all people in Wales were living in relative income poverty.</a:t>
            </a:r>
          </a:p>
          <a:p>
            <a:pPr marL="590546" marR="0" lvl="0" indent="-28575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percentage of people living in relative income poverty has been relatively stable in Wales for over 15 years.</a:t>
            </a:r>
          </a:p>
          <a:p>
            <a:pPr marL="590546" marR="0" lvl="0" indent="-28575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England the percentage of people living in relative income poverty was 22% between 2017 and 2020; in Scotland and Northern Ireland the figures were 19% and 18% respectively. (chart 1)</a:t>
            </a: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1F1F1F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1F1F1F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Alt text in alt attribute (the code behind the image): </a:t>
            </a: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Chart 1 shows the percentage of people in Wales, Scotland, England and Northern Ireland living in relative income poverty since the 3 year period 1997 to 2000.</a:t>
            </a:r>
          </a:p>
          <a:p>
            <a:pPr marL="609584" marR="0" lvl="0" indent="-304787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1F1F1F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3">
            <a:extLst>
              <a:ext uri="{FF2B5EF4-FFF2-40B4-BE49-F238E27FC236}">
                <a16:creationId xmlns:a16="http://schemas.microsoft.com/office/drawing/2014/main" id="{339259EE-8445-2192-7922-6EBE2BB309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40997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12436D"/>
            </a:solidFill>
            <a:prstDash val="solid"/>
            <a:miter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">
            <a:extLst>
              <a:ext uri="{FF2B5EF4-FFF2-40B4-BE49-F238E27FC236}">
                <a16:creationId xmlns:a16="http://schemas.microsoft.com/office/drawing/2014/main" id="{F7A34A35-869C-18A8-6F9C-7DC56F64A6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6327" y="0"/>
            <a:ext cx="5137077" cy="13225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000" b="0" i="0" u="none" strike="noStrike" kern="1200" cap="none" spc="0" baseline="0">
                <a:solidFill>
                  <a:srgbClr val="000000"/>
                </a:solidFill>
                <a:uFillTx/>
                <a:latin typeface="Arial Rounded MT Bold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pitchFamily="34"/>
              </a:rPr>
              <a:t>Visualising the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A338E-D501-C113-D4A2-26344690FAA1}"/>
              </a:ext>
            </a:extLst>
          </p:cNvPr>
          <p:cNvSpPr txBox="1"/>
          <p:nvPr/>
        </p:nvSpPr>
        <p:spPr>
          <a:xfrm>
            <a:off x="-165706" y="1500402"/>
            <a:ext cx="5146490" cy="4859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This is what I came up with: </a:t>
            </a:r>
          </a:p>
        </p:txBody>
      </p:sp>
      <p:grpSp>
        <p:nvGrpSpPr>
          <p:cNvPr id="5" name="Group 4" descr="An outline of a chart with percentage on the y-axis and years on the x-axis. 23% and 15% are marked on the y-axis. There are dots for the latest figures for Wales, England, Scotland and Northern Ireland. There is a flat line for Wales before the dot. ">
            <a:extLst>
              <a:ext uri="{FF2B5EF4-FFF2-40B4-BE49-F238E27FC236}">
                <a16:creationId xmlns:a16="http://schemas.microsoft.com/office/drawing/2014/main" id="{C6EECDE7-D898-3B94-6E4B-59EFC5B3C681}"/>
              </a:ext>
            </a:extLst>
          </p:cNvPr>
          <p:cNvGrpSpPr/>
          <p:nvPr/>
        </p:nvGrpSpPr>
        <p:grpSpPr>
          <a:xfrm>
            <a:off x="108016" y="1725483"/>
            <a:ext cx="5987984" cy="5132517"/>
            <a:chOff x="6003045" y="1269315"/>
            <a:chExt cx="5987984" cy="513251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0DBBA0-63F1-3B63-9A3B-E73B24301A29}"/>
                </a:ext>
              </a:extLst>
            </p:cNvPr>
            <p:cNvGrpSpPr/>
            <p:nvPr/>
          </p:nvGrpSpPr>
          <p:grpSpPr>
            <a:xfrm>
              <a:off x="6003045" y="1269315"/>
              <a:ext cx="5987984" cy="5099754"/>
              <a:chOff x="6003045" y="1269315"/>
              <a:chExt cx="5987984" cy="5099754"/>
            </a:xfrm>
          </p:grpSpPr>
          <p:sp>
            <p:nvSpPr>
              <p:cNvPr id="7" name="TextBox 7">
                <a:extLst>
                  <a:ext uri="{FF2B5EF4-FFF2-40B4-BE49-F238E27FC236}">
                    <a16:creationId xmlns:a16="http://schemas.microsoft.com/office/drawing/2014/main" id="{95C5649F-82FD-40DA-9FC1-F6374CC24E4D}"/>
                  </a:ext>
                </a:extLst>
              </p:cNvPr>
              <p:cNvSpPr txBox="1"/>
              <p:nvPr/>
            </p:nvSpPr>
            <p:spPr>
              <a:xfrm>
                <a:off x="10655411" y="3354494"/>
                <a:ext cx="1335618" cy="276999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2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34"/>
                    <a:cs typeface="Arial" pitchFamily="34"/>
                  </a:rPr>
                  <a:t>Northern Ireland </a:t>
                </a:r>
              </a:p>
            </p:txBody>
          </p:sp>
          <p:grpSp>
            <p:nvGrpSpPr>
              <p:cNvPr id="8" name="Group 8">
                <a:extLst>
                  <a:ext uri="{FF2B5EF4-FFF2-40B4-BE49-F238E27FC236}">
                    <a16:creationId xmlns:a16="http://schemas.microsoft.com/office/drawing/2014/main" id="{BBFAA051-93D7-663C-7CF4-4935A8C497B1}"/>
                  </a:ext>
                </a:extLst>
              </p:cNvPr>
              <p:cNvGrpSpPr/>
              <p:nvPr/>
            </p:nvGrpSpPr>
            <p:grpSpPr>
              <a:xfrm>
                <a:off x="6003045" y="1269315"/>
                <a:ext cx="5441576" cy="5099754"/>
                <a:chOff x="6003045" y="1269315"/>
                <a:chExt cx="5441576" cy="5099754"/>
              </a:xfrm>
            </p:grpSpPr>
            <p:cxnSp>
              <p:nvCxnSpPr>
                <p:cNvPr id="9" name="Straight Connector 9">
                  <a:extLst>
                    <a:ext uri="{FF2B5EF4-FFF2-40B4-BE49-F238E27FC236}">
                      <a16:creationId xmlns:a16="http://schemas.microsoft.com/office/drawing/2014/main" id="{810B49AF-1D28-6F8B-8B4C-EA5F6B36C112}"/>
                    </a:ext>
                  </a:extLst>
                </p:cNvPr>
                <p:cNvCxnSpPr/>
                <p:nvPr/>
              </p:nvCxnSpPr>
              <p:spPr>
                <a:xfrm>
                  <a:off x="6483461" y="1453978"/>
                  <a:ext cx="0" cy="3990972"/>
                </a:xfrm>
                <a:prstGeom prst="straightConnector1">
                  <a:avLst/>
                </a:prstGeom>
                <a:noFill/>
                <a:ln w="19046" cap="flat">
                  <a:solidFill>
                    <a:srgbClr val="262626"/>
                  </a:solidFill>
                  <a:prstDash val="solid"/>
                  <a:miter/>
                </a:ln>
              </p:spPr>
            </p:cxnSp>
            <p:cxnSp>
              <p:nvCxnSpPr>
                <p:cNvPr id="10" name="Straight Connector 10">
                  <a:extLst>
                    <a:ext uri="{FF2B5EF4-FFF2-40B4-BE49-F238E27FC236}">
                      <a16:creationId xmlns:a16="http://schemas.microsoft.com/office/drawing/2014/main" id="{FD2AED5F-8A55-5299-FFC5-A22054E69188}"/>
                    </a:ext>
                  </a:extLst>
                </p:cNvPr>
                <p:cNvCxnSpPr/>
                <p:nvPr/>
              </p:nvCxnSpPr>
              <p:spPr>
                <a:xfrm>
                  <a:off x="6483461" y="5444950"/>
                  <a:ext cx="4286250" cy="0"/>
                </a:xfrm>
                <a:prstGeom prst="straightConnector1">
                  <a:avLst/>
                </a:prstGeom>
                <a:noFill/>
                <a:ln w="19046" cap="flat">
                  <a:solidFill>
                    <a:srgbClr val="262626"/>
                  </a:solidFill>
                  <a:prstDash val="solid"/>
                  <a:miter/>
                </a:ln>
              </p:spPr>
            </p:cxnSp>
            <p:sp>
              <p:nvSpPr>
                <p:cNvPr id="11" name="TextBox 11">
                  <a:extLst>
                    <a:ext uri="{FF2B5EF4-FFF2-40B4-BE49-F238E27FC236}">
                      <a16:creationId xmlns:a16="http://schemas.microsoft.com/office/drawing/2014/main" id="{04DA8110-692D-DFB3-6340-C02D8A8915C0}"/>
                    </a:ext>
                  </a:extLst>
                </p:cNvPr>
                <p:cNvSpPr txBox="1"/>
                <p:nvPr/>
              </p:nvSpPr>
              <p:spPr>
                <a:xfrm>
                  <a:off x="6064757" y="2726640"/>
                  <a:ext cx="418703" cy="369335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8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/>
                    </a:rPr>
                    <a:t>23</a:t>
                  </a:r>
                </a:p>
              </p:txBody>
            </p:sp>
            <p:sp>
              <p:nvSpPr>
                <p:cNvPr id="12" name="Oval 12">
                  <a:extLst>
                    <a:ext uri="{FF2B5EF4-FFF2-40B4-BE49-F238E27FC236}">
                      <a16:creationId xmlns:a16="http://schemas.microsoft.com/office/drawing/2014/main" id="{57CF3151-DABF-393A-A2BF-1741BF0DA070}"/>
                    </a:ext>
                  </a:extLst>
                </p:cNvPr>
                <p:cNvSpPr/>
                <p:nvPr/>
              </p:nvSpPr>
              <p:spPr>
                <a:xfrm>
                  <a:off x="10560158" y="2868966"/>
                  <a:ext cx="85725" cy="85725"/>
                </a:xfrm>
                <a:custGeom>
                  <a:avLst/>
                  <a:gdLst>
                    <a:gd name="f0" fmla="val 21600000"/>
                    <a:gd name="f1" fmla="val 10800000"/>
                    <a:gd name="f2" fmla="val 5400000"/>
                    <a:gd name="f3" fmla="val 18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+- 0 0 -360"/>
                    <a:gd name="f10" fmla="+- 0 0 -180"/>
                    <a:gd name="f11" fmla="abs f4"/>
                    <a:gd name="f12" fmla="abs f5"/>
                    <a:gd name="f13" fmla="abs f6"/>
                    <a:gd name="f14" fmla="val f7"/>
                    <a:gd name="f15" fmla="+- 2700000 f2 0"/>
                    <a:gd name="f16" fmla="*/ f9 f1 1"/>
                    <a:gd name="f17" fmla="*/ f10 f1 1"/>
                    <a:gd name="f18" fmla="?: f11 f4 1"/>
                    <a:gd name="f19" fmla="?: f12 f5 1"/>
                    <a:gd name="f20" fmla="?: f13 f6 1"/>
                    <a:gd name="f21" fmla="*/ f15 f8 1"/>
                    <a:gd name="f22" fmla="*/ f16 1 f3"/>
                    <a:gd name="f23" fmla="*/ f17 1 f3"/>
                    <a:gd name="f24" fmla="*/ f18 1 21600"/>
                    <a:gd name="f25" fmla="*/ f19 1 21600"/>
                    <a:gd name="f26" fmla="*/ 21600 f18 1"/>
                    <a:gd name="f27" fmla="*/ 21600 f19 1"/>
                    <a:gd name="f28" fmla="*/ f21 1 f1"/>
                    <a:gd name="f29" fmla="+- f22 0 f2"/>
                    <a:gd name="f30" fmla="+- f23 0 f2"/>
                    <a:gd name="f31" fmla="min f25 f24"/>
                    <a:gd name="f32" fmla="*/ f26 1 f20"/>
                    <a:gd name="f33" fmla="*/ f27 1 f20"/>
                    <a:gd name="f34" fmla="+- 0 0 f28"/>
                    <a:gd name="f35" fmla="val f32"/>
                    <a:gd name="f36" fmla="val f33"/>
                    <a:gd name="f37" fmla="+- 0 0 f34"/>
                    <a:gd name="f38" fmla="*/ f14 f31 1"/>
                    <a:gd name="f39" fmla="+- f36 0 f14"/>
                    <a:gd name="f40" fmla="+- f35 0 f14"/>
                    <a:gd name="f41" fmla="*/ f37 f1 1"/>
                    <a:gd name="f42" fmla="*/ f39 1 2"/>
                    <a:gd name="f43" fmla="*/ f40 1 2"/>
                    <a:gd name="f44" fmla="*/ f41 1 f8"/>
                    <a:gd name="f45" fmla="+- f14 f42 0"/>
                    <a:gd name="f46" fmla="+- f14 f43 0"/>
                    <a:gd name="f47" fmla="+- f44 0 f2"/>
                    <a:gd name="f48" fmla="*/ f43 f31 1"/>
                    <a:gd name="f49" fmla="*/ f42 f31 1"/>
                    <a:gd name="f50" fmla="cos 1 f47"/>
                    <a:gd name="f51" fmla="sin 1 f47"/>
                    <a:gd name="f52" fmla="*/ f45 f31 1"/>
                    <a:gd name="f53" fmla="+- 0 0 f50"/>
                    <a:gd name="f54" fmla="+- 0 0 f51"/>
                    <a:gd name="f55" fmla="+- 0 0 f53"/>
                    <a:gd name="f56" fmla="+- 0 0 f54"/>
                    <a:gd name="f57" fmla="*/ f55 f43 1"/>
                    <a:gd name="f58" fmla="*/ f56 f42 1"/>
                    <a:gd name="f59" fmla="+- f46 0 f57"/>
                    <a:gd name="f60" fmla="+- f46 f57 0"/>
                    <a:gd name="f61" fmla="+- f45 0 f58"/>
                    <a:gd name="f62" fmla="+- f45 f58 0"/>
                    <a:gd name="f63" fmla="*/ f59 f31 1"/>
                    <a:gd name="f64" fmla="*/ f61 f31 1"/>
                    <a:gd name="f65" fmla="*/ f60 f31 1"/>
                    <a:gd name="f66" fmla="*/ f62 f3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63" y="f64"/>
                    </a:cxn>
                    <a:cxn ang="f30">
                      <a:pos x="f63" y="f66"/>
                    </a:cxn>
                    <a:cxn ang="f30">
                      <a:pos x="f65" y="f66"/>
                    </a:cxn>
                    <a:cxn ang="f29">
                      <a:pos x="f65" y="f64"/>
                    </a:cxn>
                  </a:cxnLst>
                  <a:rect l="f63" t="f64" r="f65" b="f66"/>
                  <a:pathLst>
                    <a:path>
                      <a:moveTo>
                        <a:pt x="f38" y="f52"/>
                      </a:moveTo>
                      <a:arcTo wR="f48" hR="f49" stAng="f1" swAng="f0"/>
                      <a:close/>
                    </a:path>
                  </a:pathLst>
                </a:custGeom>
                <a:solidFill>
                  <a:srgbClr val="F46A25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Arial"/>
                  </a:endParaRPr>
                </a:p>
              </p:txBody>
            </p:sp>
            <p:sp>
              <p:nvSpPr>
                <p:cNvPr id="13" name="TextBox 13">
                  <a:extLst>
                    <a:ext uri="{FF2B5EF4-FFF2-40B4-BE49-F238E27FC236}">
                      <a16:creationId xmlns:a16="http://schemas.microsoft.com/office/drawing/2014/main" id="{02E38FF1-9685-D228-8ACC-6410A0333290}"/>
                    </a:ext>
                  </a:extLst>
                </p:cNvPr>
                <p:cNvSpPr txBox="1"/>
                <p:nvPr/>
              </p:nvSpPr>
              <p:spPr>
                <a:xfrm>
                  <a:off x="10291050" y="5445736"/>
                  <a:ext cx="957312" cy="923333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1" compatLnSpc="1">
                  <a:sp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8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/>
                    </a:rPr>
                    <a:t>2017-18</a:t>
                  </a:r>
                </a:p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8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/>
                    </a:rPr>
                    <a:t>to </a:t>
                  </a:r>
                </a:p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8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/>
                    </a:rPr>
                    <a:t>2019-20</a:t>
                  </a:r>
                </a:p>
              </p:txBody>
            </p:sp>
            <p:cxnSp>
              <p:nvCxnSpPr>
                <p:cNvPr id="14" name="Straight Connector 14">
                  <a:extLst>
                    <a:ext uri="{FF2B5EF4-FFF2-40B4-BE49-F238E27FC236}">
                      <a16:creationId xmlns:a16="http://schemas.microsoft.com/office/drawing/2014/main" id="{CD7292F8-E33A-7D53-3BB0-6B50B0EB4C4F}"/>
                    </a:ext>
                  </a:extLst>
                </p:cNvPr>
                <p:cNvCxnSpPr/>
                <p:nvPr/>
              </p:nvCxnSpPr>
              <p:spPr>
                <a:xfrm flipH="1">
                  <a:off x="7952436" y="2911833"/>
                  <a:ext cx="2541044" cy="12463"/>
                </a:xfrm>
                <a:prstGeom prst="straightConnector1">
                  <a:avLst/>
                </a:prstGeom>
                <a:noFill/>
                <a:ln w="28575" cap="flat">
                  <a:solidFill>
                    <a:srgbClr val="F46A25"/>
                  </a:solidFill>
                  <a:prstDash val="solid"/>
                  <a:miter/>
                </a:ln>
              </p:spPr>
            </p:cxnSp>
            <p:sp>
              <p:nvSpPr>
                <p:cNvPr id="15" name="Oval 15">
                  <a:extLst>
                    <a:ext uri="{FF2B5EF4-FFF2-40B4-BE49-F238E27FC236}">
                      <a16:creationId xmlns:a16="http://schemas.microsoft.com/office/drawing/2014/main" id="{8C952290-7EFA-5894-B540-8CD2E9750435}"/>
                    </a:ext>
                  </a:extLst>
                </p:cNvPr>
                <p:cNvSpPr/>
                <p:nvPr/>
              </p:nvSpPr>
              <p:spPr>
                <a:xfrm>
                  <a:off x="10569686" y="2987500"/>
                  <a:ext cx="85725" cy="85725"/>
                </a:xfrm>
                <a:custGeom>
                  <a:avLst/>
                  <a:gdLst>
                    <a:gd name="f0" fmla="val 21600000"/>
                    <a:gd name="f1" fmla="val 10800000"/>
                    <a:gd name="f2" fmla="val 5400000"/>
                    <a:gd name="f3" fmla="val 18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+- 0 0 -360"/>
                    <a:gd name="f10" fmla="+- 0 0 -180"/>
                    <a:gd name="f11" fmla="abs f4"/>
                    <a:gd name="f12" fmla="abs f5"/>
                    <a:gd name="f13" fmla="abs f6"/>
                    <a:gd name="f14" fmla="val f7"/>
                    <a:gd name="f15" fmla="+- 2700000 f2 0"/>
                    <a:gd name="f16" fmla="*/ f9 f1 1"/>
                    <a:gd name="f17" fmla="*/ f10 f1 1"/>
                    <a:gd name="f18" fmla="?: f11 f4 1"/>
                    <a:gd name="f19" fmla="?: f12 f5 1"/>
                    <a:gd name="f20" fmla="?: f13 f6 1"/>
                    <a:gd name="f21" fmla="*/ f15 f8 1"/>
                    <a:gd name="f22" fmla="*/ f16 1 f3"/>
                    <a:gd name="f23" fmla="*/ f17 1 f3"/>
                    <a:gd name="f24" fmla="*/ f18 1 21600"/>
                    <a:gd name="f25" fmla="*/ f19 1 21600"/>
                    <a:gd name="f26" fmla="*/ 21600 f18 1"/>
                    <a:gd name="f27" fmla="*/ 21600 f19 1"/>
                    <a:gd name="f28" fmla="*/ f21 1 f1"/>
                    <a:gd name="f29" fmla="+- f22 0 f2"/>
                    <a:gd name="f30" fmla="+- f23 0 f2"/>
                    <a:gd name="f31" fmla="min f25 f24"/>
                    <a:gd name="f32" fmla="*/ f26 1 f20"/>
                    <a:gd name="f33" fmla="*/ f27 1 f20"/>
                    <a:gd name="f34" fmla="+- 0 0 f28"/>
                    <a:gd name="f35" fmla="val f32"/>
                    <a:gd name="f36" fmla="val f33"/>
                    <a:gd name="f37" fmla="+- 0 0 f34"/>
                    <a:gd name="f38" fmla="*/ f14 f31 1"/>
                    <a:gd name="f39" fmla="+- f36 0 f14"/>
                    <a:gd name="f40" fmla="+- f35 0 f14"/>
                    <a:gd name="f41" fmla="*/ f37 f1 1"/>
                    <a:gd name="f42" fmla="*/ f39 1 2"/>
                    <a:gd name="f43" fmla="*/ f40 1 2"/>
                    <a:gd name="f44" fmla="*/ f41 1 f8"/>
                    <a:gd name="f45" fmla="+- f14 f42 0"/>
                    <a:gd name="f46" fmla="+- f14 f43 0"/>
                    <a:gd name="f47" fmla="+- f44 0 f2"/>
                    <a:gd name="f48" fmla="*/ f43 f31 1"/>
                    <a:gd name="f49" fmla="*/ f42 f31 1"/>
                    <a:gd name="f50" fmla="cos 1 f47"/>
                    <a:gd name="f51" fmla="sin 1 f47"/>
                    <a:gd name="f52" fmla="*/ f45 f31 1"/>
                    <a:gd name="f53" fmla="+- 0 0 f50"/>
                    <a:gd name="f54" fmla="+- 0 0 f51"/>
                    <a:gd name="f55" fmla="+- 0 0 f53"/>
                    <a:gd name="f56" fmla="+- 0 0 f54"/>
                    <a:gd name="f57" fmla="*/ f55 f43 1"/>
                    <a:gd name="f58" fmla="*/ f56 f42 1"/>
                    <a:gd name="f59" fmla="+- f46 0 f57"/>
                    <a:gd name="f60" fmla="+- f46 f57 0"/>
                    <a:gd name="f61" fmla="+- f45 0 f58"/>
                    <a:gd name="f62" fmla="+- f45 f58 0"/>
                    <a:gd name="f63" fmla="*/ f59 f31 1"/>
                    <a:gd name="f64" fmla="*/ f61 f31 1"/>
                    <a:gd name="f65" fmla="*/ f60 f31 1"/>
                    <a:gd name="f66" fmla="*/ f62 f3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63" y="f64"/>
                    </a:cxn>
                    <a:cxn ang="f30">
                      <a:pos x="f63" y="f66"/>
                    </a:cxn>
                    <a:cxn ang="f30">
                      <a:pos x="f65" y="f66"/>
                    </a:cxn>
                    <a:cxn ang="f29">
                      <a:pos x="f65" y="f64"/>
                    </a:cxn>
                  </a:cxnLst>
                  <a:rect l="f63" t="f64" r="f65" b="f66"/>
                  <a:pathLst>
                    <a:path>
                      <a:moveTo>
                        <a:pt x="f38" y="f52"/>
                      </a:moveTo>
                      <a:arcTo wR="f48" hR="f49" stAng="f1" swAng="f0"/>
                      <a:close/>
                    </a:path>
                  </a:pathLst>
                </a:custGeom>
                <a:solidFill>
                  <a:srgbClr val="12436D"/>
                </a:solidFill>
                <a:ln w="12701" cap="flat">
                  <a:solidFill>
                    <a:srgbClr val="0A2F4E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Arial"/>
                  </a:endParaRPr>
                </a:p>
              </p:txBody>
            </p:sp>
            <p:sp>
              <p:nvSpPr>
                <p:cNvPr id="16" name="TextBox 16">
                  <a:extLst>
                    <a:ext uri="{FF2B5EF4-FFF2-40B4-BE49-F238E27FC236}">
                      <a16:creationId xmlns:a16="http://schemas.microsoft.com/office/drawing/2014/main" id="{B9314E64-A439-E95D-39C6-93C6E77A0B4B}"/>
                    </a:ext>
                  </a:extLst>
                </p:cNvPr>
                <p:cNvSpPr txBox="1"/>
                <p:nvPr/>
              </p:nvSpPr>
              <p:spPr>
                <a:xfrm>
                  <a:off x="6003045" y="1269315"/>
                  <a:ext cx="349776" cy="369335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8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/>
                    </a:rPr>
                    <a:t>%</a:t>
                  </a:r>
                </a:p>
              </p:txBody>
            </p:sp>
            <p:sp>
              <p:nvSpPr>
                <p:cNvPr id="17" name="Oval 17">
                  <a:extLst>
                    <a:ext uri="{FF2B5EF4-FFF2-40B4-BE49-F238E27FC236}">
                      <a16:creationId xmlns:a16="http://schemas.microsoft.com/office/drawing/2014/main" id="{E57E4F8E-1C22-4015-CCB7-293E30A0EA59}"/>
                    </a:ext>
                  </a:extLst>
                </p:cNvPr>
                <p:cNvSpPr/>
                <p:nvPr/>
              </p:nvSpPr>
              <p:spPr>
                <a:xfrm>
                  <a:off x="10569677" y="3275371"/>
                  <a:ext cx="85725" cy="85725"/>
                </a:xfrm>
                <a:custGeom>
                  <a:avLst/>
                  <a:gdLst>
                    <a:gd name="f0" fmla="val 21600000"/>
                    <a:gd name="f1" fmla="val 10800000"/>
                    <a:gd name="f2" fmla="val 5400000"/>
                    <a:gd name="f3" fmla="val 18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+- 0 0 -360"/>
                    <a:gd name="f10" fmla="+- 0 0 -180"/>
                    <a:gd name="f11" fmla="abs f4"/>
                    <a:gd name="f12" fmla="abs f5"/>
                    <a:gd name="f13" fmla="abs f6"/>
                    <a:gd name="f14" fmla="val f7"/>
                    <a:gd name="f15" fmla="+- 2700000 f2 0"/>
                    <a:gd name="f16" fmla="*/ f9 f1 1"/>
                    <a:gd name="f17" fmla="*/ f10 f1 1"/>
                    <a:gd name="f18" fmla="?: f11 f4 1"/>
                    <a:gd name="f19" fmla="?: f12 f5 1"/>
                    <a:gd name="f20" fmla="?: f13 f6 1"/>
                    <a:gd name="f21" fmla="*/ f15 f8 1"/>
                    <a:gd name="f22" fmla="*/ f16 1 f3"/>
                    <a:gd name="f23" fmla="*/ f17 1 f3"/>
                    <a:gd name="f24" fmla="*/ f18 1 21600"/>
                    <a:gd name="f25" fmla="*/ f19 1 21600"/>
                    <a:gd name="f26" fmla="*/ 21600 f18 1"/>
                    <a:gd name="f27" fmla="*/ 21600 f19 1"/>
                    <a:gd name="f28" fmla="*/ f21 1 f1"/>
                    <a:gd name="f29" fmla="+- f22 0 f2"/>
                    <a:gd name="f30" fmla="+- f23 0 f2"/>
                    <a:gd name="f31" fmla="min f25 f24"/>
                    <a:gd name="f32" fmla="*/ f26 1 f20"/>
                    <a:gd name="f33" fmla="*/ f27 1 f20"/>
                    <a:gd name="f34" fmla="+- 0 0 f28"/>
                    <a:gd name="f35" fmla="val f32"/>
                    <a:gd name="f36" fmla="val f33"/>
                    <a:gd name="f37" fmla="+- 0 0 f34"/>
                    <a:gd name="f38" fmla="*/ f14 f31 1"/>
                    <a:gd name="f39" fmla="+- f36 0 f14"/>
                    <a:gd name="f40" fmla="+- f35 0 f14"/>
                    <a:gd name="f41" fmla="*/ f37 f1 1"/>
                    <a:gd name="f42" fmla="*/ f39 1 2"/>
                    <a:gd name="f43" fmla="*/ f40 1 2"/>
                    <a:gd name="f44" fmla="*/ f41 1 f8"/>
                    <a:gd name="f45" fmla="+- f14 f42 0"/>
                    <a:gd name="f46" fmla="+- f14 f43 0"/>
                    <a:gd name="f47" fmla="+- f44 0 f2"/>
                    <a:gd name="f48" fmla="*/ f43 f31 1"/>
                    <a:gd name="f49" fmla="*/ f42 f31 1"/>
                    <a:gd name="f50" fmla="cos 1 f47"/>
                    <a:gd name="f51" fmla="sin 1 f47"/>
                    <a:gd name="f52" fmla="*/ f45 f31 1"/>
                    <a:gd name="f53" fmla="+- 0 0 f50"/>
                    <a:gd name="f54" fmla="+- 0 0 f51"/>
                    <a:gd name="f55" fmla="+- 0 0 f53"/>
                    <a:gd name="f56" fmla="+- 0 0 f54"/>
                    <a:gd name="f57" fmla="*/ f55 f43 1"/>
                    <a:gd name="f58" fmla="*/ f56 f42 1"/>
                    <a:gd name="f59" fmla="+- f46 0 f57"/>
                    <a:gd name="f60" fmla="+- f46 f57 0"/>
                    <a:gd name="f61" fmla="+- f45 0 f58"/>
                    <a:gd name="f62" fmla="+- f45 f58 0"/>
                    <a:gd name="f63" fmla="*/ f59 f31 1"/>
                    <a:gd name="f64" fmla="*/ f61 f31 1"/>
                    <a:gd name="f65" fmla="*/ f60 f31 1"/>
                    <a:gd name="f66" fmla="*/ f62 f3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63" y="f64"/>
                    </a:cxn>
                    <a:cxn ang="f30">
                      <a:pos x="f63" y="f66"/>
                    </a:cxn>
                    <a:cxn ang="f30">
                      <a:pos x="f65" y="f66"/>
                    </a:cxn>
                    <a:cxn ang="f29">
                      <a:pos x="f65" y="f64"/>
                    </a:cxn>
                  </a:cxnLst>
                  <a:rect l="f63" t="f64" r="f65" b="f66"/>
                  <a:pathLst>
                    <a:path>
                      <a:moveTo>
                        <a:pt x="f38" y="f52"/>
                      </a:moveTo>
                      <a:arcTo wR="f48" hR="f49" stAng="f1" swAng="f0"/>
                      <a:close/>
                    </a:path>
                  </a:pathLst>
                </a:custGeom>
                <a:solidFill>
                  <a:srgbClr val="28A197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Arial"/>
                  </a:endParaRPr>
                </a:p>
              </p:txBody>
            </p:sp>
            <p:sp>
              <p:nvSpPr>
                <p:cNvPr id="18" name="Oval 18">
                  <a:extLst>
                    <a:ext uri="{FF2B5EF4-FFF2-40B4-BE49-F238E27FC236}">
                      <a16:creationId xmlns:a16="http://schemas.microsoft.com/office/drawing/2014/main" id="{41F23C95-E382-8228-CDFD-60C2F0F4AB25}"/>
                    </a:ext>
                  </a:extLst>
                </p:cNvPr>
                <p:cNvSpPr/>
                <p:nvPr/>
              </p:nvSpPr>
              <p:spPr>
                <a:xfrm>
                  <a:off x="10569677" y="3402372"/>
                  <a:ext cx="85725" cy="85725"/>
                </a:xfrm>
                <a:custGeom>
                  <a:avLst/>
                  <a:gdLst>
                    <a:gd name="f0" fmla="val 21600000"/>
                    <a:gd name="f1" fmla="val 10800000"/>
                    <a:gd name="f2" fmla="val 5400000"/>
                    <a:gd name="f3" fmla="val 18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+- 0 0 -360"/>
                    <a:gd name="f10" fmla="+- 0 0 -180"/>
                    <a:gd name="f11" fmla="abs f4"/>
                    <a:gd name="f12" fmla="abs f5"/>
                    <a:gd name="f13" fmla="abs f6"/>
                    <a:gd name="f14" fmla="val f7"/>
                    <a:gd name="f15" fmla="+- 2700000 f2 0"/>
                    <a:gd name="f16" fmla="*/ f9 f1 1"/>
                    <a:gd name="f17" fmla="*/ f10 f1 1"/>
                    <a:gd name="f18" fmla="?: f11 f4 1"/>
                    <a:gd name="f19" fmla="?: f12 f5 1"/>
                    <a:gd name="f20" fmla="?: f13 f6 1"/>
                    <a:gd name="f21" fmla="*/ f15 f8 1"/>
                    <a:gd name="f22" fmla="*/ f16 1 f3"/>
                    <a:gd name="f23" fmla="*/ f17 1 f3"/>
                    <a:gd name="f24" fmla="*/ f18 1 21600"/>
                    <a:gd name="f25" fmla="*/ f19 1 21600"/>
                    <a:gd name="f26" fmla="*/ 21600 f18 1"/>
                    <a:gd name="f27" fmla="*/ 21600 f19 1"/>
                    <a:gd name="f28" fmla="*/ f21 1 f1"/>
                    <a:gd name="f29" fmla="+- f22 0 f2"/>
                    <a:gd name="f30" fmla="+- f23 0 f2"/>
                    <a:gd name="f31" fmla="min f25 f24"/>
                    <a:gd name="f32" fmla="*/ f26 1 f20"/>
                    <a:gd name="f33" fmla="*/ f27 1 f20"/>
                    <a:gd name="f34" fmla="+- 0 0 f28"/>
                    <a:gd name="f35" fmla="val f32"/>
                    <a:gd name="f36" fmla="val f33"/>
                    <a:gd name="f37" fmla="+- 0 0 f34"/>
                    <a:gd name="f38" fmla="*/ f14 f31 1"/>
                    <a:gd name="f39" fmla="+- f36 0 f14"/>
                    <a:gd name="f40" fmla="+- f35 0 f14"/>
                    <a:gd name="f41" fmla="*/ f37 f1 1"/>
                    <a:gd name="f42" fmla="*/ f39 1 2"/>
                    <a:gd name="f43" fmla="*/ f40 1 2"/>
                    <a:gd name="f44" fmla="*/ f41 1 f8"/>
                    <a:gd name="f45" fmla="+- f14 f42 0"/>
                    <a:gd name="f46" fmla="+- f14 f43 0"/>
                    <a:gd name="f47" fmla="+- f44 0 f2"/>
                    <a:gd name="f48" fmla="*/ f43 f31 1"/>
                    <a:gd name="f49" fmla="*/ f42 f31 1"/>
                    <a:gd name="f50" fmla="cos 1 f47"/>
                    <a:gd name="f51" fmla="sin 1 f47"/>
                    <a:gd name="f52" fmla="*/ f45 f31 1"/>
                    <a:gd name="f53" fmla="+- 0 0 f50"/>
                    <a:gd name="f54" fmla="+- 0 0 f51"/>
                    <a:gd name="f55" fmla="+- 0 0 f53"/>
                    <a:gd name="f56" fmla="+- 0 0 f54"/>
                    <a:gd name="f57" fmla="*/ f55 f43 1"/>
                    <a:gd name="f58" fmla="*/ f56 f42 1"/>
                    <a:gd name="f59" fmla="+- f46 0 f57"/>
                    <a:gd name="f60" fmla="+- f46 f57 0"/>
                    <a:gd name="f61" fmla="+- f45 0 f58"/>
                    <a:gd name="f62" fmla="+- f45 f58 0"/>
                    <a:gd name="f63" fmla="*/ f59 f31 1"/>
                    <a:gd name="f64" fmla="*/ f61 f31 1"/>
                    <a:gd name="f65" fmla="*/ f60 f31 1"/>
                    <a:gd name="f66" fmla="*/ f62 f3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63" y="f64"/>
                    </a:cxn>
                    <a:cxn ang="f30">
                      <a:pos x="f63" y="f66"/>
                    </a:cxn>
                    <a:cxn ang="f30">
                      <a:pos x="f65" y="f66"/>
                    </a:cxn>
                    <a:cxn ang="f29">
                      <a:pos x="f65" y="f64"/>
                    </a:cxn>
                  </a:cxnLst>
                  <a:rect l="f63" t="f64" r="f65" b="f66"/>
                  <a:pathLst>
                    <a:path>
                      <a:moveTo>
                        <a:pt x="f38" y="f52"/>
                      </a:moveTo>
                      <a:arcTo wR="f48" hR="f49" stAng="f1" swAng="f0"/>
                      <a:close/>
                    </a:path>
                  </a:pathLst>
                </a:custGeom>
                <a:solidFill>
                  <a:srgbClr val="801650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Arial"/>
                  </a:endParaRPr>
                </a:p>
              </p:txBody>
            </p:sp>
            <p:sp>
              <p:nvSpPr>
                <p:cNvPr id="19" name="TextBox 19">
                  <a:extLst>
                    <a:ext uri="{FF2B5EF4-FFF2-40B4-BE49-F238E27FC236}">
                      <a16:creationId xmlns:a16="http://schemas.microsoft.com/office/drawing/2014/main" id="{3FE368B2-8BFC-3157-9CD2-174FC0B48ECB}"/>
                    </a:ext>
                  </a:extLst>
                </p:cNvPr>
                <p:cNvSpPr txBox="1"/>
                <p:nvPr/>
              </p:nvSpPr>
              <p:spPr>
                <a:xfrm>
                  <a:off x="6073216" y="3556375"/>
                  <a:ext cx="418703" cy="369335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8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/>
                    </a:rPr>
                    <a:t>15</a:t>
                  </a:r>
                </a:p>
              </p:txBody>
            </p:sp>
            <p:sp>
              <p:nvSpPr>
                <p:cNvPr id="20" name="TextBox 20">
                  <a:extLst>
                    <a:ext uri="{FF2B5EF4-FFF2-40B4-BE49-F238E27FC236}">
                      <a16:creationId xmlns:a16="http://schemas.microsoft.com/office/drawing/2014/main" id="{D71608D7-93DF-5B6B-5AE1-AF48238D6933}"/>
                    </a:ext>
                  </a:extLst>
                </p:cNvPr>
                <p:cNvSpPr txBox="1"/>
                <p:nvPr/>
              </p:nvSpPr>
              <p:spPr>
                <a:xfrm>
                  <a:off x="10655622" y="2924296"/>
                  <a:ext cx="788999" cy="27699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2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 pitchFamily="34"/>
                      <a:cs typeface="Arial" pitchFamily="34"/>
                    </a:rPr>
                    <a:t>England </a:t>
                  </a:r>
                </a:p>
              </p:txBody>
            </p:sp>
            <p:sp>
              <p:nvSpPr>
                <p:cNvPr id="21" name="TextBox 21">
                  <a:extLst>
                    <a:ext uri="{FF2B5EF4-FFF2-40B4-BE49-F238E27FC236}">
                      <a16:creationId xmlns:a16="http://schemas.microsoft.com/office/drawing/2014/main" id="{4337E5D5-48B5-054E-70F8-92BC1AA9CE93}"/>
                    </a:ext>
                  </a:extLst>
                </p:cNvPr>
                <p:cNvSpPr txBox="1"/>
                <p:nvPr/>
              </p:nvSpPr>
              <p:spPr>
                <a:xfrm>
                  <a:off x="10655411" y="3197007"/>
                  <a:ext cx="780979" cy="27699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2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 pitchFamily="34"/>
                      <a:cs typeface="Arial" pitchFamily="34"/>
                    </a:rPr>
                    <a:t>Scotland</a:t>
                  </a:r>
                </a:p>
              </p:txBody>
            </p:sp>
            <p:sp>
              <p:nvSpPr>
                <p:cNvPr id="22" name="TextBox 22">
                  <a:extLst>
                    <a:ext uri="{FF2B5EF4-FFF2-40B4-BE49-F238E27FC236}">
                      <a16:creationId xmlns:a16="http://schemas.microsoft.com/office/drawing/2014/main" id="{D686642A-AD44-FFB8-69A4-19734E5150EB}"/>
                    </a:ext>
                  </a:extLst>
                </p:cNvPr>
                <p:cNvSpPr txBox="1"/>
                <p:nvPr/>
              </p:nvSpPr>
              <p:spPr>
                <a:xfrm>
                  <a:off x="10645883" y="2770824"/>
                  <a:ext cx="605360" cy="27699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2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 pitchFamily="34"/>
                      <a:cs typeface="Arial" pitchFamily="34"/>
                    </a:rPr>
                    <a:t>Wales</a:t>
                  </a:r>
                </a:p>
              </p:txBody>
            </p:sp>
          </p:grpSp>
        </p:grpSp>
        <p:sp>
          <p:nvSpPr>
            <p:cNvPr id="23" name="TextBox 6">
              <a:extLst>
                <a:ext uri="{FF2B5EF4-FFF2-40B4-BE49-F238E27FC236}">
                  <a16:creationId xmlns:a16="http://schemas.microsoft.com/office/drawing/2014/main" id="{C15CB243-2034-239E-6A27-DC6643B84AA0}"/>
                </a:ext>
              </a:extLst>
            </p:cNvPr>
            <p:cNvSpPr txBox="1"/>
            <p:nvPr/>
          </p:nvSpPr>
          <p:spPr>
            <a:xfrm>
              <a:off x="6427765" y="5478499"/>
              <a:ext cx="705642" cy="923333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1997 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to 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2000</a:t>
              </a:r>
            </a:p>
          </p:txBody>
        </p:sp>
      </p:grpSp>
      <p:cxnSp>
        <p:nvCxnSpPr>
          <p:cNvPr id="24" name="Straight Connector 24">
            <a:extLst>
              <a:ext uri="{FF2B5EF4-FFF2-40B4-BE49-F238E27FC236}">
                <a16:creationId xmlns:a16="http://schemas.microsoft.com/office/drawing/2014/main" id="{0006BB59-359B-DDB3-5B10-267794A10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18886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12436D"/>
            </a:solidFill>
            <a:prstDash val="solid"/>
            <a:miter/>
          </a:ln>
        </p:spPr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4A1460BD-00AD-74B6-564E-D73BADC93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54468" y="2185698"/>
            <a:ext cx="5226454" cy="44413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Main findings</a:t>
            </a:r>
          </a:p>
          <a:p>
            <a:pPr marL="590546" marR="0" lvl="0" indent="-28575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Between 2017-18 and 2019-20, 23% of all people in Wales were living in relative income poverty.</a:t>
            </a:r>
          </a:p>
          <a:p>
            <a:pPr marL="590546" marR="0" lvl="0" indent="-28575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percentage of people living in relative income poverty has been relatively stable in Wales for over 15 years.</a:t>
            </a:r>
          </a:p>
          <a:p>
            <a:pPr marL="590546" marR="0" lvl="0" indent="-28575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1F1F1F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England the percentage of people living in relative income poverty was 22% between 2017 and 2020; in Scotland and Northern Ireland the figures were 19% and 18% respectively. (chart 1)</a:t>
            </a: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1F1F1F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1F1F1F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Alt text in alt attribute (the code behind the image): </a:t>
            </a:r>
          </a:p>
          <a:p>
            <a:pPr marL="304796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Chart 1 shows the percentage of people in Wales, Scotland, England and Northern Ireland living in relative income poverty since the 3 year period 1997 to 2000.</a:t>
            </a:r>
          </a:p>
          <a:p>
            <a:pPr marL="609584" marR="0" lvl="0" indent="-304787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1F1F1F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11AF136A-E341-0CAB-2777-931C917830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7083" y="-46964"/>
            <a:ext cx="5808839" cy="13225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000" b="0" i="0" u="none" strike="noStrike" kern="1200" cap="none" spc="0" baseline="0">
                <a:solidFill>
                  <a:srgbClr val="000000"/>
                </a:solidFill>
                <a:uFillTx/>
                <a:latin typeface="Arial Rounded MT Bold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pitchFamily="34"/>
              </a:rPr>
              <a:t>Same example with more information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4DE497-8189-756A-154E-94A51D90ED2E}"/>
              </a:ext>
            </a:extLst>
          </p:cNvPr>
          <p:cNvSpPr txBox="1"/>
          <p:nvPr/>
        </p:nvSpPr>
        <p:spPr>
          <a:xfrm>
            <a:off x="181390" y="1611389"/>
            <a:ext cx="5146490" cy="40535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On this slide </a:t>
            </a: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we have rearranged and added to the information given to the user.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We have: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723884" marR="0" lvl="0" indent="-34290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46A25"/>
              </a:buClr>
              <a:buSzPts val="18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made the section title descriptive </a:t>
            </a:r>
          </a:p>
          <a:p>
            <a:pPr marL="723884" marR="0" lvl="0" indent="-34290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46A25"/>
              </a:buClr>
              <a:buSzPts val="18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given the chart a headline title and a statistical title</a:t>
            </a:r>
          </a:p>
          <a:p>
            <a:pPr marL="723884" marR="0" lvl="0" indent="-34290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46A25"/>
              </a:buClr>
              <a:buSzPts val="18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combined the main bullet points into the text alternative which is now in the body text rather than in the alt attribute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Task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</a:t>
            </a: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ry to visualise the chart again using this information. As before you might find using a pen a paper helpful. </a:t>
            </a: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2AD197D1-14E7-CC09-C601-544124240281}"/>
              </a:ext>
            </a:extLst>
          </p:cNvPr>
          <p:cNvSpPr txBox="1"/>
          <p:nvPr/>
        </p:nvSpPr>
        <p:spPr>
          <a:xfrm>
            <a:off x="6138214" y="193807"/>
            <a:ext cx="5282214" cy="47705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5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People in relative income poverty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D23CF750-594F-5745-9880-B26EA8A003A2}"/>
              </a:ext>
            </a:extLst>
          </p:cNvPr>
          <p:cNvSpPr txBox="1"/>
          <p:nvPr/>
        </p:nvSpPr>
        <p:spPr>
          <a:xfrm>
            <a:off x="6137172" y="641150"/>
            <a:ext cx="5873438" cy="1046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1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23% of people in Wales in relative income poverty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00" b="1" i="0" u="none" strike="noStrike" kern="1200" cap="none" spc="0" baseline="0" dirty="0">
              <a:solidFill>
                <a:srgbClr val="1F1F1F"/>
              </a:solidFill>
              <a:uFillTx/>
              <a:latin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Figure 1: Percentage of people in each UK country living in relative income poverty (after housing costs), averages of three-financial-years, 1997 to 2020, FYE = Financial Year Ending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E1487E8C-3CA7-3C79-1BFF-5378B54E8C71}"/>
              </a:ext>
            </a:extLst>
          </p:cNvPr>
          <p:cNvSpPr/>
          <p:nvPr/>
        </p:nvSpPr>
        <p:spPr>
          <a:xfrm>
            <a:off x="6062575" y="1707176"/>
            <a:ext cx="5895840" cy="321182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[Image of chart would sit</a:t>
            </a:r>
            <a:r>
              <a:rPr lang="en-GB" sz="1800" b="0" i="0" u="none" strike="noStrike" kern="1200" cap="none" spc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here]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7D8C7453-2B47-2EBF-7BE2-E7769888CE8F}"/>
              </a:ext>
            </a:extLst>
          </p:cNvPr>
          <p:cNvSpPr txBox="1"/>
          <p:nvPr/>
        </p:nvSpPr>
        <p:spPr>
          <a:xfrm>
            <a:off x="5911242" y="4919006"/>
            <a:ext cx="6047174" cy="21236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Description of figure 1</a:t>
            </a:r>
            <a:endParaRPr lang="en-GB" sz="1200" b="0" i="0" u="none" strike="noStrike" kern="1200" cap="none" spc="0" baseline="0" dirty="0">
              <a:solidFill>
                <a:srgbClr val="1F1F1F"/>
              </a:solidFill>
              <a:uFillTx/>
              <a:latin typeface="Arial" pitchFamily="34"/>
            </a:endParaRP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During the latest period we have data for (FYE 2018 to FYE 2020), 23% of all people in Wales were living in relative income poverty (after accounting for housing costs).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In England in the same period, the percentage was 22% - in Scotland and Northern Ireland the figures were 19% and 18% respectively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Percentages for all countries have been relatively stable for over 15 years, although Northern Ireland appears to be on a recent downward trend. 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In the early part of the period (FYE 98 to FYE 00) percentages for all countries were nearer to 25%.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 dirty="0">
              <a:solidFill>
                <a:srgbClr val="1F1F1F"/>
              </a:solidFill>
              <a:uFillTx/>
              <a:latin typeface="Arial" pitchFamily="34"/>
            </a:endParaRPr>
          </a:p>
        </p:txBody>
      </p:sp>
      <p:cxnSp>
        <p:nvCxnSpPr>
          <p:cNvPr id="8" name="Straight Connector 4">
            <a:extLst>
              <a:ext uri="{FF2B5EF4-FFF2-40B4-BE49-F238E27FC236}">
                <a16:creationId xmlns:a16="http://schemas.microsoft.com/office/drawing/2014/main" id="{58ADB33D-2002-232E-B9AA-F1720665D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773639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12436D"/>
            </a:solidFill>
            <a:prstDash val="solid"/>
            <a:miter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F7EA81CE-80AD-C028-18E6-70861620D6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480" y="-137160"/>
            <a:ext cx="6304033" cy="1322569"/>
          </a:xfrm>
        </p:spPr>
        <p:txBody>
          <a:bodyPr anchor="b"/>
          <a:lstStyle/>
          <a:p>
            <a:pPr lvl="0"/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Visualising the information again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D2500-30D3-93B2-F082-273BB2982AF3}"/>
              </a:ext>
            </a:extLst>
          </p:cNvPr>
          <p:cNvSpPr txBox="1"/>
          <p:nvPr/>
        </p:nvSpPr>
        <p:spPr>
          <a:xfrm>
            <a:off x="-279339" y="1222550"/>
            <a:ext cx="4998585" cy="4859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This is what I came up with this time from the given information: </a:t>
            </a:r>
          </a:p>
        </p:txBody>
      </p:sp>
      <p:grpSp>
        <p:nvGrpSpPr>
          <p:cNvPr id="8" name="Group 10" descr="A line chart with four lines sketched onto it, one for Wales, England, Scotland and Northern Ireland. &#10;&#10;The y-axis is labelled as percentage. 25%, 23% and 15% are marked on the axis. Years are marked on the x-axis. The x-axis is labelled 'Averages of three financial years' and runs from 1998 to 2000 to 2018 to 2020. All countries have lines that start at around 25% in 1998 to 2000, then the lines fall and remain flat until the latest period. &#10;&#10;Wales sits highest in the latest period, then England, then Scotland and then Northern Ireland. ">
            <a:extLst>
              <a:ext uri="{FF2B5EF4-FFF2-40B4-BE49-F238E27FC236}">
                <a16:creationId xmlns:a16="http://schemas.microsoft.com/office/drawing/2014/main" id="{9887BBB4-0477-8ABD-1521-E0682F204461}"/>
              </a:ext>
            </a:extLst>
          </p:cNvPr>
          <p:cNvGrpSpPr/>
          <p:nvPr/>
        </p:nvGrpSpPr>
        <p:grpSpPr>
          <a:xfrm>
            <a:off x="263788" y="1780526"/>
            <a:ext cx="5942193" cy="5098963"/>
            <a:chOff x="6340082" y="1759036"/>
            <a:chExt cx="5942193" cy="5098963"/>
          </a:xfrm>
        </p:grpSpPr>
        <p:grpSp>
          <p:nvGrpSpPr>
            <p:cNvPr id="9" name="Group 11">
              <a:extLst>
                <a:ext uri="{FF2B5EF4-FFF2-40B4-BE49-F238E27FC236}">
                  <a16:creationId xmlns:a16="http://schemas.microsoft.com/office/drawing/2014/main" id="{608AF8A6-08DB-F09B-8F43-2BF3DF5149DE}"/>
                </a:ext>
              </a:extLst>
            </p:cNvPr>
            <p:cNvGrpSpPr/>
            <p:nvPr/>
          </p:nvGrpSpPr>
          <p:grpSpPr>
            <a:xfrm>
              <a:off x="6340082" y="1759036"/>
              <a:ext cx="5942193" cy="4828044"/>
              <a:chOff x="6340082" y="1759036"/>
              <a:chExt cx="5942193" cy="4828044"/>
            </a:xfrm>
          </p:grpSpPr>
          <p:grpSp>
            <p:nvGrpSpPr>
              <p:cNvPr id="10" name="Group 23">
                <a:extLst>
                  <a:ext uri="{FF2B5EF4-FFF2-40B4-BE49-F238E27FC236}">
                    <a16:creationId xmlns:a16="http://schemas.microsoft.com/office/drawing/2014/main" id="{B35A8792-2597-6637-CCCC-903C7E565DC5}"/>
                  </a:ext>
                </a:extLst>
              </p:cNvPr>
              <p:cNvGrpSpPr/>
              <p:nvPr/>
            </p:nvGrpSpPr>
            <p:grpSpPr>
              <a:xfrm>
                <a:off x="6340082" y="1759036"/>
                <a:ext cx="5942193" cy="4795272"/>
                <a:chOff x="6340082" y="1759036"/>
                <a:chExt cx="5942193" cy="4795272"/>
              </a:xfrm>
            </p:grpSpPr>
            <p:sp>
              <p:nvSpPr>
                <p:cNvPr id="11" name="TextBox 25">
                  <a:extLst>
                    <a:ext uri="{FF2B5EF4-FFF2-40B4-BE49-F238E27FC236}">
                      <a16:creationId xmlns:a16="http://schemas.microsoft.com/office/drawing/2014/main" id="{C842E7CC-B0BD-45C4-D91D-685219A425E9}"/>
                    </a:ext>
                  </a:extLst>
                </p:cNvPr>
                <p:cNvSpPr txBox="1"/>
                <p:nvPr/>
              </p:nvSpPr>
              <p:spPr>
                <a:xfrm>
                  <a:off x="10946657" y="3539733"/>
                  <a:ext cx="1335618" cy="27699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2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 pitchFamily="34"/>
                      <a:cs typeface="Arial" pitchFamily="34"/>
                    </a:rPr>
                    <a:t>Northern Ireland </a:t>
                  </a:r>
                </a:p>
              </p:txBody>
            </p:sp>
            <p:grpSp>
              <p:nvGrpSpPr>
                <p:cNvPr id="12" name="Group 26">
                  <a:extLst>
                    <a:ext uri="{FF2B5EF4-FFF2-40B4-BE49-F238E27FC236}">
                      <a16:creationId xmlns:a16="http://schemas.microsoft.com/office/drawing/2014/main" id="{7296587D-845C-E045-B034-A5E71B3C5B04}"/>
                    </a:ext>
                  </a:extLst>
                </p:cNvPr>
                <p:cNvGrpSpPr/>
                <p:nvPr/>
              </p:nvGrpSpPr>
              <p:grpSpPr>
                <a:xfrm>
                  <a:off x="6340082" y="1759036"/>
                  <a:ext cx="5395784" cy="4795272"/>
                  <a:chOff x="6340082" y="1759036"/>
                  <a:chExt cx="5395784" cy="4795272"/>
                </a:xfrm>
              </p:grpSpPr>
              <p:cxnSp>
                <p:nvCxnSpPr>
                  <p:cNvPr id="13" name="Straight Connector 27">
                    <a:extLst>
                      <a:ext uri="{FF2B5EF4-FFF2-40B4-BE49-F238E27FC236}">
                        <a16:creationId xmlns:a16="http://schemas.microsoft.com/office/drawing/2014/main" id="{B4596D7A-1DE7-AAE9-5459-04C6F991D8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774707" y="1823889"/>
                    <a:ext cx="21771" cy="3806309"/>
                  </a:xfrm>
                  <a:prstGeom prst="straightConnector1">
                    <a:avLst/>
                  </a:prstGeom>
                  <a:noFill/>
                  <a:ln w="19046" cap="flat">
                    <a:solidFill>
                      <a:srgbClr val="262626"/>
                    </a:solidFill>
                    <a:prstDash val="solid"/>
                    <a:miter/>
                  </a:ln>
                </p:spPr>
              </p:cxnSp>
              <p:cxnSp>
                <p:nvCxnSpPr>
                  <p:cNvPr id="14" name="Straight Connector 28">
                    <a:extLst>
                      <a:ext uri="{FF2B5EF4-FFF2-40B4-BE49-F238E27FC236}">
                        <a16:creationId xmlns:a16="http://schemas.microsoft.com/office/drawing/2014/main" id="{6E8D53F6-7BA1-FD57-1DAA-0912AA20183A}"/>
                      </a:ext>
                    </a:extLst>
                  </p:cNvPr>
                  <p:cNvCxnSpPr/>
                  <p:nvPr/>
                </p:nvCxnSpPr>
                <p:spPr>
                  <a:xfrm>
                    <a:off x="6774707" y="5630198"/>
                    <a:ext cx="4286250" cy="0"/>
                  </a:xfrm>
                  <a:prstGeom prst="straightConnector1">
                    <a:avLst/>
                  </a:prstGeom>
                  <a:noFill/>
                  <a:ln w="19046" cap="flat">
                    <a:solidFill>
                      <a:srgbClr val="262626"/>
                    </a:solidFill>
                    <a:prstDash val="solid"/>
                    <a:miter/>
                  </a:ln>
                </p:spPr>
              </p:cxnSp>
              <p:sp>
                <p:nvSpPr>
                  <p:cNvPr id="15" name="TextBox 29">
                    <a:extLst>
                      <a:ext uri="{FF2B5EF4-FFF2-40B4-BE49-F238E27FC236}">
                        <a16:creationId xmlns:a16="http://schemas.microsoft.com/office/drawing/2014/main" id="{DC83B012-016A-D781-333B-2E273F364292}"/>
                      </a:ext>
                    </a:extLst>
                  </p:cNvPr>
                  <p:cNvSpPr txBox="1"/>
                  <p:nvPr/>
                </p:nvSpPr>
                <p:spPr>
                  <a:xfrm>
                    <a:off x="6356003" y="2911879"/>
                    <a:ext cx="418703" cy="369335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23</a:t>
                    </a:r>
                  </a:p>
                </p:txBody>
              </p:sp>
              <p:sp>
                <p:nvSpPr>
                  <p:cNvPr id="16" name="Oval 30">
                    <a:extLst>
                      <a:ext uri="{FF2B5EF4-FFF2-40B4-BE49-F238E27FC236}">
                        <a16:creationId xmlns:a16="http://schemas.microsoft.com/office/drawing/2014/main" id="{CF23995F-DFEE-F8DC-6729-C216D4481F78}"/>
                      </a:ext>
                    </a:extLst>
                  </p:cNvPr>
                  <p:cNvSpPr/>
                  <p:nvPr/>
                </p:nvSpPr>
                <p:spPr>
                  <a:xfrm>
                    <a:off x="10851404" y="3054205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F46A25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17" name="TextBox 31">
                    <a:extLst>
                      <a:ext uri="{FF2B5EF4-FFF2-40B4-BE49-F238E27FC236}">
                        <a16:creationId xmlns:a16="http://schemas.microsoft.com/office/drawing/2014/main" id="{19179FBB-533C-35EB-5B67-2A4F667B75A9}"/>
                      </a:ext>
                    </a:extLst>
                  </p:cNvPr>
                  <p:cNvSpPr txBox="1"/>
                  <p:nvPr/>
                </p:nvSpPr>
                <p:spPr>
                  <a:xfrm>
                    <a:off x="10734580" y="5630975"/>
                    <a:ext cx="652744" cy="923333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1" compatLnSpc="1">
                    <a:sp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2018</a:t>
                    </a:r>
                  </a:p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to </a:t>
                    </a:r>
                  </a:p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2020</a:t>
                    </a:r>
                  </a:p>
                </p:txBody>
              </p:sp>
              <p:cxnSp>
                <p:nvCxnSpPr>
                  <p:cNvPr id="18" name="Straight Connector 32">
                    <a:extLst>
                      <a:ext uri="{FF2B5EF4-FFF2-40B4-BE49-F238E27FC236}">
                        <a16:creationId xmlns:a16="http://schemas.microsoft.com/office/drawing/2014/main" id="{DB565586-EF6B-0441-0EDB-894DF18F76AA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8047734" y="3094567"/>
                    <a:ext cx="2737001" cy="2505"/>
                  </a:xfrm>
                  <a:prstGeom prst="straightConnector1">
                    <a:avLst/>
                  </a:prstGeom>
                  <a:noFill/>
                  <a:ln w="28575" cap="flat">
                    <a:solidFill>
                      <a:srgbClr val="F46A25"/>
                    </a:solidFill>
                    <a:prstDash val="solid"/>
                    <a:miter/>
                  </a:ln>
                </p:spPr>
              </p:cxnSp>
              <p:sp>
                <p:nvSpPr>
                  <p:cNvPr id="19" name="Oval 33">
                    <a:extLst>
                      <a:ext uri="{FF2B5EF4-FFF2-40B4-BE49-F238E27FC236}">
                        <a16:creationId xmlns:a16="http://schemas.microsoft.com/office/drawing/2014/main" id="{027ED4A9-A117-C127-D377-077650EFFDA0}"/>
                      </a:ext>
                    </a:extLst>
                  </p:cNvPr>
                  <p:cNvSpPr/>
                  <p:nvPr/>
                </p:nvSpPr>
                <p:spPr>
                  <a:xfrm>
                    <a:off x="10860932" y="3172748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12436D"/>
                  </a:solidFill>
                  <a:ln w="12701" cap="flat">
                    <a:solidFill>
                      <a:srgbClr val="0A2F4E"/>
                    </a:solidFill>
                    <a:prstDash val="solid"/>
                    <a:miter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20" name="TextBox 34">
                    <a:extLst>
                      <a:ext uri="{FF2B5EF4-FFF2-40B4-BE49-F238E27FC236}">
                        <a16:creationId xmlns:a16="http://schemas.microsoft.com/office/drawing/2014/main" id="{D583786F-F37F-02EA-6D34-1C1271A0E2CC}"/>
                      </a:ext>
                    </a:extLst>
                  </p:cNvPr>
                  <p:cNvSpPr txBox="1"/>
                  <p:nvPr/>
                </p:nvSpPr>
                <p:spPr>
                  <a:xfrm>
                    <a:off x="6340082" y="1759036"/>
                    <a:ext cx="349776" cy="369335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%</a:t>
                    </a:r>
                  </a:p>
                </p:txBody>
              </p:sp>
              <p:sp>
                <p:nvSpPr>
                  <p:cNvPr id="21" name="Oval 35">
                    <a:extLst>
                      <a:ext uri="{FF2B5EF4-FFF2-40B4-BE49-F238E27FC236}">
                        <a16:creationId xmlns:a16="http://schemas.microsoft.com/office/drawing/2014/main" id="{64D9E556-310E-A45E-E53E-20D6F606F895}"/>
                      </a:ext>
                    </a:extLst>
                  </p:cNvPr>
                  <p:cNvSpPr/>
                  <p:nvPr/>
                </p:nvSpPr>
                <p:spPr>
                  <a:xfrm>
                    <a:off x="10860923" y="3460610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28A197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22" name="Oval 36">
                    <a:extLst>
                      <a:ext uri="{FF2B5EF4-FFF2-40B4-BE49-F238E27FC236}">
                        <a16:creationId xmlns:a16="http://schemas.microsoft.com/office/drawing/2014/main" id="{3567D1CE-D432-FAC0-E10E-CDE6B95B3C8D}"/>
                      </a:ext>
                    </a:extLst>
                  </p:cNvPr>
                  <p:cNvSpPr/>
                  <p:nvPr/>
                </p:nvSpPr>
                <p:spPr>
                  <a:xfrm>
                    <a:off x="10860923" y="3587611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80165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23" name="TextBox 37">
                    <a:extLst>
                      <a:ext uri="{FF2B5EF4-FFF2-40B4-BE49-F238E27FC236}">
                        <a16:creationId xmlns:a16="http://schemas.microsoft.com/office/drawing/2014/main" id="{A92B8476-68B8-7378-A5B6-3F899FEE7A95}"/>
                      </a:ext>
                    </a:extLst>
                  </p:cNvPr>
                  <p:cNvSpPr txBox="1"/>
                  <p:nvPr/>
                </p:nvSpPr>
                <p:spPr>
                  <a:xfrm>
                    <a:off x="6364461" y="3741615"/>
                    <a:ext cx="418703" cy="369335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15</a:t>
                    </a:r>
                  </a:p>
                </p:txBody>
              </p:sp>
              <p:sp>
                <p:nvSpPr>
                  <p:cNvPr id="24" name="TextBox 39">
                    <a:extLst>
                      <a:ext uri="{FF2B5EF4-FFF2-40B4-BE49-F238E27FC236}">
                        <a16:creationId xmlns:a16="http://schemas.microsoft.com/office/drawing/2014/main" id="{4CF00AA3-4F1C-EFEC-1A26-077E04DAA06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46867" y="3109536"/>
                    <a:ext cx="788999" cy="276999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2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 pitchFamily="34"/>
                        <a:cs typeface="Arial" pitchFamily="34"/>
                      </a:rPr>
                      <a:t>England </a:t>
                    </a:r>
                  </a:p>
                </p:txBody>
              </p:sp>
              <p:sp>
                <p:nvSpPr>
                  <p:cNvPr id="25" name="TextBox 41">
                    <a:extLst>
                      <a:ext uri="{FF2B5EF4-FFF2-40B4-BE49-F238E27FC236}">
                        <a16:creationId xmlns:a16="http://schemas.microsoft.com/office/drawing/2014/main" id="{D9027076-B097-ED9C-1FB2-718C50CFA992}"/>
                      </a:ext>
                    </a:extLst>
                  </p:cNvPr>
                  <p:cNvSpPr txBox="1"/>
                  <p:nvPr/>
                </p:nvSpPr>
                <p:spPr>
                  <a:xfrm>
                    <a:off x="10946657" y="3382246"/>
                    <a:ext cx="780979" cy="276999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2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 pitchFamily="34"/>
                        <a:cs typeface="Arial" pitchFamily="34"/>
                      </a:rPr>
                      <a:t>Scotland</a:t>
                    </a:r>
                  </a:p>
                </p:txBody>
              </p:sp>
              <p:sp>
                <p:nvSpPr>
                  <p:cNvPr id="26" name="TextBox 42">
                    <a:extLst>
                      <a:ext uri="{FF2B5EF4-FFF2-40B4-BE49-F238E27FC236}">
                        <a16:creationId xmlns:a16="http://schemas.microsoft.com/office/drawing/2014/main" id="{E2EE3248-556D-E681-5EC0-65D3E392C08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7129" y="2956072"/>
                    <a:ext cx="605360" cy="276999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2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 pitchFamily="34"/>
                        <a:cs typeface="Arial" pitchFamily="34"/>
                      </a:rPr>
                      <a:t>Wales</a:t>
                    </a:r>
                  </a:p>
                </p:txBody>
              </p:sp>
            </p:grpSp>
          </p:grpSp>
          <p:sp>
            <p:nvSpPr>
              <p:cNvPr id="27" name="TextBox 24">
                <a:extLst>
                  <a:ext uri="{FF2B5EF4-FFF2-40B4-BE49-F238E27FC236}">
                    <a16:creationId xmlns:a16="http://schemas.microsoft.com/office/drawing/2014/main" id="{4CE2B966-E84E-014F-5D4A-52A4426550AD}"/>
                  </a:ext>
                </a:extLst>
              </p:cNvPr>
              <p:cNvSpPr txBox="1"/>
              <p:nvPr/>
            </p:nvSpPr>
            <p:spPr>
              <a:xfrm>
                <a:off x="6719011" y="5663747"/>
                <a:ext cx="705642" cy="923333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none" lIns="91440" tIns="45720" rIns="91440" bIns="45720" anchor="t" anchorCtr="1" compatLnSpc="1">
                <a:sp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/>
                  </a:rPr>
                  <a:t>1998 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/>
                  </a:rPr>
                  <a:t>to 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/>
                  </a:rPr>
                  <a:t>2000</a:t>
                </a:r>
              </a:p>
            </p:txBody>
          </p:sp>
        </p:grpSp>
        <p:sp>
          <p:nvSpPr>
            <p:cNvPr id="28" name="TextBox 12">
              <a:extLst>
                <a:ext uri="{FF2B5EF4-FFF2-40B4-BE49-F238E27FC236}">
                  <a16:creationId xmlns:a16="http://schemas.microsoft.com/office/drawing/2014/main" id="{D1573458-2E12-1524-9983-F021A0A755F8}"/>
                </a:ext>
              </a:extLst>
            </p:cNvPr>
            <p:cNvSpPr txBox="1"/>
            <p:nvPr/>
          </p:nvSpPr>
          <p:spPr>
            <a:xfrm>
              <a:off x="7559747" y="6488664"/>
              <a:ext cx="3224988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Averages of three financial years</a:t>
              </a:r>
            </a:p>
          </p:txBody>
        </p:sp>
        <p:cxnSp>
          <p:nvCxnSpPr>
            <p:cNvPr id="29" name="Straight Connector 13">
              <a:extLst>
                <a:ext uri="{FF2B5EF4-FFF2-40B4-BE49-F238E27FC236}">
                  <a16:creationId xmlns:a16="http://schemas.microsoft.com/office/drawing/2014/main" id="{0EA52C6F-3864-F0C8-53F5-4ADF6E15793C}"/>
                </a:ext>
              </a:extLst>
            </p:cNvPr>
            <p:cNvCxnSpPr/>
            <p:nvPr/>
          </p:nvCxnSpPr>
          <p:spPr>
            <a:xfrm flipH="1" flipV="1">
              <a:off x="6849057" y="2561170"/>
              <a:ext cx="1198677" cy="515374"/>
            </a:xfrm>
            <a:prstGeom prst="straightConnector1">
              <a:avLst/>
            </a:prstGeom>
            <a:noFill/>
            <a:ln w="28575" cap="flat">
              <a:solidFill>
                <a:srgbClr val="F46A25"/>
              </a:solidFill>
              <a:prstDash val="solid"/>
              <a:miter/>
            </a:ln>
          </p:spPr>
        </p:cxnSp>
        <p:cxnSp>
          <p:nvCxnSpPr>
            <p:cNvPr id="30" name="Straight Connector 14">
              <a:extLst>
                <a:ext uri="{FF2B5EF4-FFF2-40B4-BE49-F238E27FC236}">
                  <a16:creationId xmlns:a16="http://schemas.microsoft.com/office/drawing/2014/main" id="{CB5FE1B7-0516-15AD-11AA-103CE32C580D}"/>
                </a:ext>
              </a:extLst>
            </p:cNvPr>
            <p:cNvCxnSpPr/>
            <p:nvPr/>
          </p:nvCxnSpPr>
          <p:spPr>
            <a:xfrm flipH="1" flipV="1">
              <a:off x="8047734" y="3224631"/>
              <a:ext cx="2737001" cy="2506"/>
            </a:xfrm>
            <a:prstGeom prst="straightConnector1">
              <a:avLst/>
            </a:prstGeom>
            <a:noFill/>
            <a:ln w="28575" cap="flat">
              <a:solidFill>
                <a:srgbClr val="12436D"/>
              </a:solidFill>
              <a:prstDash val="solid"/>
              <a:miter/>
            </a:ln>
          </p:spPr>
        </p:cxnSp>
        <p:cxnSp>
          <p:nvCxnSpPr>
            <p:cNvPr id="31" name="Straight Connector 15">
              <a:extLst>
                <a:ext uri="{FF2B5EF4-FFF2-40B4-BE49-F238E27FC236}">
                  <a16:creationId xmlns:a16="http://schemas.microsoft.com/office/drawing/2014/main" id="{B7031239-FDB8-CE17-09C8-D20CEB259D6A}"/>
                </a:ext>
              </a:extLst>
            </p:cNvPr>
            <p:cNvCxnSpPr/>
            <p:nvPr/>
          </p:nvCxnSpPr>
          <p:spPr>
            <a:xfrm flipH="1" flipV="1">
              <a:off x="6849057" y="2652372"/>
              <a:ext cx="1198677" cy="563234"/>
            </a:xfrm>
            <a:prstGeom prst="straightConnector1">
              <a:avLst/>
            </a:prstGeom>
            <a:noFill/>
            <a:ln w="28575" cap="flat">
              <a:solidFill>
                <a:srgbClr val="12436D"/>
              </a:solidFill>
              <a:prstDash val="solid"/>
              <a:miter/>
            </a:ln>
          </p:spPr>
        </p:cxnSp>
        <p:sp>
          <p:nvSpPr>
            <p:cNvPr id="32" name="TextBox 16">
              <a:extLst>
                <a:ext uri="{FF2B5EF4-FFF2-40B4-BE49-F238E27FC236}">
                  <a16:creationId xmlns:a16="http://schemas.microsoft.com/office/drawing/2014/main" id="{C26C113C-7123-AC50-AF30-A606B13A8D91}"/>
                </a:ext>
              </a:extLst>
            </p:cNvPr>
            <p:cNvSpPr txBox="1"/>
            <p:nvPr/>
          </p:nvSpPr>
          <p:spPr>
            <a:xfrm>
              <a:off x="6377775" y="2432907"/>
              <a:ext cx="41870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25</a:t>
              </a:r>
            </a:p>
          </p:txBody>
        </p:sp>
        <p:cxnSp>
          <p:nvCxnSpPr>
            <p:cNvPr id="33" name="Straight Connector 18">
              <a:extLst>
                <a:ext uri="{FF2B5EF4-FFF2-40B4-BE49-F238E27FC236}">
                  <a16:creationId xmlns:a16="http://schemas.microsoft.com/office/drawing/2014/main" id="{D7E4BBC9-34C5-0303-5AD9-BD6D0BE7BF3C}"/>
                </a:ext>
              </a:extLst>
            </p:cNvPr>
            <p:cNvCxnSpPr/>
            <p:nvPr/>
          </p:nvCxnSpPr>
          <p:spPr>
            <a:xfrm flipH="1" flipV="1">
              <a:off x="8047734" y="3507510"/>
              <a:ext cx="2736992" cy="2505"/>
            </a:xfrm>
            <a:prstGeom prst="straightConnector1">
              <a:avLst/>
            </a:prstGeom>
            <a:noFill/>
            <a:ln w="28575" cap="flat">
              <a:solidFill>
                <a:srgbClr val="28A197"/>
              </a:solidFill>
              <a:prstDash val="solid"/>
              <a:miter/>
            </a:ln>
          </p:spPr>
        </p:cxnSp>
        <p:cxnSp>
          <p:nvCxnSpPr>
            <p:cNvPr id="34" name="Straight Connector 19">
              <a:extLst>
                <a:ext uri="{FF2B5EF4-FFF2-40B4-BE49-F238E27FC236}">
                  <a16:creationId xmlns:a16="http://schemas.microsoft.com/office/drawing/2014/main" id="{9A89E417-0570-7386-346E-6243806A4248}"/>
                </a:ext>
              </a:extLst>
            </p:cNvPr>
            <p:cNvCxnSpPr/>
            <p:nvPr/>
          </p:nvCxnSpPr>
          <p:spPr>
            <a:xfrm flipH="1" flipV="1">
              <a:off x="6903756" y="2846481"/>
              <a:ext cx="1153717" cy="693252"/>
            </a:xfrm>
            <a:prstGeom prst="straightConnector1">
              <a:avLst/>
            </a:prstGeom>
            <a:noFill/>
            <a:ln w="28575" cap="flat">
              <a:solidFill>
                <a:srgbClr val="28A197"/>
              </a:solidFill>
              <a:prstDash val="solid"/>
              <a:miter/>
            </a:ln>
          </p:spPr>
        </p:cxnSp>
        <p:cxnSp>
          <p:nvCxnSpPr>
            <p:cNvPr id="35" name="Straight Connector 20">
              <a:extLst>
                <a:ext uri="{FF2B5EF4-FFF2-40B4-BE49-F238E27FC236}">
                  <a16:creationId xmlns:a16="http://schemas.microsoft.com/office/drawing/2014/main" id="{8E7B1CD3-5D10-FAFC-76C4-7AA81E08030A}"/>
                </a:ext>
              </a:extLst>
            </p:cNvPr>
            <p:cNvCxnSpPr/>
            <p:nvPr/>
          </p:nvCxnSpPr>
          <p:spPr>
            <a:xfrm flipH="1" flipV="1">
              <a:off x="10072481" y="3472818"/>
              <a:ext cx="662099" cy="157660"/>
            </a:xfrm>
            <a:prstGeom prst="straightConnector1">
              <a:avLst/>
            </a:prstGeom>
            <a:noFill/>
            <a:ln w="28575" cap="flat">
              <a:solidFill>
                <a:srgbClr val="801650"/>
              </a:solidFill>
              <a:prstDash val="solid"/>
              <a:miter/>
            </a:ln>
          </p:spPr>
        </p:cxnSp>
        <p:cxnSp>
          <p:nvCxnSpPr>
            <p:cNvPr id="36" name="Straight Connector 21">
              <a:extLst>
                <a:ext uri="{FF2B5EF4-FFF2-40B4-BE49-F238E27FC236}">
                  <a16:creationId xmlns:a16="http://schemas.microsoft.com/office/drawing/2014/main" id="{64CA6774-1599-C1EE-74C5-1EDB376F0AA3}"/>
                </a:ext>
              </a:extLst>
            </p:cNvPr>
            <p:cNvCxnSpPr/>
            <p:nvPr/>
          </p:nvCxnSpPr>
          <p:spPr>
            <a:xfrm flipH="1" flipV="1">
              <a:off x="8057473" y="3439268"/>
              <a:ext cx="2023201" cy="50896"/>
            </a:xfrm>
            <a:prstGeom prst="straightConnector1">
              <a:avLst/>
            </a:prstGeom>
            <a:noFill/>
            <a:ln w="28575" cap="flat">
              <a:solidFill>
                <a:srgbClr val="801650"/>
              </a:solidFill>
              <a:prstDash val="solid"/>
              <a:miter/>
            </a:ln>
          </p:spPr>
        </p:cxnSp>
        <p:cxnSp>
          <p:nvCxnSpPr>
            <p:cNvPr id="37" name="Straight Connector 22">
              <a:extLst>
                <a:ext uri="{FF2B5EF4-FFF2-40B4-BE49-F238E27FC236}">
                  <a16:creationId xmlns:a16="http://schemas.microsoft.com/office/drawing/2014/main" id="{EF2B6C42-4972-4A9E-7DCB-434AD65842C5}"/>
                </a:ext>
              </a:extLst>
            </p:cNvPr>
            <p:cNvCxnSpPr/>
            <p:nvPr/>
          </p:nvCxnSpPr>
          <p:spPr>
            <a:xfrm flipH="1" flipV="1">
              <a:off x="6849057" y="2722443"/>
              <a:ext cx="1208416" cy="716825"/>
            </a:xfrm>
            <a:prstGeom prst="straightConnector1">
              <a:avLst/>
            </a:prstGeom>
            <a:noFill/>
            <a:ln w="28575" cap="flat">
              <a:solidFill>
                <a:srgbClr val="801650"/>
              </a:solidFill>
              <a:prstDash val="solid"/>
              <a:miter/>
            </a:ln>
          </p:spPr>
        </p:cxnSp>
      </p:grpSp>
      <p:sp>
        <p:nvSpPr>
          <p:cNvPr id="39" name="TextBox 6">
            <a:extLst>
              <a:ext uri="{FF2B5EF4-FFF2-40B4-BE49-F238E27FC236}">
                <a16:creationId xmlns:a16="http://schemas.microsoft.com/office/drawing/2014/main" id="{892A8EFC-2748-D8D1-5743-D14FDBFC6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305854" y="193807"/>
            <a:ext cx="5282214" cy="47705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5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People in relative income poverty</a:t>
            </a:r>
          </a:p>
        </p:txBody>
      </p:sp>
      <p:sp>
        <p:nvSpPr>
          <p:cNvPr id="40" name="TextBox 7">
            <a:extLst>
              <a:ext uri="{FF2B5EF4-FFF2-40B4-BE49-F238E27FC236}">
                <a16:creationId xmlns:a16="http://schemas.microsoft.com/office/drawing/2014/main" id="{ECFBCE24-8C31-CE36-C3C8-6A2DEB711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304812" y="641150"/>
            <a:ext cx="5873438" cy="1046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1" i="0" u="none" strike="noStrike" kern="1200" cap="none" spc="0" baseline="0">
                <a:solidFill>
                  <a:srgbClr val="1F1F1F"/>
                </a:solidFill>
                <a:uFillTx/>
                <a:latin typeface="Arial" pitchFamily="34"/>
              </a:rPr>
              <a:t>23% of people in Wales in relative income poverty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00" b="1" i="0" u="none" strike="noStrike" kern="1200" cap="none" spc="0" baseline="0">
              <a:solidFill>
                <a:srgbClr val="1F1F1F"/>
              </a:solidFill>
              <a:uFillTx/>
              <a:latin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1F1F1F"/>
                </a:solidFill>
                <a:uFillTx/>
                <a:latin typeface="Arial" pitchFamily="34"/>
              </a:rPr>
              <a:t>Figure 1: Percentage of people in each UK country living in relative income poverty (after housing costs), averages of three-financial-years, 1997 to 2020, FYE = Financial Year Ending</a:t>
            </a: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id="{054FB8B6-0EF8-D6EA-54EE-F0C187B32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0215" y="1707176"/>
            <a:ext cx="5895840" cy="3211829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[Image of chart sits here]</a:t>
            </a:r>
          </a:p>
        </p:txBody>
      </p:sp>
      <p:sp>
        <p:nvSpPr>
          <p:cNvPr id="42" name="TextBox 8">
            <a:extLst>
              <a:ext uri="{FF2B5EF4-FFF2-40B4-BE49-F238E27FC236}">
                <a16:creationId xmlns:a16="http://schemas.microsoft.com/office/drawing/2014/main" id="{ED95A3D5-808D-310F-55A6-DEC861AE1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78882" y="4919006"/>
            <a:ext cx="6047174" cy="21236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Description of figure 1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During the latest period we have data for (FYE 2018 to FYE 2020), 23% of all people in Wales were living in relative income poverty (after accounting for housing costs).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In England in the same period, the percentage was 22% - in Scotland and Northern Ireland the figures were 19% and 18% respectively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Percentages for all countries have been relatively stable for over 15 years, although Northern Ireland appears to be on a recent downward trend. 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In the early part of the period (FYE 98 to FYE 00) percentages for all countries were nearer to 25%.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 dirty="0">
              <a:solidFill>
                <a:srgbClr val="1F1F1F"/>
              </a:solidFill>
              <a:uFillTx/>
              <a:latin typeface="Arial" pitchFamily="34"/>
            </a:endParaRPr>
          </a:p>
        </p:txBody>
      </p:sp>
      <p:cxnSp>
        <p:nvCxnSpPr>
          <p:cNvPr id="43" name="Straight Connector 4">
            <a:extLst>
              <a:ext uri="{FF2B5EF4-FFF2-40B4-BE49-F238E27FC236}">
                <a16:creationId xmlns:a16="http://schemas.microsoft.com/office/drawing/2014/main" id="{0D835154-FDD1-76EE-A2FC-D6938C592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093679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12436D"/>
            </a:solidFill>
            <a:prstDash val="solid"/>
            <a:miter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63A0D83-E609-73C9-EE95-AC3887D0CC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480" y="-138313"/>
            <a:ext cx="6354211" cy="958400"/>
          </a:xfrm>
        </p:spPr>
        <p:txBody>
          <a:bodyPr anchor="b">
            <a:normAutofit/>
          </a:bodyPr>
          <a:lstStyle/>
          <a:p>
            <a:pPr lvl="0"/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Comparing my chart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BC699C-AC3A-015C-76E5-7748EFC67132}"/>
              </a:ext>
            </a:extLst>
          </p:cNvPr>
          <p:cNvSpPr txBox="1"/>
          <p:nvPr/>
        </p:nvSpPr>
        <p:spPr>
          <a:xfrm>
            <a:off x="-44601" y="970599"/>
            <a:ext cx="6047174" cy="4859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My chart is now closer to the chart in the report. </a:t>
            </a:r>
          </a:p>
        </p:txBody>
      </p:sp>
      <p:grpSp>
        <p:nvGrpSpPr>
          <p:cNvPr id="8" name="Group 81" descr="This is the same sketched chart as on the previous slide.">
            <a:extLst>
              <a:ext uri="{FF2B5EF4-FFF2-40B4-BE49-F238E27FC236}">
                <a16:creationId xmlns:a16="http://schemas.microsoft.com/office/drawing/2014/main" id="{863295F5-4684-B369-F0A7-21C94ABAAA55}"/>
              </a:ext>
            </a:extLst>
          </p:cNvPr>
          <p:cNvGrpSpPr/>
          <p:nvPr/>
        </p:nvGrpSpPr>
        <p:grpSpPr>
          <a:xfrm>
            <a:off x="222824" y="1341626"/>
            <a:ext cx="5987985" cy="5403445"/>
            <a:chOff x="6172437" y="1446160"/>
            <a:chExt cx="5987985" cy="5403445"/>
          </a:xfrm>
        </p:grpSpPr>
        <p:grpSp>
          <p:nvGrpSpPr>
            <p:cNvPr id="9" name="Group 18">
              <a:extLst>
                <a:ext uri="{FF2B5EF4-FFF2-40B4-BE49-F238E27FC236}">
                  <a16:creationId xmlns:a16="http://schemas.microsoft.com/office/drawing/2014/main" id="{DC45DD2F-3422-AF5D-A38E-82D5F5EF5F38}"/>
                </a:ext>
              </a:extLst>
            </p:cNvPr>
            <p:cNvGrpSpPr/>
            <p:nvPr/>
          </p:nvGrpSpPr>
          <p:grpSpPr>
            <a:xfrm>
              <a:off x="6172437" y="1446160"/>
              <a:ext cx="5987985" cy="5132526"/>
              <a:chOff x="6172437" y="1446160"/>
              <a:chExt cx="5987985" cy="5132526"/>
            </a:xfrm>
          </p:grpSpPr>
          <p:grpSp>
            <p:nvGrpSpPr>
              <p:cNvPr id="10" name="Group 19">
                <a:extLst>
                  <a:ext uri="{FF2B5EF4-FFF2-40B4-BE49-F238E27FC236}">
                    <a16:creationId xmlns:a16="http://schemas.microsoft.com/office/drawing/2014/main" id="{11B3C24A-0AB1-5335-6921-6EC4CF5E3099}"/>
                  </a:ext>
                </a:extLst>
              </p:cNvPr>
              <p:cNvGrpSpPr/>
              <p:nvPr/>
            </p:nvGrpSpPr>
            <p:grpSpPr>
              <a:xfrm>
                <a:off x="6172437" y="1446160"/>
                <a:ext cx="5987985" cy="5099754"/>
                <a:chOff x="6172437" y="1446160"/>
                <a:chExt cx="5987985" cy="5099754"/>
              </a:xfrm>
            </p:grpSpPr>
            <p:sp>
              <p:nvSpPr>
                <p:cNvPr id="11" name="TextBox 21">
                  <a:extLst>
                    <a:ext uri="{FF2B5EF4-FFF2-40B4-BE49-F238E27FC236}">
                      <a16:creationId xmlns:a16="http://schemas.microsoft.com/office/drawing/2014/main" id="{C4B281FF-1A83-F687-3752-4C80ED05EF14}"/>
                    </a:ext>
                  </a:extLst>
                </p:cNvPr>
                <p:cNvSpPr txBox="1"/>
                <p:nvPr/>
              </p:nvSpPr>
              <p:spPr>
                <a:xfrm>
                  <a:off x="10824804" y="3531339"/>
                  <a:ext cx="1335618" cy="27699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none" lIns="91440" tIns="45720" rIns="91440" bIns="45720" anchor="t" anchorCtr="0" compatLnSpc="1">
                  <a:sp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2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Arial" pitchFamily="34"/>
                      <a:cs typeface="Arial" pitchFamily="34"/>
                    </a:rPr>
                    <a:t>Northern Ireland </a:t>
                  </a:r>
                </a:p>
              </p:txBody>
            </p:sp>
            <p:grpSp>
              <p:nvGrpSpPr>
                <p:cNvPr id="12" name="Group 22">
                  <a:extLst>
                    <a:ext uri="{FF2B5EF4-FFF2-40B4-BE49-F238E27FC236}">
                      <a16:creationId xmlns:a16="http://schemas.microsoft.com/office/drawing/2014/main" id="{1A91141A-C8C4-0EF7-EA45-B3E33D209A5E}"/>
                    </a:ext>
                  </a:extLst>
                </p:cNvPr>
                <p:cNvGrpSpPr/>
                <p:nvPr/>
              </p:nvGrpSpPr>
              <p:grpSpPr>
                <a:xfrm>
                  <a:off x="6172437" y="1446160"/>
                  <a:ext cx="5441576" cy="5099754"/>
                  <a:chOff x="6172437" y="1446160"/>
                  <a:chExt cx="5441576" cy="5099754"/>
                </a:xfrm>
              </p:grpSpPr>
              <p:cxnSp>
                <p:nvCxnSpPr>
                  <p:cNvPr id="13" name="Straight Connector 23">
                    <a:extLst>
                      <a:ext uri="{FF2B5EF4-FFF2-40B4-BE49-F238E27FC236}">
                        <a16:creationId xmlns:a16="http://schemas.microsoft.com/office/drawing/2014/main" id="{F8F1CAB4-235D-C84E-EEC9-24BA18A081DD}"/>
                      </a:ext>
                    </a:extLst>
                  </p:cNvPr>
                  <p:cNvCxnSpPr/>
                  <p:nvPr/>
                </p:nvCxnSpPr>
                <p:spPr>
                  <a:xfrm>
                    <a:off x="6652854" y="1630823"/>
                    <a:ext cx="0" cy="3990981"/>
                  </a:xfrm>
                  <a:prstGeom prst="straightConnector1">
                    <a:avLst/>
                  </a:prstGeom>
                  <a:noFill/>
                  <a:ln w="19046" cap="flat">
                    <a:solidFill>
                      <a:srgbClr val="262626"/>
                    </a:solidFill>
                    <a:prstDash val="solid"/>
                    <a:miter/>
                  </a:ln>
                </p:spPr>
              </p:cxnSp>
              <p:cxnSp>
                <p:nvCxnSpPr>
                  <p:cNvPr id="14" name="Straight Connector 24">
                    <a:extLst>
                      <a:ext uri="{FF2B5EF4-FFF2-40B4-BE49-F238E27FC236}">
                        <a16:creationId xmlns:a16="http://schemas.microsoft.com/office/drawing/2014/main" id="{09BFDCB9-5ECB-F7BE-040C-076E02BC900F}"/>
                      </a:ext>
                    </a:extLst>
                  </p:cNvPr>
                  <p:cNvCxnSpPr/>
                  <p:nvPr/>
                </p:nvCxnSpPr>
                <p:spPr>
                  <a:xfrm>
                    <a:off x="6652854" y="5621804"/>
                    <a:ext cx="4286250" cy="0"/>
                  </a:xfrm>
                  <a:prstGeom prst="straightConnector1">
                    <a:avLst/>
                  </a:prstGeom>
                  <a:noFill/>
                  <a:ln w="19046" cap="flat">
                    <a:solidFill>
                      <a:srgbClr val="262626"/>
                    </a:solidFill>
                    <a:prstDash val="solid"/>
                    <a:miter/>
                  </a:ln>
                </p:spPr>
              </p:cxnSp>
              <p:sp>
                <p:nvSpPr>
                  <p:cNvPr id="15" name="TextBox 25">
                    <a:extLst>
                      <a:ext uri="{FF2B5EF4-FFF2-40B4-BE49-F238E27FC236}">
                        <a16:creationId xmlns:a16="http://schemas.microsoft.com/office/drawing/2014/main" id="{7983EFF0-B68D-F18B-ABC3-E52E88C198CE}"/>
                      </a:ext>
                    </a:extLst>
                  </p:cNvPr>
                  <p:cNvSpPr txBox="1"/>
                  <p:nvPr/>
                </p:nvSpPr>
                <p:spPr>
                  <a:xfrm>
                    <a:off x="6234150" y="2903485"/>
                    <a:ext cx="418703" cy="369335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23</a:t>
                    </a:r>
                  </a:p>
                </p:txBody>
              </p:sp>
              <p:sp>
                <p:nvSpPr>
                  <p:cNvPr id="16" name="Oval 26">
                    <a:extLst>
                      <a:ext uri="{FF2B5EF4-FFF2-40B4-BE49-F238E27FC236}">
                        <a16:creationId xmlns:a16="http://schemas.microsoft.com/office/drawing/2014/main" id="{A8C4216F-D5F4-8728-4659-6F3CFDDDE3F6}"/>
                      </a:ext>
                    </a:extLst>
                  </p:cNvPr>
                  <p:cNvSpPr/>
                  <p:nvPr/>
                </p:nvSpPr>
                <p:spPr>
                  <a:xfrm>
                    <a:off x="10729551" y="3045811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F46A25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17" name="TextBox 27">
                    <a:extLst>
                      <a:ext uri="{FF2B5EF4-FFF2-40B4-BE49-F238E27FC236}">
                        <a16:creationId xmlns:a16="http://schemas.microsoft.com/office/drawing/2014/main" id="{6C523318-6DA9-B231-D230-F80780171B89}"/>
                      </a:ext>
                    </a:extLst>
                  </p:cNvPr>
                  <p:cNvSpPr txBox="1"/>
                  <p:nvPr/>
                </p:nvSpPr>
                <p:spPr>
                  <a:xfrm>
                    <a:off x="10612727" y="5622581"/>
                    <a:ext cx="652744" cy="923333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1" compatLnSpc="1">
                    <a:sp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2018</a:t>
                    </a:r>
                  </a:p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to </a:t>
                    </a:r>
                  </a:p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2020</a:t>
                    </a:r>
                  </a:p>
                </p:txBody>
              </p:sp>
              <p:cxnSp>
                <p:nvCxnSpPr>
                  <p:cNvPr id="18" name="Straight Connector 28">
                    <a:extLst>
                      <a:ext uri="{FF2B5EF4-FFF2-40B4-BE49-F238E27FC236}">
                        <a16:creationId xmlns:a16="http://schemas.microsoft.com/office/drawing/2014/main" id="{65022652-0B70-8F62-FA42-5F57D4613765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7925882" y="3086173"/>
                    <a:ext cx="2737000" cy="2505"/>
                  </a:xfrm>
                  <a:prstGeom prst="straightConnector1">
                    <a:avLst/>
                  </a:prstGeom>
                  <a:noFill/>
                  <a:ln w="28575" cap="flat">
                    <a:solidFill>
                      <a:srgbClr val="F46A25"/>
                    </a:solidFill>
                    <a:prstDash val="solid"/>
                    <a:miter/>
                  </a:ln>
                </p:spPr>
              </p:cxnSp>
              <p:sp>
                <p:nvSpPr>
                  <p:cNvPr id="19" name="Oval 29">
                    <a:extLst>
                      <a:ext uri="{FF2B5EF4-FFF2-40B4-BE49-F238E27FC236}">
                        <a16:creationId xmlns:a16="http://schemas.microsoft.com/office/drawing/2014/main" id="{757CFB5A-54A6-83F0-16C7-BAAE522E46D4}"/>
                      </a:ext>
                    </a:extLst>
                  </p:cNvPr>
                  <p:cNvSpPr/>
                  <p:nvPr/>
                </p:nvSpPr>
                <p:spPr>
                  <a:xfrm>
                    <a:off x="10739079" y="3164354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12436D"/>
                  </a:solidFill>
                  <a:ln w="12701" cap="flat">
                    <a:solidFill>
                      <a:srgbClr val="0A2F4E"/>
                    </a:solidFill>
                    <a:prstDash val="solid"/>
                    <a:miter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20" name="TextBox 30">
                    <a:extLst>
                      <a:ext uri="{FF2B5EF4-FFF2-40B4-BE49-F238E27FC236}">
                        <a16:creationId xmlns:a16="http://schemas.microsoft.com/office/drawing/2014/main" id="{16A2349B-C8AA-0CF4-65AC-C410AA420265}"/>
                      </a:ext>
                    </a:extLst>
                  </p:cNvPr>
                  <p:cNvSpPr txBox="1"/>
                  <p:nvPr/>
                </p:nvSpPr>
                <p:spPr>
                  <a:xfrm>
                    <a:off x="6172437" y="1446160"/>
                    <a:ext cx="349776" cy="369335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%</a:t>
                    </a:r>
                  </a:p>
                </p:txBody>
              </p:sp>
              <p:sp>
                <p:nvSpPr>
                  <p:cNvPr id="21" name="Oval 31">
                    <a:extLst>
                      <a:ext uri="{FF2B5EF4-FFF2-40B4-BE49-F238E27FC236}">
                        <a16:creationId xmlns:a16="http://schemas.microsoft.com/office/drawing/2014/main" id="{54F4199E-525C-7526-4A7A-D7127D5734DD}"/>
                      </a:ext>
                    </a:extLst>
                  </p:cNvPr>
                  <p:cNvSpPr/>
                  <p:nvPr/>
                </p:nvSpPr>
                <p:spPr>
                  <a:xfrm>
                    <a:off x="10739070" y="3452216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28A197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22" name="Oval 32">
                    <a:extLst>
                      <a:ext uri="{FF2B5EF4-FFF2-40B4-BE49-F238E27FC236}">
                        <a16:creationId xmlns:a16="http://schemas.microsoft.com/office/drawing/2014/main" id="{AB3A86A6-5D09-4A16-44DF-3E069C1BCCC8}"/>
                      </a:ext>
                    </a:extLst>
                  </p:cNvPr>
                  <p:cNvSpPr/>
                  <p:nvPr/>
                </p:nvSpPr>
                <p:spPr>
                  <a:xfrm>
                    <a:off x="10739070" y="3579217"/>
                    <a:ext cx="85725" cy="85725"/>
                  </a:xfrm>
                  <a:custGeom>
                    <a:avLst/>
                    <a:gdLst>
                      <a:gd name="f0" fmla="val 21600000"/>
                      <a:gd name="f1" fmla="val 10800000"/>
                      <a:gd name="f2" fmla="val 5400000"/>
                      <a:gd name="f3" fmla="val 18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+- 0 0 -360"/>
                      <a:gd name="f10" fmla="+- 0 0 -180"/>
                      <a:gd name="f11" fmla="abs f4"/>
                      <a:gd name="f12" fmla="abs f5"/>
                      <a:gd name="f13" fmla="abs f6"/>
                      <a:gd name="f14" fmla="val f7"/>
                      <a:gd name="f15" fmla="+- 2700000 f2 0"/>
                      <a:gd name="f16" fmla="*/ f9 f1 1"/>
                      <a:gd name="f17" fmla="*/ f10 f1 1"/>
                      <a:gd name="f18" fmla="?: f11 f4 1"/>
                      <a:gd name="f19" fmla="?: f12 f5 1"/>
                      <a:gd name="f20" fmla="?: f13 f6 1"/>
                      <a:gd name="f21" fmla="*/ f15 f8 1"/>
                      <a:gd name="f22" fmla="*/ f16 1 f3"/>
                      <a:gd name="f23" fmla="*/ f17 1 f3"/>
                      <a:gd name="f24" fmla="*/ f18 1 21600"/>
                      <a:gd name="f25" fmla="*/ f19 1 21600"/>
                      <a:gd name="f26" fmla="*/ 21600 f18 1"/>
                      <a:gd name="f27" fmla="*/ 21600 f19 1"/>
                      <a:gd name="f28" fmla="*/ f21 1 f1"/>
                      <a:gd name="f29" fmla="+- f22 0 f2"/>
                      <a:gd name="f30" fmla="+- f23 0 f2"/>
                      <a:gd name="f31" fmla="min f25 f24"/>
                      <a:gd name="f32" fmla="*/ f26 1 f20"/>
                      <a:gd name="f33" fmla="*/ f27 1 f20"/>
                      <a:gd name="f34" fmla="+- 0 0 f28"/>
                      <a:gd name="f35" fmla="val f32"/>
                      <a:gd name="f36" fmla="val f33"/>
                      <a:gd name="f37" fmla="+- 0 0 f34"/>
                      <a:gd name="f38" fmla="*/ f14 f31 1"/>
                      <a:gd name="f39" fmla="+- f36 0 f14"/>
                      <a:gd name="f40" fmla="+- f35 0 f14"/>
                      <a:gd name="f41" fmla="*/ f37 f1 1"/>
                      <a:gd name="f42" fmla="*/ f39 1 2"/>
                      <a:gd name="f43" fmla="*/ f40 1 2"/>
                      <a:gd name="f44" fmla="*/ f41 1 f8"/>
                      <a:gd name="f45" fmla="+- f14 f42 0"/>
                      <a:gd name="f46" fmla="+- f14 f43 0"/>
                      <a:gd name="f47" fmla="+- f44 0 f2"/>
                      <a:gd name="f48" fmla="*/ f43 f31 1"/>
                      <a:gd name="f49" fmla="*/ f42 f31 1"/>
                      <a:gd name="f50" fmla="cos 1 f47"/>
                      <a:gd name="f51" fmla="sin 1 f47"/>
                      <a:gd name="f52" fmla="*/ f45 f31 1"/>
                      <a:gd name="f53" fmla="+- 0 0 f50"/>
                      <a:gd name="f54" fmla="+- 0 0 f51"/>
                      <a:gd name="f55" fmla="+- 0 0 f53"/>
                      <a:gd name="f56" fmla="+- 0 0 f54"/>
                      <a:gd name="f57" fmla="*/ f55 f43 1"/>
                      <a:gd name="f58" fmla="*/ f56 f42 1"/>
                      <a:gd name="f59" fmla="+- f46 0 f57"/>
                      <a:gd name="f60" fmla="+- f46 f57 0"/>
                      <a:gd name="f61" fmla="+- f45 0 f58"/>
                      <a:gd name="f62" fmla="+- f45 f58 0"/>
                      <a:gd name="f63" fmla="*/ f59 f31 1"/>
                      <a:gd name="f64" fmla="*/ f61 f31 1"/>
                      <a:gd name="f65" fmla="*/ f60 f31 1"/>
                      <a:gd name="f66" fmla="*/ f62 f31 1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  <a:cxn ang="f29">
                        <a:pos x="f63" y="f64"/>
                      </a:cxn>
                      <a:cxn ang="f30">
                        <a:pos x="f63" y="f66"/>
                      </a:cxn>
                      <a:cxn ang="f30">
                        <a:pos x="f65" y="f66"/>
                      </a:cxn>
                      <a:cxn ang="f29">
                        <a:pos x="f65" y="f64"/>
                      </a:cxn>
                    </a:cxnLst>
                    <a:rect l="f63" t="f64" r="f65" b="f66"/>
                    <a:pathLst>
                      <a:path>
                        <a:moveTo>
                          <a:pt x="f38" y="f52"/>
                        </a:moveTo>
                        <a:arcTo wR="f48" hR="f49" stAng="f1" swAng="f0"/>
                        <a:close/>
                      </a:path>
                    </a:pathLst>
                  </a:custGeom>
                  <a:solidFill>
                    <a:srgbClr val="801650"/>
                  </a:solidFill>
                  <a:ln cap="flat">
                    <a:noFill/>
                    <a:prstDash val="solid"/>
                  </a:ln>
                </p:spPr>
                <p:txBody>
                  <a:bodyPr vert="horz" wrap="square" lIns="91440" tIns="45720" rIns="91440" bIns="45720" anchor="ctr" anchorCtr="1" compatLnSpc="1">
                    <a:noAutofit/>
                  </a:bodyPr>
                  <a:lstStyle/>
                  <a:p>
                    <a:pPr marL="0" marR="0" lvl="0" indent="0" algn="ctr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endParaRPr lang="en-GB" sz="1800" b="0" i="0" u="none" strike="noStrike" kern="1200" cap="none" spc="0" baseline="0">
                      <a:solidFill>
                        <a:srgbClr val="FFFFFF"/>
                      </a:solidFill>
                      <a:uFillTx/>
                      <a:latin typeface="Arial"/>
                    </a:endParaRPr>
                  </a:p>
                </p:txBody>
              </p:sp>
              <p:sp>
                <p:nvSpPr>
                  <p:cNvPr id="23" name="TextBox 33">
                    <a:extLst>
                      <a:ext uri="{FF2B5EF4-FFF2-40B4-BE49-F238E27FC236}">
                        <a16:creationId xmlns:a16="http://schemas.microsoft.com/office/drawing/2014/main" id="{7748284A-5097-E878-1BEF-5C7A5D3E9802}"/>
                      </a:ext>
                    </a:extLst>
                  </p:cNvPr>
                  <p:cNvSpPr txBox="1"/>
                  <p:nvPr/>
                </p:nvSpPr>
                <p:spPr>
                  <a:xfrm>
                    <a:off x="6242608" y="3733220"/>
                    <a:ext cx="418703" cy="369335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8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/>
                      </a:rPr>
                      <a:t>15</a:t>
                    </a:r>
                  </a:p>
                </p:txBody>
              </p:sp>
              <p:sp>
                <p:nvSpPr>
                  <p:cNvPr id="24" name="TextBox 34">
                    <a:extLst>
                      <a:ext uri="{FF2B5EF4-FFF2-40B4-BE49-F238E27FC236}">
                        <a16:creationId xmlns:a16="http://schemas.microsoft.com/office/drawing/2014/main" id="{ECDA3997-A387-60C2-ABB3-B8DE3A4CC870}"/>
                      </a:ext>
                    </a:extLst>
                  </p:cNvPr>
                  <p:cNvSpPr txBox="1"/>
                  <p:nvPr/>
                </p:nvSpPr>
                <p:spPr>
                  <a:xfrm>
                    <a:off x="10825014" y="3101141"/>
                    <a:ext cx="788999" cy="276999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2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 pitchFamily="34"/>
                        <a:cs typeface="Arial" pitchFamily="34"/>
                      </a:rPr>
                      <a:t>England </a:t>
                    </a:r>
                  </a:p>
                </p:txBody>
              </p:sp>
              <p:sp>
                <p:nvSpPr>
                  <p:cNvPr id="25" name="TextBox 35">
                    <a:extLst>
                      <a:ext uri="{FF2B5EF4-FFF2-40B4-BE49-F238E27FC236}">
                        <a16:creationId xmlns:a16="http://schemas.microsoft.com/office/drawing/2014/main" id="{17CDAADE-4356-4993-D8E4-5E51C0858953}"/>
                      </a:ext>
                    </a:extLst>
                  </p:cNvPr>
                  <p:cNvSpPr txBox="1"/>
                  <p:nvPr/>
                </p:nvSpPr>
                <p:spPr>
                  <a:xfrm>
                    <a:off x="10824804" y="3373852"/>
                    <a:ext cx="780979" cy="276999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2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 pitchFamily="34"/>
                        <a:cs typeface="Arial" pitchFamily="34"/>
                      </a:rPr>
                      <a:t>Scotland</a:t>
                    </a:r>
                  </a:p>
                </p:txBody>
              </p:sp>
              <p:sp>
                <p:nvSpPr>
                  <p:cNvPr id="26" name="TextBox 36">
                    <a:extLst>
                      <a:ext uri="{FF2B5EF4-FFF2-40B4-BE49-F238E27FC236}">
                        <a16:creationId xmlns:a16="http://schemas.microsoft.com/office/drawing/2014/main" id="{537EBEDF-463A-46AE-64E3-0BE7912E1085}"/>
                      </a:ext>
                    </a:extLst>
                  </p:cNvPr>
                  <p:cNvSpPr txBox="1"/>
                  <p:nvPr/>
                </p:nvSpPr>
                <p:spPr>
                  <a:xfrm>
                    <a:off x="10815276" y="2947678"/>
                    <a:ext cx="605360" cy="276999"/>
                  </a:xfrm>
                  <a:prstGeom prst="rect">
                    <a:avLst/>
                  </a:prstGeom>
                  <a:noFill/>
                  <a:ln cap="flat">
                    <a:noFill/>
                  </a:ln>
                </p:spPr>
                <p:txBody>
                  <a:bodyPr vert="horz" wrap="none" lIns="91440" tIns="45720" rIns="91440" bIns="45720" anchor="t" anchorCtr="0" compatLnSpc="1">
                    <a:spAutoFit/>
                  </a:bodyPr>
                  <a:lstStyle/>
                  <a:p>
                    <a:pPr marL="0" marR="0" lvl="0" indent="0" algn="l" defTabSz="914400" rtl="0" fontAlgn="auto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  <a:defRPr sz="1800" b="0" i="0" u="none" strike="noStrike" kern="0" cap="none" spc="0" baseline="0">
                        <a:solidFill>
                          <a:srgbClr val="000000"/>
                        </a:solidFill>
                        <a:uFillTx/>
                      </a:defRPr>
                    </a:pPr>
                    <a:r>
                      <a:rPr lang="en-GB" sz="12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Arial" pitchFamily="34"/>
                        <a:cs typeface="Arial" pitchFamily="34"/>
                      </a:rPr>
                      <a:t>Wales</a:t>
                    </a:r>
                  </a:p>
                </p:txBody>
              </p:sp>
            </p:grpSp>
          </p:grpSp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594517C9-3548-5F46-5B85-AA8659E14C48}"/>
                  </a:ext>
                </a:extLst>
              </p:cNvPr>
              <p:cNvSpPr txBox="1"/>
              <p:nvPr/>
            </p:nvSpPr>
            <p:spPr>
              <a:xfrm>
                <a:off x="6597158" y="5655353"/>
                <a:ext cx="705642" cy="923333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none" lIns="91440" tIns="45720" rIns="91440" bIns="45720" anchor="t" anchorCtr="1" compatLnSpc="1">
                <a:sp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/>
                  </a:rPr>
                  <a:t>1998 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/>
                  </a:rPr>
                  <a:t>to 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8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/>
                  </a:rPr>
                  <a:t>2000</a:t>
                </a:r>
              </a:p>
            </p:txBody>
          </p:sp>
        </p:grpSp>
        <p:sp>
          <p:nvSpPr>
            <p:cNvPr id="28" name="TextBox 39">
              <a:extLst>
                <a:ext uri="{FF2B5EF4-FFF2-40B4-BE49-F238E27FC236}">
                  <a16:creationId xmlns:a16="http://schemas.microsoft.com/office/drawing/2014/main" id="{DB95B7F6-386F-8B05-83C3-478CD5900D69}"/>
                </a:ext>
              </a:extLst>
            </p:cNvPr>
            <p:cNvSpPr txBox="1"/>
            <p:nvPr/>
          </p:nvSpPr>
          <p:spPr>
            <a:xfrm>
              <a:off x="7437894" y="6480270"/>
              <a:ext cx="3224988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Averages of three financial years</a:t>
              </a:r>
            </a:p>
          </p:txBody>
        </p:sp>
        <p:cxnSp>
          <p:nvCxnSpPr>
            <p:cNvPr id="29" name="Straight Connector 41">
              <a:extLst>
                <a:ext uri="{FF2B5EF4-FFF2-40B4-BE49-F238E27FC236}">
                  <a16:creationId xmlns:a16="http://schemas.microsoft.com/office/drawing/2014/main" id="{0A40404F-E115-94F3-A37D-4DB86FDA42B1}"/>
                </a:ext>
              </a:extLst>
            </p:cNvPr>
            <p:cNvCxnSpPr/>
            <p:nvPr/>
          </p:nvCxnSpPr>
          <p:spPr>
            <a:xfrm flipH="1" flipV="1">
              <a:off x="6727204" y="2552776"/>
              <a:ext cx="1198678" cy="515374"/>
            </a:xfrm>
            <a:prstGeom prst="straightConnector1">
              <a:avLst/>
            </a:prstGeom>
            <a:noFill/>
            <a:ln w="28575" cap="flat">
              <a:solidFill>
                <a:srgbClr val="F46A25"/>
              </a:solidFill>
              <a:prstDash val="solid"/>
              <a:miter/>
            </a:ln>
          </p:spPr>
        </p:cxnSp>
        <p:cxnSp>
          <p:nvCxnSpPr>
            <p:cNvPr id="30" name="Straight Connector 62">
              <a:extLst>
                <a:ext uri="{FF2B5EF4-FFF2-40B4-BE49-F238E27FC236}">
                  <a16:creationId xmlns:a16="http://schemas.microsoft.com/office/drawing/2014/main" id="{EF7F20B8-2987-7299-B25D-920E0DA6CA33}"/>
                </a:ext>
              </a:extLst>
            </p:cNvPr>
            <p:cNvCxnSpPr/>
            <p:nvPr/>
          </p:nvCxnSpPr>
          <p:spPr>
            <a:xfrm flipH="1" flipV="1">
              <a:off x="7925882" y="3216237"/>
              <a:ext cx="2737000" cy="2505"/>
            </a:xfrm>
            <a:prstGeom prst="straightConnector1">
              <a:avLst/>
            </a:prstGeom>
            <a:noFill/>
            <a:ln w="28575" cap="flat">
              <a:solidFill>
                <a:srgbClr val="12436D"/>
              </a:solidFill>
              <a:prstDash val="solid"/>
              <a:miter/>
            </a:ln>
          </p:spPr>
        </p:cxnSp>
        <p:cxnSp>
          <p:nvCxnSpPr>
            <p:cNvPr id="31" name="Straight Connector 63">
              <a:extLst>
                <a:ext uri="{FF2B5EF4-FFF2-40B4-BE49-F238E27FC236}">
                  <a16:creationId xmlns:a16="http://schemas.microsoft.com/office/drawing/2014/main" id="{62A3DC1A-8556-23BD-29C5-0025D5CAA691}"/>
                </a:ext>
              </a:extLst>
            </p:cNvPr>
            <p:cNvCxnSpPr/>
            <p:nvPr/>
          </p:nvCxnSpPr>
          <p:spPr>
            <a:xfrm flipH="1" flipV="1">
              <a:off x="6727204" y="2643978"/>
              <a:ext cx="1198678" cy="563234"/>
            </a:xfrm>
            <a:prstGeom prst="straightConnector1">
              <a:avLst/>
            </a:prstGeom>
            <a:noFill/>
            <a:ln w="28575" cap="flat">
              <a:solidFill>
                <a:srgbClr val="12436D"/>
              </a:solidFill>
              <a:prstDash val="solid"/>
              <a:miter/>
            </a:ln>
          </p:spPr>
        </p:cxnSp>
        <p:sp>
          <p:nvSpPr>
            <p:cNvPr id="32" name="TextBox 66">
              <a:extLst>
                <a:ext uri="{FF2B5EF4-FFF2-40B4-BE49-F238E27FC236}">
                  <a16:creationId xmlns:a16="http://schemas.microsoft.com/office/drawing/2014/main" id="{A1CAE460-19A7-5FCC-0896-F8FBCF402686}"/>
                </a:ext>
              </a:extLst>
            </p:cNvPr>
            <p:cNvSpPr txBox="1"/>
            <p:nvPr/>
          </p:nvSpPr>
          <p:spPr>
            <a:xfrm>
              <a:off x="6255922" y="2424513"/>
              <a:ext cx="418703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</a:rPr>
                <a:t>25</a:t>
              </a:r>
            </a:p>
          </p:txBody>
        </p:sp>
        <p:cxnSp>
          <p:nvCxnSpPr>
            <p:cNvPr id="33" name="Straight Connector 67">
              <a:extLst>
                <a:ext uri="{FF2B5EF4-FFF2-40B4-BE49-F238E27FC236}">
                  <a16:creationId xmlns:a16="http://schemas.microsoft.com/office/drawing/2014/main" id="{D2BCFC6B-39D2-C820-E37F-18ADAE4F1272}"/>
                </a:ext>
              </a:extLst>
            </p:cNvPr>
            <p:cNvCxnSpPr/>
            <p:nvPr/>
          </p:nvCxnSpPr>
          <p:spPr>
            <a:xfrm flipH="1" flipV="1">
              <a:off x="7925882" y="3499116"/>
              <a:ext cx="2736991" cy="2505"/>
            </a:xfrm>
            <a:prstGeom prst="straightConnector1">
              <a:avLst/>
            </a:prstGeom>
            <a:noFill/>
            <a:ln w="28575" cap="flat">
              <a:solidFill>
                <a:srgbClr val="28A197"/>
              </a:solidFill>
              <a:prstDash val="solid"/>
              <a:miter/>
            </a:ln>
          </p:spPr>
        </p:cxnSp>
        <p:cxnSp>
          <p:nvCxnSpPr>
            <p:cNvPr id="34" name="Straight Connector 68">
              <a:extLst>
                <a:ext uri="{FF2B5EF4-FFF2-40B4-BE49-F238E27FC236}">
                  <a16:creationId xmlns:a16="http://schemas.microsoft.com/office/drawing/2014/main" id="{DE6BA743-95F7-9A1B-F479-AF8E5407443C}"/>
                </a:ext>
              </a:extLst>
            </p:cNvPr>
            <p:cNvCxnSpPr/>
            <p:nvPr/>
          </p:nvCxnSpPr>
          <p:spPr>
            <a:xfrm flipH="1" flipV="1">
              <a:off x="6781903" y="2838087"/>
              <a:ext cx="1153717" cy="693252"/>
            </a:xfrm>
            <a:prstGeom prst="straightConnector1">
              <a:avLst/>
            </a:prstGeom>
            <a:noFill/>
            <a:ln w="28575" cap="flat">
              <a:solidFill>
                <a:srgbClr val="28A197"/>
              </a:solidFill>
              <a:prstDash val="solid"/>
              <a:miter/>
            </a:ln>
          </p:spPr>
        </p:cxnSp>
        <p:cxnSp>
          <p:nvCxnSpPr>
            <p:cNvPr id="35" name="Straight Connector 71">
              <a:extLst>
                <a:ext uri="{FF2B5EF4-FFF2-40B4-BE49-F238E27FC236}">
                  <a16:creationId xmlns:a16="http://schemas.microsoft.com/office/drawing/2014/main" id="{7368CAD2-4CC5-3995-C3D2-F8D35C8DC10F}"/>
                </a:ext>
              </a:extLst>
            </p:cNvPr>
            <p:cNvCxnSpPr/>
            <p:nvPr/>
          </p:nvCxnSpPr>
          <p:spPr>
            <a:xfrm flipH="1" flipV="1">
              <a:off x="9950628" y="3464423"/>
              <a:ext cx="662099" cy="157661"/>
            </a:xfrm>
            <a:prstGeom prst="straightConnector1">
              <a:avLst/>
            </a:prstGeom>
            <a:noFill/>
            <a:ln w="28575" cap="flat">
              <a:solidFill>
                <a:srgbClr val="801650"/>
              </a:solidFill>
              <a:prstDash val="solid"/>
              <a:miter/>
            </a:ln>
          </p:spPr>
        </p:cxnSp>
        <p:cxnSp>
          <p:nvCxnSpPr>
            <p:cNvPr id="36" name="Straight Connector 75">
              <a:extLst>
                <a:ext uri="{FF2B5EF4-FFF2-40B4-BE49-F238E27FC236}">
                  <a16:creationId xmlns:a16="http://schemas.microsoft.com/office/drawing/2014/main" id="{9F98C7CC-08C9-385E-9236-14EA7EBB5FDD}"/>
                </a:ext>
              </a:extLst>
            </p:cNvPr>
            <p:cNvCxnSpPr/>
            <p:nvPr/>
          </p:nvCxnSpPr>
          <p:spPr>
            <a:xfrm flipH="1" flipV="1">
              <a:off x="7935620" y="3430874"/>
              <a:ext cx="2023201" cy="50896"/>
            </a:xfrm>
            <a:prstGeom prst="straightConnector1">
              <a:avLst/>
            </a:prstGeom>
            <a:noFill/>
            <a:ln w="28575" cap="flat">
              <a:solidFill>
                <a:srgbClr val="801650"/>
              </a:solidFill>
              <a:prstDash val="solid"/>
              <a:miter/>
            </a:ln>
          </p:spPr>
        </p:cxnSp>
        <p:cxnSp>
          <p:nvCxnSpPr>
            <p:cNvPr id="37" name="Straight Connector 78">
              <a:extLst>
                <a:ext uri="{FF2B5EF4-FFF2-40B4-BE49-F238E27FC236}">
                  <a16:creationId xmlns:a16="http://schemas.microsoft.com/office/drawing/2014/main" id="{A7ED6B7B-3859-E52B-A664-133F533E30FB}"/>
                </a:ext>
              </a:extLst>
            </p:cNvPr>
            <p:cNvCxnSpPr/>
            <p:nvPr/>
          </p:nvCxnSpPr>
          <p:spPr>
            <a:xfrm flipH="1" flipV="1">
              <a:off x="6727204" y="2714048"/>
              <a:ext cx="1208416" cy="716826"/>
            </a:xfrm>
            <a:prstGeom prst="straightConnector1">
              <a:avLst/>
            </a:prstGeom>
            <a:noFill/>
            <a:ln w="28575" cap="flat">
              <a:solidFill>
                <a:srgbClr val="801650"/>
              </a:solidFill>
              <a:prstDash val="solid"/>
              <a:miter/>
            </a:ln>
          </p:spPr>
        </p:cxnSp>
      </p:grpSp>
      <p:pic>
        <p:nvPicPr>
          <p:cNvPr id="5" name="Picture 2" descr="Image of chart used in report.">
            <a:extLst>
              <a:ext uri="{FF2B5EF4-FFF2-40B4-BE49-F238E27FC236}">
                <a16:creationId xmlns:a16="http://schemas.microsoft.com/office/drawing/2014/main" id="{0E344D57-2020-54AB-0E15-1B60DACCC2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9794" b="6237"/>
          <a:stretch>
            <a:fillRect/>
          </a:stretch>
        </p:blipFill>
        <p:spPr>
          <a:xfrm>
            <a:off x="6221286" y="1688488"/>
            <a:ext cx="5399733" cy="30398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338E03D6-BA27-BFBB-511B-E1BB8B6B6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324924" y="111468"/>
            <a:ext cx="5282214" cy="47705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5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People in relative income poverty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0FA198FB-350C-B986-ECED-DCDDB5B8F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323882" y="558820"/>
            <a:ext cx="5873438" cy="1046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1" i="0" u="none" strike="noStrike" kern="1200" cap="none" spc="0" baseline="0">
                <a:solidFill>
                  <a:srgbClr val="1F1F1F"/>
                </a:solidFill>
                <a:uFillTx/>
                <a:latin typeface="Arial" pitchFamily="34"/>
              </a:rPr>
              <a:t>23% of people in Wales in relative income poverty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500" b="1" i="0" u="none" strike="noStrike" kern="1200" cap="none" spc="0" baseline="0">
              <a:solidFill>
                <a:srgbClr val="1F1F1F"/>
              </a:solidFill>
              <a:uFillTx/>
              <a:latin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1F1F1F"/>
                </a:solidFill>
                <a:uFillTx/>
                <a:latin typeface="Arial" pitchFamily="34"/>
              </a:rPr>
              <a:t>Figure 1: Percentage of people in each UK country living in relative income poverty (after housing costs), averages of three-financial-years, 1997 to 2020, FYE = Financial Year Ending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32C653C1-490B-39E1-4649-B233675B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367401" y="4928939"/>
            <a:ext cx="5873438" cy="21236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Description of figure 1</a:t>
            </a:r>
            <a:endParaRPr lang="en-GB" sz="1200" b="0" i="0" u="none" strike="noStrike" kern="1200" cap="none" spc="0" baseline="0" dirty="0">
              <a:solidFill>
                <a:srgbClr val="1F1F1F"/>
              </a:solidFill>
              <a:uFillTx/>
              <a:latin typeface="Arial" pitchFamily="34"/>
            </a:endParaRP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During the latest period we have data for (FYE 2018 to FYE 2020), 23% of all people in Wales were living in relative income poverty (after accounting for housing costs).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In England in the same period, the percentage was 22% - in Scotland and Northern Ireland the figures were 19% and 18% respectively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Percentages for all countries have been relatively stable for over 15 years, although Northern Ireland appears to be on a recent downward trend. 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1F1F1F"/>
                </a:solidFill>
                <a:uFillTx/>
                <a:latin typeface="Arial" pitchFamily="34"/>
              </a:rPr>
              <a:t>In the early part of the period (FYE 98 to FYE 00) percentages for all countries were nearer to 25%.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 dirty="0">
              <a:solidFill>
                <a:srgbClr val="1F1F1F"/>
              </a:solidFill>
              <a:uFillTx/>
              <a:latin typeface="Arial" pitchFamily="34"/>
            </a:endParaRPr>
          </a:p>
        </p:txBody>
      </p:sp>
      <p:cxnSp>
        <p:nvCxnSpPr>
          <p:cNvPr id="38" name="Straight Connector 42">
            <a:extLst>
              <a:ext uri="{FF2B5EF4-FFF2-40B4-BE49-F238E27FC236}">
                <a16:creationId xmlns:a16="http://schemas.microsoft.com/office/drawing/2014/main" id="{752C7BAC-39B2-7BB7-A259-CAA44CC5D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56242" y="-2195"/>
            <a:ext cx="0" cy="6858000"/>
          </a:xfrm>
          <a:prstGeom prst="straightConnector1">
            <a:avLst/>
          </a:prstGeom>
          <a:noFill/>
          <a:ln w="28575" cap="flat">
            <a:solidFill>
              <a:srgbClr val="12436D"/>
            </a:solidFill>
            <a:prstDash val="solid"/>
            <a:miter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CB1B9C0E-8594-7DE1-31E7-098448642A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286" y="70337"/>
            <a:ext cx="5620688" cy="783104"/>
          </a:xfrm>
        </p:spPr>
        <p:txBody>
          <a:bodyPr anchor="b">
            <a:normAutofit/>
          </a:bodyPr>
          <a:lstStyle/>
          <a:p>
            <a:pPr lvl="0"/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Conclusion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8DE546-5EFE-474E-1C05-C4CEDAF64BF4}"/>
              </a:ext>
            </a:extLst>
          </p:cNvPr>
          <p:cNvSpPr txBox="1"/>
          <p:nvPr/>
        </p:nvSpPr>
        <p:spPr>
          <a:xfrm>
            <a:off x="0" y="1191923"/>
            <a:ext cx="5498369" cy="243199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This example shows that when we consider how to combine the text alternative with the surrounding information we can help all users better understand our content.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We can particularly help users who have trouble seeing or reading information from charts.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FCB4DE-B1E9-0E91-591C-BFAB3DD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9794" b="6237"/>
          <a:stretch>
            <a:fillRect/>
          </a:stretch>
        </p:blipFill>
        <p:spPr>
          <a:xfrm>
            <a:off x="6511028" y="70337"/>
            <a:ext cx="5399733" cy="30398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Graphic 9">
            <a:extLst>
              <a:ext uri="{FF2B5EF4-FFF2-40B4-BE49-F238E27FC236}">
                <a16:creationId xmlns:a16="http://schemas.microsoft.com/office/drawing/2014/main" id="{515287FB-C846-FDF9-1FE9-B1C29A53F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42850" y="3288320"/>
            <a:ext cx="3904945" cy="356968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6" name="Straight Connector 42">
            <a:extLst>
              <a:ext uri="{FF2B5EF4-FFF2-40B4-BE49-F238E27FC236}">
                <a16:creationId xmlns:a16="http://schemas.microsoft.com/office/drawing/2014/main" id="{109E2117-D304-50F1-5232-10E455B99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096000" y="0"/>
            <a:ext cx="0" cy="6858000"/>
          </a:xfrm>
          <a:prstGeom prst="straightConnector1">
            <a:avLst/>
          </a:prstGeom>
          <a:noFill/>
          <a:ln w="28575" cap="flat">
            <a:solidFill>
              <a:srgbClr val="12436D"/>
            </a:solidFill>
            <a:prstDash val="solid"/>
            <a:miter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7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C14BD672-4BB1-F194-F1F7-5A9359B91A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87676" y="106326"/>
            <a:ext cx="10204493" cy="958400"/>
          </a:xfrm>
        </p:spPr>
        <p:txBody>
          <a:bodyPr/>
          <a:lstStyle/>
          <a:p>
            <a:pPr lvl="0"/>
            <a:r>
              <a:rPr lang="en-GB" dirty="0">
                <a:latin typeface="Arial Rounded MT Bold" panose="020F0704030504030204" pitchFamily="34" charset="0"/>
                <a:cs typeface="Arial" pitchFamily="34"/>
              </a:rPr>
              <a:t>Exercise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B1E48-6899-DCCB-6B5E-FBB18BD1946B}"/>
              </a:ext>
            </a:extLst>
          </p:cNvPr>
          <p:cNvSpPr txBox="1"/>
          <p:nvPr/>
        </p:nvSpPr>
        <p:spPr>
          <a:xfrm>
            <a:off x="254303" y="1064727"/>
            <a:ext cx="6562127" cy="110697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Percentage of mothers </a:t>
            </a:r>
            <a:r>
              <a:rPr lang="en-GB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with</a:t>
            </a:r>
            <a:r>
              <a:rPr lang="en-GB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children aged 0 to 14 in paid work who stated the listed childcare arrangement helped them go to work, England, 2021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  <p:graphicFrame>
        <p:nvGraphicFramePr>
          <p:cNvPr id="4" name="Table 1">
            <a:extLst>
              <a:ext uri="{FF2B5EF4-FFF2-40B4-BE49-F238E27FC236}">
                <a16:creationId xmlns:a16="http://schemas.microsoft.com/office/drawing/2014/main" id="{C0919746-07E8-AE6F-7367-95DCABE293D3}"/>
              </a:ext>
            </a:extLst>
          </p:cNvPr>
          <p:cNvGraphicFramePr>
            <a:graphicFrameLocks noGrp="1"/>
          </p:cNvGraphicFramePr>
          <p:nvPr/>
        </p:nvGraphicFramePr>
        <p:xfrm>
          <a:off x="600075" y="2023128"/>
          <a:ext cx="5992949" cy="4114800"/>
        </p:xfrm>
        <a:graphic>
          <a:graphicData uri="http://schemas.openxmlformats.org/drawingml/2006/table">
            <a:tbl>
              <a:tblPr firstRow="1">
                <a:effectLst/>
                <a:tableStyleId>{2D5ABB26-0587-4C30-8999-92F81FD0307C}</a:tableStyleId>
              </a:tblPr>
              <a:tblGrid>
                <a:gridCol w="4179740">
                  <a:extLst>
                    <a:ext uri="{9D8B030D-6E8A-4147-A177-3AD203B41FA5}">
                      <a16:colId xmlns:a16="http://schemas.microsoft.com/office/drawing/2014/main" val="264828745"/>
                    </a:ext>
                  </a:extLst>
                </a:gridCol>
                <a:gridCol w="1813209">
                  <a:extLst>
                    <a:ext uri="{9D8B030D-6E8A-4147-A177-3AD203B41FA5}">
                      <a16:colId xmlns:a16="http://schemas.microsoft.com/office/drawing/2014/main" val="3802006640"/>
                    </a:ext>
                  </a:extLst>
                </a:gridCol>
              </a:tblGrid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b="1" u="none" strike="noStrike">
                          <a:solidFill>
                            <a:srgbClr val="000000"/>
                          </a:solidFill>
                          <a:latin typeface="Arial" pitchFamily="34"/>
                          <a:cs typeface="Arial" pitchFamily="34"/>
                        </a:rPr>
                        <a:t>Childcare arrangements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b="1" u="none" strike="noStrike">
                          <a:solidFill>
                            <a:srgbClr val="000000"/>
                          </a:solidFill>
                          <a:latin typeface="Arial" pitchFamily="34"/>
                          <a:cs typeface="Arial" pitchFamily="34"/>
                        </a:rPr>
                        <a:t>Percentage selecting the option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70929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Children at school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44%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81540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Have reliable childcare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42%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541105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Relatives help with childcare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38%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279985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Childcare fits with working hours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27%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527198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Have good quality childcare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26%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315471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Have free/cheap childcare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13%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84819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Children old enough to look after themselves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12%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03777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Friends help with childcare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9%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096998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We use free hours of childcare for 3 and 4 year olds (under the 30 free hours scheme)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8%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330504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We use free hours of childcare for 3 and 4 year olds (under the 15 free hours scheme)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4%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802129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Help with childcare costs through tax credits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3%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2714580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Employer pays for some/all of childcare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1%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820658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Other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1%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600522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500" u="none" strike="noStrike">
                          <a:latin typeface="Arial" pitchFamily="34"/>
                          <a:cs typeface="Arial" pitchFamily="34"/>
                        </a:rPr>
                        <a:t>None of these</a:t>
                      </a:r>
                      <a:endParaRPr lang="en-GB" sz="1500" b="0" i="0" u="none" strike="noStrike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500" u="none" strike="noStrike" dirty="0">
                          <a:latin typeface="Arial" pitchFamily="34"/>
                          <a:cs typeface="Arial" pitchFamily="34"/>
                        </a:rPr>
                        <a:t>15%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latin typeface="Arial" pitchFamily="34"/>
                        <a:cs typeface="Arial" pitchFamily="34"/>
                      </a:endParaRPr>
                    </a:p>
                  </a:txBody>
                  <a:tcPr marL="0" marR="0" marT="0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106657"/>
                  </a:ext>
                </a:extLst>
              </a:tr>
            </a:tbl>
          </a:graphicData>
        </a:graphic>
      </p:graphicFrame>
      <p:sp>
        <p:nvSpPr>
          <p:cNvPr id="5" name="TextBox 9">
            <a:extLst>
              <a:ext uri="{FF2B5EF4-FFF2-40B4-BE49-F238E27FC236}">
                <a16:creationId xmlns:a16="http://schemas.microsoft.com/office/drawing/2014/main" id="{99CB2942-6980-91BA-C7FE-02B8F3E9EB5F}"/>
              </a:ext>
            </a:extLst>
          </p:cNvPr>
          <p:cNvSpPr txBox="1"/>
          <p:nvPr/>
        </p:nvSpPr>
        <p:spPr>
          <a:xfrm>
            <a:off x="75328" y="6444800"/>
            <a:ext cx="8566519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Source: Department for Education -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  <a:hlinkClick r:id="rId2"/>
              </a:rPr>
              <a:t>Childcare and early years survey of parents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>
                <a:solidFill>
                  <a:srgbClr val="0B0C0C"/>
                </a:solidFill>
                <a:uFillTx/>
                <a:latin typeface="GDS Transport"/>
              </a:rPr>
            </a:b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13B491-59EB-129C-393B-CC2E58720688}"/>
              </a:ext>
            </a:extLst>
          </p:cNvPr>
          <p:cNvSpPr txBox="1"/>
          <p:nvPr/>
        </p:nvSpPr>
        <p:spPr>
          <a:xfrm>
            <a:off x="7158389" y="1371600"/>
            <a:ext cx="4433532" cy="43016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Task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Draw a chart of this data and decide what the best text alternative would be.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You can choose a text description, a table, or both. 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If you decide to go for a text description, imagine you are describing the chart to someone over the phone – what would you say?</a:t>
            </a: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80984" marR="0" lvl="0" indent="0" algn="l" defTabSz="914400" rtl="0" fontAlgn="auto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  <p:pic>
        <p:nvPicPr>
          <p:cNvPr id="7" name="Graphic 8">
            <a:extLst>
              <a:ext uri="{FF2B5EF4-FFF2-40B4-BE49-F238E27FC236}">
                <a16:creationId xmlns:a16="http://schemas.microsoft.com/office/drawing/2014/main" id="{F2D95DFD-D9D4-B0A9-E57F-D3CED187D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72943" y="5113722"/>
            <a:ext cx="1118978" cy="111897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436</TotalTime>
  <Words>1275</Words>
  <Application>Microsoft Office PowerPoint</Application>
  <PresentationFormat>Widescreen</PresentationFormat>
  <Paragraphs>164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GDS Transport</vt:lpstr>
      <vt:lpstr>Wingdings</vt:lpstr>
      <vt:lpstr>ThemeAF</vt:lpstr>
      <vt:lpstr>Example:  writing and incorporating text alternatives</vt:lpstr>
      <vt:lpstr>Visualising the information</vt:lpstr>
      <vt:lpstr>Same example with more information </vt:lpstr>
      <vt:lpstr>Visualising the information again</vt:lpstr>
      <vt:lpstr>Comparing my chart </vt:lpstr>
      <vt:lpstr>Conclusion</vt:lpstr>
      <vt:lpstr>Exercise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Hannah</dc:creator>
  <cp:lastModifiedBy>Ella Goodman</cp:lastModifiedBy>
  <cp:revision>8</cp:revision>
  <dcterms:created xsi:type="dcterms:W3CDTF">2022-12-21T15:57:01Z</dcterms:created>
  <dcterms:modified xsi:type="dcterms:W3CDTF">2023-02-13T16:17:55Z</dcterms:modified>
</cp:coreProperties>
</file>