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03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chemeClr val="tx1"/>
                </a:solidFill>
                <a:latin typeface="Arial"/>
              </a:defRPr>
            </a:pPr>
            <a:r>
              <a:rPr lang="en-GB" sz="1400" b="0" i="0" u="none" strike="noStrike" kern="1200" cap="none" spc="0" baseline="0">
                <a:solidFill>
                  <a:schemeClr val="tx1"/>
                </a:solidFill>
                <a:uFillTx/>
                <a:latin typeface="Arial"/>
              </a:rPr>
              <a:t>Company 1</a:t>
            </a:r>
          </a:p>
        </c:rich>
      </c:tx>
      <c:layout>
        <c:manualLayout>
          <c:xMode val="edge"/>
          <c:yMode val="edge"/>
          <c:x val="0.33423935216644174"/>
          <c:y val="1.2474954527934661E-3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0"/>
          <c:y val="0.10983932672674394"/>
          <c:w val="1"/>
          <c:h val="0.88795117685846159"/>
        </c:manualLayout>
      </c:layout>
      <c:lineChart>
        <c:grouping val="standard"/>
        <c:varyColors val="0"/>
        <c:ser>
          <c:idx val="0"/>
          <c:order val="0"/>
          <c:tx>
            <c:v>Company 1</c:v>
          </c:tx>
          <c:spPr>
            <a:ln w="28575" cap="rnd">
              <a:solidFill>
                <a:srgbClr val="12436D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</c:numLit>
          </c:cat>
          <c:val>
            <c:numLit>
              <c:formatCode>General</c:formatCode>
              <c:ptCount val="11"/>
              <c:pt idx="0">
                <c:v>58</c:v>
              </c:pt>
              <c:pt idx="1">
                <c:v>60</c:v>
              </c:pt>
              <c:pt idx="2">
                <c:v>54</c:v>
              </c:pt>
              <c:pt idx="3">
                <c:v>57</c:v>
              </c:pt>
              <c:pt idx="4">
                <c:v>54</c:v>
              </c:pt>
              <c:pt idx="5">
                <c:v>56</c:v>
              </c:pt>
              <c:pt idx="6">
                <c:v>54</c:v>
              </c:pt>
              <c:pt idx="7">
                <c:v>58</c:v>
              </c:pt>
              <c:pt idx="8">
                <c:v>57</c:v>
              </c:pt>
              <c:pt idx="9">
                <c:v>54</c:v>
              </c:pt>
              <c:pt idx="10">
                <c:v>59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CE00-4C8C-A5C9-A714EF2F0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154848"/>
        <c:axId val="366151568"/>
      </c:lineChart>
      <c:valAx>
        <c:axId val="366151568"/>
        <c:scaling>
          <c:orientation val="minMax"/>
          <c:min val="0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Arial" pitchFamily="34"/>
                <a:cs typeface="Arial" pitchFamily="34"/>
              </a:defRPr>
            </a:pPr>
            <a:endParaRPr lang="en-US"/>
          </a:p>
        </c:txPr>
        <c:crossAx val="366154848"/>
        <c:crosses val="autoZero"/>
        <c:crossBetween val="midCat"/>
      </c:valAx>
      <c:catAx>
        <c:axId val="36615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Arial" pitchFamily="34"/>
                <a:cs typeface="Arial" pitchFamily="34"/>
              </a:defRPr>
            </a:pPr>
            <a:endParaRPr lang="en-US"/>
          </a:p>
        </c:txPr>
        <c:crossAx val="366151568"/>
        <c:crosses val="autoZero"/>
        <c:auto val="1"/>
        <c:lblAlgn val="ctr"/>
        <c:lblOffset val="100"/>
        <c:tickLblSkip val="2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chemeClr val="tx1"/>
                </a:solidFill>
                <a:latin typeface="Arial"/>
              </a:defRPr>
            </a:pPr>
            <a:r>
              <a:rPr lang="en-GB" sz="1400" b="0" i="0" u="none" strike="noStrike" kern="1200" cap="none" spc="0" baseline="0">
                <a:solidFill>
                  <a:schemeClr val="tx1"/>
                </a:solidFill>
                <a:uFillTx/>
                <a:latin typeface="Arial"/>
              </a:rPr>
              <a:t>Company 2</a:t>
            </a:r>
          </a:p>
        </c:rich>
      </c:tx>
      <c:layout>
        <c:manualLayout>
          <c:xMode val="edge"/>
          <c:yMode val="edge"/>
          <c:x val="0.30199283522410769"/>
          <c:y val="4.8478318345868011E-3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0"/>
          <c:y val="0.14374587884521658"/>
          <c:w val="1"/>
          <c:h val="0.85404422656078283"/>
        </c:manualLayout>
      </c:layout>
      <c:lineChart>
        <c:grouping val="standard"/>
        <c:varyColors val="0"/>
        <c:ser>
          <c:idx val="0"/>
          <c:order val="0"/>
          <c:tx>
            <c:v>Company 2</c:v>
          </c:tx>
          <c:spPr>
            <a:ln w="28575" cap="rnd">
              <a:solidFill>
                <a:srgbClr val="12436D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</c:numLit>
          </c:cat>
          <c:val>
            <c:numLit>
              <c:formatCode>General</c:formatCode>
              <c:ptCount val="11"/>
              <c:pt idx="0">
                <c:v>50</c:v>
              </c:pt>
              <c:pt idx="1">
                <c:v>57</c:v>
              </c:pt>
              <c:pt idx="2">
                <c:v>55</c:v>
              </c:pt>
              <c:pt idx="3">
                <c:v>51</c:v>
              </c:pt>
              <c:pt idx="4">
                <c:v>44</c:v>
              </c:pt>
              <c:pt idx="5">
                <c:v>55</c:v>
              </c:pt>
              <c:pt idx="6">
                <c:v>57</c:v>
              </c:pt>
              <c:pt idx="7">
                <c:v>51</c:v>
              </c:pt>
              <c:pt idx="8">
                <c:v>43</c:v>
              </c:pt>
              <c:pt idx="9">
                <c:v>43</c:v>
              </c:pt>
              <c:pt idx="10">
                <c:v>51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FE29-41E4-A079-3B17DAB00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155504"/>
        <c:axId val="366154192"/>
      </c:lineChart>
      <c:valAx>
        <c:axId val="366154192"/>
        <c:scaling>
          <c:orientation val="minMax"/>
          <c:max val="70"/>
        </c:scaling>
        <c:delete val="1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crossAx val="366155504"/>
        <c:crosses val="autoZero"/>
        <c:crossBetween val="midCat"/>
      </c:valAx>
      <c:catAx>
        <c:axId val="366155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Arial" pitchFamily="34"/>
                <a:cs typeface="Arial" pitchFamily="34"/>
              </a:defRPr>
            </a:pPr>
            <a:endParaRPr lang="en-US"/>
          </a:p>
        </c:txPr>
        <c:crossAx val="366154192"/>
        <c:crosses val="autoZero"/>
        <c:auto val="1"/>
        <c:lblAlgn val="ctr"/>
        <c:lblOffset val="100"/>
        <c:tickLblSkip val="2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chemeClr val="tx1"/>
                </a:solidFill>
                <a:latin typeface="Arial"/>
              </a:defRPr>
            </a:pPr>
            <a:r>
              <a:rPr lang="en-GB" sz="1400" b="0" i="0" u="none" strike="noStrike" kern="1200" cap="none" spc="0" baseline="0">
                <a:solidFill>
                  <a:schemeClr val="tx1"/>
                </a:solidFill>
                <a:uFillTx/>
                <a:latin typeface="Arial"/>
              </a:rPr>
              <a:t>Company 3</a:t>
            </a:r>
            <a:br>
              <a:rPr lang="en-GB" sz="1400" b="0" i="0" u="none" strike="noStrike" kern="1200" cap="none" spc="0" baseline="0">
                <a:solidFill>
                  <a:schemeClr val="tx1"/>
                </a:solidFill>
                <a:uFillTx/>
                <a:latin typeface="Arial"/>
              </a:rPr>
            </a:br>
            <a:endParaRPr lang="en-GB" sz="1400" b="0" i="0" u="none" strike="noStrike" kern="1200" cap="none" spc="0" baseline="0">
              <a:solidFill>
                <a:schemeClr val="tx1"/>
              </a:solidFill>
              <a:uFillTx/>
              <a:latin typeface="Arial"/>
            </a:endParaRPr>
          </a:p>
        </c:rich>
      </c:tx>
      <c:layout>
        <c:manualLayout>
          <c:xMode val="edge"/>
          <c:yMode val="edge"/>
          <c:x val="0.2759901202749141"/>
          <c:y val="1.2474954527934661E-3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0"/>
          <c:y val="0.14374587884521658"/>
          <c:w val="1"/>
          <c:h val="0.85404422656078283"/>
        </c:manualLayout>
      </c:layout>
      <c:lineChart>
        <c:grouping val="standard"/>
        <c:varyColors val="0"/>
        <c:ser>
          <c:idx val="0"/>
          <c:order val="0"/>
          <c:tx>
            <c:v>Company 3</c:v>
          </c:tx>
          <c:spPr>
            <a:ln w="28575" cap="rnd">
              <a:solidFill>
                <a:srgbClr val="12436D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</c:numLit>
          </c:cat>
          <c:val>
            <c:numLit>
              <c:formatCode>General</c:formatCode>
              <c:ptCount val="11"/>
              <c:pt idx="0">
                <c:v>42</c:v>
              </c:pt>
              <c:pt idx="1">
                <c:v>38</c:v>
              </c:pt>
              <c:pt idx="2">
                <c:v>45</c:v>
              </c:pt>
              <c:pt idx="3">
                <c:v>42</c:v>
              </c:pt>
              <c:pt idx="4">
                <c:v>60</c:v>
              </c:pt>
              <c:pt idx="5">
                <c:v>35</c:v>
              </c:pt>
              <c:pt idx="6">
                <c:v>36</c:v>
              </c:pt>
              <c:pt idx="7">
                <c:v>43</c:v>
              </c:pt>
              <c:pt idx="8">
                <c:v>32</c:v>
              </c:pt>
              <c:pt idx="9">
                <c:v>50</c:v>
              </c:pt>
              <c:pt idx="10">
                <c:v>49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A33B-40CC-A774-5908324B6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146976"/>
        <c:axId val="366146648"/>
      </c:lineChart>
      <c:valAx>
        <c:axId val="366146648"/>
        <c:scaling>
          <c:orientation val="minMax"/>
        </c:scaling>
        <c:delete val="1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crossAx val="366146976"/>
        <c:crosses val="autoZero"/>
        <c:crossBetween val="midCat"/>
      </c:valAx>
      <c:catAx>
        <c:axId val="366146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Arial" pitchFamily="34"/>
                <a:cs typeface="Arial" pitchFamily="34"/>
              </a:defRPr>
            </a:pPr>
            <a:endParaRPr lang="en-US"/>
          </a:p>
        </c:txPr>
        <c:crossAx val="366146648"/>
        <c:crosses val="autoZero"/>
        <c:auto val="1"/>
        <c:lblAlgn val="ctr"/>
        <c:lblOffset val="100"/>
        <c:tickLblSkip val="2"/>
        <c:tickMarkSkip val="1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chemeClr val="tx1"/>
                </a:solidFill>
                <a:latin typeface="Arial"/>
              </a:defRPr>
            </a:pPr>
            <a:r>
              <a:rPr lang="en-GB" sz="1400" b="0" i="0" u="none" strike="noStrike" kern="1200" cap="none" spc="0" baseline="0">
                <a:solidFill>
                  <a:schemeClr val="tx1"/>
                </a:solidFill>
                <a:uFillTx/>
                <a:latin typeface="Arial"/>
              </a:rPr>
              <a:t>Company 4</a:t>
            </a:r>
          </a:p>
        </c:rich>
      </c:tx>
      <c:layout>
        <c:manualLayout>
          <c:xMode val="edge"/>
          <c:yMode val="edge"/>
          <c:x val="0.32254868270332182"/>
          <c:y val="0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0"/>
          <c:y val="0.14374602037567652"/>
          <c:w val="1"/>
          <c:h val="0.85398320598535493"/>
        </c:manualLayout>
      </c:layout>
      <c:lineChart>
        <c:grouping val="standard"/>
        <c:varyColors val="0"/>
        <c:ser>
          <c:idx val="0"/>
          <c:order val="0"/>
          <c:tx>
            <c:v>Company 4</c:v>
          </c:tx>
          <c:spPr>
            <a:ln w="28575" cap="rnd">
              <a:solidFill>
                <a:srgbClr val="12436D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</c:numLit>
          </c:cat>
          <c:val>
            <c:numLit>
              <c:formatCode>General</c:formatCode>
              <c:ptCount val="11"/>
              <c:pt idx="0">
                <c:v>43</c:v>
              </c:pt>
              <c:pt idx="1">
                <c:v>37</c:v>
              </c:pt>
              <c:pt idx="2">
                <c:v>53</c:v>
              </c:pt>
              <c:pt idx="3">
                <c:v>57</c:v>
              </c:pt>
              <c:pt idx="4">
                <c:v>28</c:v>
              </c:pt>
              <c:pt idx="5">
                <c:v>55</c:v>
              </c:pt>
              <c:pt idx="6">
                <c:v>30</c:v>
              </c:pt>
              <c:pt idx="7">
                <c:v>32</c:v>
              </c:pt>
              <c:pt idx="8">
                <c:v>23</c:v>
              </c:pt>
              <c:pt idx="9">
                <c:v>42</c:v>
              </c:pt>
              <c:pt idx="10">
                <c:v>47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1E76-40D1-A8C4-CDF764444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375952"/>
        <c:axId val="339382840"/>
      </c:lineChart>
      <c:valAx>
        <c:axId val="339382840"/>
        <c:scaling>
          <c:orientation val="minMax"/>
          <c:max val="70"/>
        </c:scaling>
        <c:delete val="1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crossAx val="339375952"/>
        <c:crosses val="autoZero"/>
        <c:crossBetween val="midCat"/>
      </c:valAx>
      <c:catAx>
        <c:axId val="339375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Arial" pitchFamily="34"/>
                <a:cs typeface="Arial" pitchFamily="34"/>
              </a:defRPr>
            </a:pPr>
            <a:endParaRPr lang="en-US"/>
          </a:p>
        </c:txPr>
        <c:crossAx val="339382840"/>
        <c:crosses val="autoZero"/>
        <c:auto val="1"/>
        <c:lblAlgn val="ctr"/>
        <c:lblOffset val="100"/>
        <c:tickLblSkip val="2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B35F4-084E-4869-A290-F3887C25263A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C7817-FE16-46D3-A891-7A601862C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79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C281A1-DE8E-63FE-3DC5-2B7CC8A9A2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4D3558-7198-F6A0-8330-E365289A0D4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48DB-F9F7-4AE2-BF85-E555FF0C2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76E20-CF58-41D4-8644-BBD41E602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165E0-96F3-4B3F-93E8-A8522CBA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C16B3-B127-4FD4-B1E7-C2F48AD6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2EF4E-5E96-42E9-93CF-83B97C49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60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75BD-3A4A-4F28-8301-D9445FFC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DC51A-56CB-4053-B358-D79D0197B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B9FA-F93F-4322-B430-81B1DFB0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EEF18-C9BE-4ADF-AB58-6C3A726D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10AB-CD9E-440B-AFD0-73122EFA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58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CB0B5-EC63-4937-AF54-5754F3C3A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D10F9-51F6-4BC3-B9AC-E28731A52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B941D-FB81-469D-8F8E-AAD911F4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9C440-1474-4A0A-A428-F8D57B8B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8C94A-26FA-48D7-A966-5B18687C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21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>
            <a:extLst>
              <a:ext uri="{FF2B5EF4-FFF2-40B4-BE49-F238E27FC236}">
                <a16:creationId xmlns:a16="http://schemas.microsoft.com/office/drawing/2014/main" id="{8EEB1EEB-38A5-1BFF-2DFB-30D98E4ADBE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GB" sz="5600"/>
            </a:lvl1pPr>
          </a:lstStyle>
          <a:p>
            <a:pPr lvl="0"/>
            <a:r>
              <a:rPr lang="en-GB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45309150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2E1A-D733-4DCE-929B-6619A65B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CBD6A-F766-46BD-860E-1A8A71E7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17474-6D46-490B-A107-80507268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735AB-A41E-44D6-B5B3-09A2245B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8E839-A358-4C0C-953F-D8CD98088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7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E2E5-CA76-480B-BC9E-AA728759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513A2-302D-423A-A2E0-0078C1F58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ADCD4-FDC8-4533-AF96-08A70823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4CA6-E066-48BD-8225-6BEA27E8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8C334-6B62-4459-9122-925FDB69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92AF-1CA2-454F-A682-142B5B15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9319-CFF4-47C8-9945-926F38C7D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E63F6-2535-4CA2-8DE0-CC1C36D56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89DAF-5847-4A7D-B16A-0C4BEFD1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7B67A-8175-45FB-9627-378E8FC5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C14D5-FD81-4015-81FB-AA99ADE5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20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9DEE-C2E1-47F3-8E85-51944DA11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1A12E-8298-4935-A6AE-8BCB85688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456A-EAE8-42EE-9942-6715388D8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1ED4F-E93E-4F73-A901-87E5E551F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59BA6-E124-4C29-A4F5-93DA519E1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669F8-B65F-4D0B-A67C-9246A6C8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BE0D1-19A7-441A-B269-D8EB9E7A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6060C-B3B6-4DBA-AC99-8A909C5B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7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481E-5DF2-4174-95F8-CFAF28A1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EFE09-BC44-44D9-8CC5-61D03223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F7DA3-AD58-49CC-BD76-8099AF44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CB411-A791-47CF-AC4C-994BF6B4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CD8C6-A670-4997-BF7A-DB09E1D2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5C554-5E73-41A7-BF0C-6FD5B1C3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9A826-5BA6-4B71-AE91-06A5A42E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77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E3E1-5695-4EE5-9B0A-537D714F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D5FE-C6D9-49E6-BB23-10BF71014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72839-3E31-4C6F-9CBA-B10984BC5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8396E-ED46-4A29-A1B4-23FB07EC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EF291-1B56-46C8-A95C-E96587E5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B2467-717D-4EF6-8B82-E6BE3551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4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8707-F436-4B62-B8AE-B555C8900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DFD57-3663-411B-8B76-2BEA38906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F1917-9555-4E74-8488-6E681633A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25E8C-28E8-41A3-BD20-A4E77677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8A56A-5A3F-49D3-B1BF-A93C7771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5AAA-1434-4FB6-867B-1E7EE506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33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303EFA-9456-4587-9048-7B6A7413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2560C-CC63-4BEC-99CC-353481E09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4C8F-07CC-40C9-AF7C-5F0961201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A4B3-6C78-4478-8FC9-45E97051CF5F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226FC-9151-45C4-90F6-CCD7BDDB9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8BC3-BA9E-4528-B132-D91AE8040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7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2906DB9E-EE42-9DF9-D5F0-6C2098DA7F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3315" y="-14721"/>
            <a:ext cx="11903844" cy="1139141"/>
          </a:xfrm>
        </p:spPr>
        <p:txBody>
          <a:bodyPr>
            <a:noAutofit/>
          </a:bodyPr>
          <a:lstStyle/>
          <a:p>
            <a:pPr lvl="0"/>
            <a:r>
              <a:rPr lang="en-GB" sz="4000" dirty="0">
                <a:latin typeface="Arial Rounded MT Bold" panose="020F0704030504030204" pitchFamily="34" charset="0"/>
                <a:cs typeface="Arial" pitchFamily="34"/>
              </a:rPr>
              <a:t>Solution: making small multiples</a:t>
            </a:r>
            <a:endParaRPr lang="en-US" sz="4200" dirty="0">
              <a:latin typeface="Arial Rounded MT Bold" panose="020F0704030504030204" pitchFamily="34" charset="0"/>
              <a:cs typeface="Arial" pitchFamily="34"/>
            </a:endParaRPr>
          </a:p>
        </p:txBody>
      </p:sp>
      <p:sp>
        <p:nvSpPr>
          <p:cNvPr id="3" name="TextBox 12">
            <a:extLst>
              <a:ext uri="{FF2B5EF4-FFF2-40B4-BE49-F238E27FC236}">
                <a16:creationId xmlns:a16="http://schemas.microsoft.com/office/drawing/2014/main" id="{A25C0D94-328F-F384-172B-302F3C8802FA}"/>
              </a:ext>
            </a:extLst>
          </p:cNvPr>
          <p:cNvSpPr txBox="1"/>
          <p:nvPr/>
        </p:nvSpPr>
        <p:spPr>
          <a:xfrm>
            <a:off x="315589" y="1266667"/>
            <a:ext cx="6096003" cy="4001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228974" algn="l"/>
              </a:tabLst>
              <a:defRPr sz="1400" b="0" i="0" u="none" strike="noStrike" kern="1200" cap="none" spc="0" baseline="0">
                <a:solidFill>
                  <a:srgbClr val="595959"/>
                </a:solidFill>
                <a:uFillTx/>
                <a:latin typeface="Arial"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Profit for four companies, 2010 to 2020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D03D548E-8BF7-481D-F223-F4E68366B60B}"/>
              </a:ext>
            </a:extLst>
          </p:cNvPr>
          <p:cNvSpPr txBox="1"/>
          <p:nvPr/>
        </p:nvSpPr>
        <p:spPr>
          <a:xfrm>
            <a:off x="315589" y="1844893"/>
            <a:ext cx="6144210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£million</a:t>
            </a: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5" name="Chart 4" descr="Line chart showing fictional data about profit for company 1.">
            <a:extLst>
              <a:ext uri="{FF2B5EF4-FFF2-40B4-BE49-F238E27FC236}">
                <a16:creationId xmlns:a16="http://schemas.microsoft.com/office/drawing/2014/main" id="{1D206C1D-5515-57C7-0374-D490E30231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6507149"/>
              </p:ext>
            </p:extLst>
          </p:nvPr>
        </p:nvGraphicFramePr>
        <p:xfrm>
          <a:off x="584559" y="1844893"/>
          <a:ext cx="2880003" cy="2511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3" descr="Line chart showing fictional data about profit for company 2.">
            <a:extLst>
              <a:ext uri="{FF2B5EF4-FFF2-40B4-BE49-F238E27FC236}">
                <a16:creationId xmlns:a16="http://schemas.microsoft.com/office/drawing/2014/main" id="{BDF51417-2DDE-F092-2139-80A13C8EB8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9093819"/>
              </p:ext>
            </p:extLst>
          </p:nvPr>
        </p:nvGraphicFramePr>
        <p:xfrm>
          <a:off x="3458701" y="1840897"/>
          <a:ext cx="2795064" cy="2511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8" descr="Line chart showing fictional data about profit for company 3.">
            <a:extLst>
              <a:ext uri="{FF2B5EF4-FFF2-40B4-BE49-F238E27FC236}">
                <a16:creationId xmlns:a16="http://schemas.microsoft.com/office/drawing/2014/main" id="{2343AA26-0068-01F2-FDC0-98E23C32B2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4238403"/>
              </p:ext>
            </p:extLst>
          </p:nvPr>
        </p:nvGraphicFramePr>
        <p:xfrm>
          <a:off x="6184528" y="1840897"/>
          <a:ext cx="2793601" cy="2511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14" descr="Line chart showing fictional data about profit for company 4.">
            <a:extLst>
              <a:ext uri="{FF2B5EF4-FFF2-40B4-BE49-F238E27FC236}">
                <a16:creationId xmlns:a16="http://schemas.microsoft.com/office/drawing/2014/main" id="{339633AE-6964-3547-FF57-3CD441C2B4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3205787"/>
              </p:ext>
            </p:extLst>
          </p:nvPr>
        </p:nvGraphicFramePr>
        <p:xfrm>
          <a:off x="8998063" y="1841693"/>
          <a:ext cx="2793601" cy="2512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10">
            <a:extLst>
              <a:ext uri="{FF2B5EF4-FFF2-40B4-BE49-F238E27FC236}">
                <a16:creationId xmlns:a16="http://schemas.microsoft.com/office/drawing/2014/main" id="{FD0011C0-57E2-EC1D-02AF-9773EF307250}"/>
              </a:ext>
            </a:extLst>
          </p:cNvPr>
          <p:cNvSpPr txBox="1"/>
          <p:nvPr/>
        </p:nvSpPr>
        <p:spPr>
          <a:xfrm>
            <a:off x="220763" y="4726506"/>
            <a:ext cx="6730642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A25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This solution shows the lines for the four companies on four separate smaller charts.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A25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The axes are identical so it is possible to compare the lines across the four charts.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A25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It is easier to see and compare the experience of each company when viewing the lines in this way.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AF">
  <a:themeElements>
    <a:clrScheme name="Categorical colour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436D"/>
      </a:accent1>
      <a:accent2>
        <a:srgbClr val="28A197"/>
      </a:accent2>
      <a:accent3>
        <a:srgbClr val="801650"/>
      </a:accent3>
      <a:accent4>
        <a:srgbClr val="F46A25"/>
      </a:accent4>
      <a:accent5>
        <a:srgbClr val="3D3D3D"/>
      </a:accent5>
      <a:accent6>
        <a:srgbClr val="A285D1"/>
      </a:accent6>
      <a:hlink>
        <a:srgbClr val="0563C1"/>
      </a:hlink>
      <a:folHlink>
        <a:srgbClr val="954F72"/>
      </a:folHlink>
    </a:clrScheme>
    <a:fontScheme name="Arial - sans serif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AF" id="{6AAF2156-90A8-43FA-BE29-4C79A8FAA699}" vid="{A1AF6579-3DBB-4996-87E5-FDCECB7C6B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</TotalTime>
  <Words>76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Wingdings</vt:lpstr>
      <vt:lpstr>ThemeAF</vt:lpstr>
      <vt:lpstr>Solution: making small multiples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Solution: making small multiples</dc:title>
  <dc:creator>Thomas, Hannah</dc:creator>
  <cp:lastModifiedBy>Thomas, Hannah</cp:lastModifiedBy>
  <cp:revision>2</cp:revision>
  <dcterms:created xsi:type="dcterms:W3CDTF">2023-01-19T10:25:20Z</dcterms:created>
  <dcterms:modified xsi:type="dcterms:W3CDTF">2023-01-19T10:36:07Z</dcterms:modified>
</cp:coreProperties>
</file>