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1" autoAdjust="0"/>
    <p:restoredTop sz="86449" autoAdjust="0"/>
  </p:normalViewPr>
  <p:slideViewPr>
    <p:cSldViewPr snapToGrid="0">
      <p:cViewPr varScale="1">
        <p:scale>
          <a:sx n="46" d="100"/>
          <a:sy n="46" d="100"/>
        </p:scale>
        <p:origin x="67" y="58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4300</c:v>
                </c:pt>
                <c:pt idx="1">
                  <c:v>2500</c:v>
                </c:pt>
                <c:pt idx="2">
                  <c:v>3500</c:v>
                </c:pt>
                <c:pt idx="3">
                  <c:v>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E-4657-A889-BB624A63F7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E-4657-A889-BB624A63F7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2000</c:v>
                </c:pt>
                <c:pt idx="1">
                  <c:v>2000</c:v>
                </c:pt>
                <c:pt idx="2">
                  <c:v>3000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E-4657-A889-BB624A63F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1494256"/>
        <c:axId val="521494584"/>
      </c:barChart>
      <c:catAx>
        <c:axId val="52149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1" u="none" strike="noStrike" kern="1200" baseline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21494584"/>
        <c:crosses val="autoZero"/>
        <c:auto val="1"/>
        <c:lblAlgn val="ctr"/>
        <c:lblOffset val="100"/>
        <c:noMultiLvlLbl val="0"/>
      </c:catAx>
      <c:valAx>
        <c:axId val="521494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b" anchorCtr="1"/>
          <a:lstStyle/>
          <a:p>
            <a:pPr algn="just">
              <a:defRPr sz="1500" b="0" i="1" u="none" strike="noStrike" kern="1200" baseline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2149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806915755594146E-2"/>
          <c:y val="2.1570272546051046E-2"/>
          <c:w val="0.90799726543634096"/>
          <c:h val="0.88978381385087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4300</c:v>
                </c:pt>
                <c:pt idx="1">
                  <c:v>2500</c:v>
                </c:pt>
                <c:pt idx="2">
                  <c:v>3500</c:v>
                </c:pt>
                <c:pt idx="3">
                  <c:v>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E-4657-A889-BB624A63F7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E-4657-A889-BB624A63F78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2000</c:v>
                </c:pt>
                <c:pt idx="1">
                  <c:v>2000</c:v>
                </c:pt>
                <c:pt idx="2">
                  <c:v>3000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E-4657-A889-BB624A63F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1494256"/>
        <c:axId val="521494584"/>
      </c:barChart>
      <c:catAx>
        <c:axId val="52149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21494584"/>
        <c:crosses val="autoZero"/>
        <c:auto val="1"/>
        <c:lblAlgn val="ctr"/>
        <c:lblOffset val="100"/>
        <c:noMultiLvlLbl val="0"/>
      </c:catAx>
      <c:valAx>
        <c:axId val="521494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b" anchorCtr="1"/>
          <a:lstStyle/>
          <a:p>
            <a:pPr algn="just"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2149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48DB-F9F7-4AE2-BF85-E555FF0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76E20-CF58-41D4-8644-BBD41E602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E0-96F3-4B3F-93E8-A8522CBA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C16B3-B127-4FD4-B1E7-C2F48AD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EF4E-5E96-42E9-93CF-83B97C49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60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75BD-3A4A-4F28-8301-D9445FFC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DC51A-56CB-4053-B358-D79D0197B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9FA-F93F-4322-B430-81B1DFB0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EF18-C9BE-4ADF-AB58-6C3A726D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10AB-CD9E-440B-AFD0-73122EFA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58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CB0B5-EC63-4937-AF54-5754F3C3A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10F9-51F6-4BC3-B9AC-E28731A5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941D-FB81-469D-8F8E-AAD911F4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9C440-1474-4A0A-A428-F8D57B8B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C94A-26FA-48D7-A966-5B18687C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52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2E1A-D733-4DCE-929B-6619A65B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CBD6A-F766-46BD-860E-1A8A71E7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17474-6D46-490B-A107-80507268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35AB-A41E-44D6-B5B3-09A2245B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E839-A358-4C0C-953F-D8CD9808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7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E2E5-CA76-480B-BC9E-AA72875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513A2-302D-423A-A2E0-0078C1F58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DCD4-FDC8-4533-AF96-08A70823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4CA6-E066-48BD-8225-6BEA27E8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C334-6B62-4459-9122-925FDB69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2AF-1CA2-454F-A682-142B5B15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9319-CFF4-47C8-9945-926F38C7D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63F6-2535-4CA2-8DE0-CC1C36D5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9DAF-5847-4A7D-B16A-0C4BEFD1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7B67A-8175-45FB-9627-378E8F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4D5-FD81-4015-81FB-AA99ADE5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20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9DEE-C2E1-47F3-8E85-51944DA1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A12E-8298-4935-A6AE-8BCB8568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456A-EAE8-42EE-9942-6715388D8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1ED4F-E93E-4F73-A901-87E5E551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59BA6-E124-4C29-A4F5-93DA519E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669F8-B65F-4D0B-A67C-9246A6C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BE0D1-19A7-441A-B269-D8EB9E7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6060C-B3B6-4DBA-AC99-8A909C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7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481E-5DF2-4174-95F8-CFAF28A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EFE09-BC44-44D9-8CC5-61D0322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F7DA3-AD58-49CC-BD76-8099AF4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2CB411-A791-47CF-AC4C-994BF6B4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D8C6-A670-4997-BF7A-DB09E1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C554-5E73-41A7-BF0C-6FD5B1C3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A826-5BA6-4B71-AE91-06A5A42E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7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E3E1-5695-4EE5-9B0A-537D714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D5FE-C6D9-49E6-BB23-10BF7101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72839-3E31-4C6F-9CBA-B10984BC5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8396E-ED46-4A29-A1B4-23FB07E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EF291-1B56-46C8-A95C-E96587E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B2467-717D-4EF6-8B82-E6BE355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64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8707-F436-4B62-B8AE-B555C890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DFD57-3663-411B-8B76-2BEA3890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F1917-9555-4E74-8488-6E681633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E8C-28E8-41A3-BD20-A4E77677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A56A-5A3F-49D3-B1BF-A93C777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AAA-1434-4FB6-867B-1E7EE50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33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03EFA-9456-4587-9048-7B6A7413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560C-CC63-4BEC-99CC-353481E0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4C8F-07CC-40C9-AF7C-5F0961201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A4B3-6C78-4478-8FC9-45E97051CF5F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26FC-9151-45C4-90F6-CCD7BDDB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BC3-BA9E-4528-B132-D91AE8040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67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fonts.com/pages/serif-fo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B978E-5B56-122C-E0F9-CEFB5979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practice on chart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929F1-EC4F-1FDE-ACD7-765034A3A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Task:</a:t>
            </a:r>
          </a:p>
          <a:p>
            <a:r>
              <a:rPr lang="en-GB" dirty="0"/>
              <a:t>On slide 2 there is a chart with badly formatted chart labels. </a:t>
            </a:r>
          </a:p>
          <a:p>
            <a:r>
              <a:rPr lang="en-GB" dirty="0"/>
              <a:t>Fix the problems and check with the solution on slide 3.</a:t>
            </a:r>
          </a:p>
          <a:p>
            <a:r>
              <a:rPr lang="en-GB" dirty="0"/>
              <a:t>Hint: you need to right click on the axes and select “Format Axis” </a:t>
            </a:r>
          </a:p>
        </p:txBody>
      </p:sp>
    </p:spTree>
    <p:extLst>
      <p:ext uri="{BB962C8B-B14F-4D97-AF65-F5344CB8AC3E}">
        <p14:creationId xmlns:p14="http://schemas.microsoft.com/office/powerpoint/2010/main" val="3959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Clustered bar chart of fictional data with badly formatted chart labels. ">
            <a:extLst>
              <a:ext uri="{FF2B5EF4-FFF2-40B4-BE49-F238E27FC236}">
                <a16:creationId xmlns:a16="http://schemas.microsoft.com/office/drawing/2014/main" id="{7F30D13D-EF1A-1FDA-8E1B-D65062838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39152"/>
              </p:ext>
            </p:extLst>
          </p:nvPr>
        </p:nvGraphicFramePr>
        <p:xfrm>
          <a:off x="223935" y="1011420"/>
          <a:ext cx="11700587" cy="5743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8">
            <a:extLst>
              <a:ext uri="{FF2B5EF4-FFF2-40B4-BE49-F238E27FC236}">
                <a16:creationId xmlns:a16="http://schemas.microsoft.com/office/drawing/2014/main" id="{0E533E48-1743-1926-44DE-C525BFDE4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131263"/>
            <a:ext cx="10515600" cy="1325563"/>
          </a:xfrm>
        </p:spPr>
        <p:txBody>
          <a:bodyPr/>
          <a:lstStyle/>
          <a:p>
            <a:r>
              <a:rPr lang="en-GB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34095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Clustered bar chart of fictional data. The poor formatting of the chart labels has been fixed. ">
            <a:extLst>
              <a:ext uri="{FF2B5EF4-FFF2-40B4-BE49-F238E27FC236}">
                <a16:creationId xmlns:a16="http://schemas.microsoft.com/office/drawing/2014/main" id="{7F30D13D-EF1A-1FDA-8E1B-D65062838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577262"/>
              </p:ext>
            </p:extLst>
          </p:nvPr>
        </p:nvGraphicFramePr>
        <p:xfrm>
          <a:off x="223935" y="966651"/>
          <a:ext cx="11700587" cy="578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238FDC2-239D-681D-8EEF-1AA487876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34" y="-144326"/>
            <a:ext cx="10515600" cy="1325563"/>
          </a:xfrm>
        </p:spPr>
        <p:txBody>
          <a:bodyPr/>
          <a:lstStyle/>
          <a:p>
            <a:r>
              <a:rPr lang="en-GB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305233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97D36-27E1-0C3A-9FFC-444B5A7C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B2BFB-256B-98E9-6338-66D1271D0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Remove italics </a:t>
            </a:r>
          </a:p>
          <a:p>
            <a:r>
              <a:rPr lang="en-GB" dirty="0"/>
              <a:t>Use a dark grey or black font colour </a:t>
            </a:r>
          </a:p>
          <a:p>
            <a:r>
              <a:rPr lang="en-GB" dirty="0"/>
              <a:t>Use a sans serif font (the font was originally in Times New Roman which is a </a:t>
            </a:r>
            <a:r>
              <a:rPr lang="en-GB" dirty="0">
                <a:hlinkClick r:id="rId2"/>
              </a:rPr>
              <a:t>serif font</a:t>
            </a:r>
            <a:r>
              <a:rPr lang="en-GB" dirty="0"/>
              <a:t>)</a:t>
            </a:r>
          </a:p>
          <a:p>
            <a:r>
              <a:rPr lang="en-GB" dirty="0"/>
              <a:t>Increase font size (all text should be as large as is reasonable)</a:t>
            </a:r>
          </a:p>
          <a:p>
            <a:r>
              <a:rPr lang="en-GB" dirty="0"/>
              <a:t>Add commas to the thousands on the y-axis – changing the number format to “Number” instead of “General” allows you to do this. </a:t>
            </a:r>
          </a:p>
        </p:txBody>
      </p:sp>
    </p:spTree>
    <p:extLst>
      <p:ext uri="{BB962C8B-B14F-4D97-AF65-F5344CB8AC3E}">
        <p14:creationId xmlns:p14="http://schemas.microsoft.com/office/powerpoint/2010/main" val="367044218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Categorical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2436D"/>
      </a:accent1>
      <a:accent2>
        <a:srgbClr val="28A197"/>
      </a:accent2>
      <a:accent3>
        <a:srgbClr val="801650"/>
      </a:accent3>
      <a:accent4>
        <a:srgbClr val="F46A25"/>
      </a:accent4>
      <a:accent5>
        <a:srgbClr val="3D3D3D"/>
      </a:accent5>
      <a:accent6>
        <a:srgbClr val="A285D1"/>
      </a:accent6>
      <a:hlink>
        <a:srgbClr val="0563C1"/>
      </a:hlink>
      <a:folHlink>
        <a:srgbClr val="954F72"/>
      </a:folHlink>
    </a:clrScheme>
    <a:fontScheme name="Arial - sans serif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AF" id="{6AAF2156-90A8-43FA-BE29-4C79A8FAA699}" vid="{A1AF6579-3DBB-4996-87E5-FDCECB7C6B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92</TotalTime>
  <Words>125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Arial Rounded MT Bold</vt:lpstr>
      <vt:lpstr>ThemeAF</vt:lpstr>
      <vt:lpstr>Quick practice on chart labels</vt:lpstr>
      <vt:lpstr>Example</vt:lpstr>
      <vt:lpstr>Solution</vt:lpstr>
      <vt:lpstr>Summary of 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chart labels</dc:title>
  <dc:creator>Thomas, Hannah</dc:creator>
  <cp:lastModifiedBy>Thomas, Hannah</cp:lastModifiedBy>
  <cp:revision>2</cp:revision>
  <dcterms:created xsi:type="dcterms:W3CDTF">2023-01-11T13:58:53Z</dcterms:created>
  <dcterms:modified xsi:type="dcterms:W3CDTF">2023-01-17T11:20:43Z</dcterms:modified>
</cp:coreProperties>
</file>