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98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-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Series1</c:v>
          </c:tx>
          <c:spPr>
            <a:solidFill>
              <a:srgbClr val="12436D"/>
            </a:solidFill>
            <a:ln>
              <a:noFill/>
            </a:ln>
          </c:spPr>
          <c:invertIfNegative val="0"/>
          <c:cat>
            <c:strLit>
              <c:ptCount val="2"/>
              <c:pt idx="0">
                <c:v>Year 1</c:v>
              </c:pt>
              <c:pt idx="1">
                <c:v>Year 2</c:v>
              </c:pt>
            </c:strLit>
          </c:cat>
          <c:val>
            <c:numLit>
              <c:formatCode>General</c:formatCode>
              <c:ptCount val="2"/>
              <c:pt idx="0">
                <c:v>3150</c:v>
              </c:pt>
              <c:pt idx="1">
                <c:v>2800</c:v>
              </c:pt>
            </c:numLit>
          </c:val>
          <c:extLst>
            <c:ext xmlns:c16="http://schemas.microsoft.com/office/drawing/2014/chart" uri="{C3380CC4-5D6E-409C-BE32-E72D297353CC}">
              <c16:uniqueId val="{00000000-88C6-44D7-BA43-00AF29C9E2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66"/>
        <c:axId val="593732096"/>
        <c:axId val="593732752"/>
      </c:barChart>
      <c:valAx>
        <c:axId val="593732752"/>
        <c:scaling>
          <c:orientation val="minMax"/>
          <c:min val="2000"/>
        </c:scaling>
        <c:delete val="0"/>
        <c:axPos val="l"/>
        <c:majorGridlines>
          <c:spPr>
            <a:ln w="9528" cap="flat">
              <a:solidFill>
                <a:srgbClr val="D9D9D9"/>
              </a:solidFill>
              <a:prstDash val="solid"/>
              <a:round/>
            </a:ln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1200" baseline="0">
                <a:solidFill>
                  <a:srgbClr val="404040"/>
                </a:solidFill>
                <a:latin typeface="Arial" pitchFamily="34"/>
                <a:cs typeface="Arial" pitchFamily="34"/>
              </a:defRPr>
            </a:pPr>
            <a:endParaRPr lang="en-US"/>
          </a:p>
        </c:txPr>
        <c:crossAx val="593732096"/>
        <c:crosses val="autoZero"/>
        <c:crossBetween val="between"/>
      </c:valAx>
      <c:catAx>
        <c:axId val="5937320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8" cap="flat">
            <a:solidFill>
              <a:srgbClr val="D9D9D9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1200" baseline="0">
                <a:solidFill>
                  <a:srgbClr val="404040"/>
                </a:solidFill>
                <a:latin typeface="Arial" pitchFamily="34"/>
                <a:cs typeface="Arial" pitchFamily="34"/>
              </a:defRPr>
            </a:pPr>
            <a:endParaRPr lang="en-US"/>
          </a:p>
        </c:txPr>
        <c:crossAx val="593732752"/>
        <c:crosses val="autoZero"/>
        <c:auto val="1"/>
        <c:lblAlgn val="ctr"/>
        <c:lblOffset val="100"/>
        <c:noMultiLvlLbl val="0"/>
      </c:cat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en-US" sz="1000" b="0" i="0" u="none" strike="noStrike" kern="1200" baseline="0">
          <a:solidFill>
            <a:srgbClr val="000000"/>
          </a:solidFill>
          <a:latin typeface="Calibri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EEA493F-5631-108A-3054-4ADD856E21FD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5493BB-11E1-C9FD-A76A-F08DC7BED6F2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2F41AA4F-9EB2-4CEE-B467-D1DFB1DEA086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7998455-3363-4A30-A461-C5898D35DF3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29CB6B4-AC20-79EE-38C1-957F5D5E1FF1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64FA6B-A0C6-E091-E493-B5463E9CD80B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DE3211-97FA-6593-FB7F-D1655565BF5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D31E8461-B80B-4102-9153-20AAECE06A3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9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0C8C8A6-42AB-B69A-E770-57AEEE21FF9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7BB9B94-6629-1A07-88DE-BAD5EAFA328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3C4A3F-C2CF-9A59-4F49-7CE1F6B570CB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D1F62BE-6D0E-4D1C-A891-440C72920F49}" type="slidenum">
              <a:t>1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DFB28-B685-223C-CC8E-0F1F0986CCB1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643AB6-A041-DB41-1860-BCADD4A3A61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C6BAF-F4B7-96DF-198D-18D49EAE6CB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48B0A19-7D45-4B06-AD04-DB0999E0E483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F9C159-6C5F-3015-9B57-CA6F6666F56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62715-91C5-5CFB-403D-2A102A08B5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DCA024-8A49-4791-95EA-9A2EE184D64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627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1E0A7-87D9-EECE-E46B-7B893B8F738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D8F977-0BA1-D466-517D-4E2B8F1F5C44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49623-2BE9-7882-C31A-83CBBD9A93B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59588B-E7E1-4508-8EC9-BBA56614FBE0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12C48C-1412-85F5-0DF9-B032EFEB900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6485DC-702C-3C41-8C50-D6E2C5D80E3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AD68FCF-CD8D-4C94-B65E-350E274071D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67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1E7025-F494-9704-AE4D-FE82E71E02AF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EC580D-2AA0-2D2C-42A4-5DB4E41F1967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C1BC42-F781-4254-95D7-00BBCB73850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3A7BC6D-7E06-4901-88CC-316DC62B2B7C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EB1D9-91FF-6497-A520-B707DC9DAEF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CADB5-30A2-D052-974F-8C5DA8D784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02BA91E-3268-4E38-8EF5-79F5273F00B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67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>
            <a:extLst>
              <a:ext uri="{FF2B5EF4-FFF2-40B4-BE49-F238E27FC236}">
                <a16:creationId xmlns:a16="http://schemas.microsoft.com/office/drawing/2014/main" id="{4EDA98EE-08CB-3F1E-B93B-7E8BA3F4432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GB" sz="5600"/>
            </a:lvl1pPr>
          </a:lstStyle>
          <a:p>
            <a:pPr lvl="0"/>
            <a:r>
              <a:rPr lang="en-GB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10281365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9E1DD-CBFF-DBF1-D254-11183DF00C0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E0466-396F-A363-2403-87D9E5EF3607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AA82A5-E203-06B7-0F45-B699B870116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0554792-5D57-40A2-92C8-CCB8EBBA4CB3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71D92-D0C0-8464-E502-9E3AEE233B0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B2D29-9F57-F029-2036-13484BAD03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22997F2-24AD-464E-8792-93D73DFF825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697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7D61B-4DBF-E6E1-7630-0C16583F7D7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8D7CF9-B208-9931-B614-98543157D69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C2F8B1-D548-B990-CA77-1DA967ED8FD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E3620C-107F-440C-8CED-CDC806C7DE75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2E75D6-9926-8152-A4B7-4AA003E4A3D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0BAC64-877A-7B64-A940-C6071516AE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8C950C-8CF4-4BA5-A48A-1DD11E4073C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910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D8C17-EA74-7B46-B69C-87048E1EC3A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35E8A-3D1D-A287-A5EB-3C3854CA4E1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EE5C0A-8FA0-8989-F85C-5C071D1D6555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86AA7B-912A-7845-18FE-B98BC9019F9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723895-7E10-4DC7-BA70-302B4A8F913E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E5E743-79EE-FBED-A1B9-5BE7F1AF4F0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09EFBE-01F8-B61A-2433-21CA695786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D184A0-F8E7-43E5-9F7F-4FE941C59B9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535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26B95-44D6-10E6-4725-F38C9911C27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AB9676-B641-72CC-7ABA-DFD31FE3FD4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50F28-3FE2-DF05-D426-E5C66828E94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E9AB16-CF7C-AAE4-260C-48E3D3E57FE1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626914-03F8-20CD-C9D7-0E358EE2C64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56D100-D520-E70C-7459-14ADB8C685A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0FED2F0-B581-473F-96B5-854D58FB0C9D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59ABF5-C7AA-B361-E0E1-E52D82B3B65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98A22D-199B-6C2F-48CE-26EEEACD5D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2999F2-988E-42AF-A8F1-70F8020E761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048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B464A-9D37-91DD-560E-A9E03C8FA1A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C30A97-8C46-9480-77C3-E2E08EA016B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735FF3-BC1C-462F-BDAC-3F646FA0FB1B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406A77-35BC-F703-A592-42DA12C7C0C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3C2C44-E3A3-09E7-1B92-026793033C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4E9DA6-1FC5-4FAA-BF58-109A07EAF6B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13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3FA7E8-4AD4-EA78-EA10-3B387C4EE72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287B4A4-FEF0-4121-B8F6-4BF7A9B37B61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DC5236-0BFB-63E8-17F4-172EC4F89F8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B1C1A7-5914-B28E-026F-45AB7B922E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86EE23B-54F4-4D40-87B8-42A642B0211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320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61B0F-B5C0-65E7-42D3-F787BC13080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B1969-D11D-C5CF-EDB6-AF92D925655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1247AC-6D76-AEF7-BD3F-9850F55127A0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A899EC-ED88-1C29-5572-F8CE8826E55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83E803-8212-421B-9D0D-230878BCE8CE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E03D15-2963-8CC8-168D-30FB0C8EF10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80C9A0-AEF8-906F-6A5F-3271DEBF50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BACBB8-EEE6-497B-B9B7-61044535C64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52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E15A7-AEED-671B-6080-6580081BEB0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71105E-5627-486B-F513-060E1D75DC04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7970A9-3C93-2397-A7CB-7E7F29CCAD28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BC249A-F4E3-006E-26E5-236CBB08807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280AFB-2B45-4704-933F-6C8F55B29C27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C7AFFF-B343-FB50-7E5A-767099CB675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9CE4DD-AB75-C8A3-69AB-133E0FDA1D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669F816-12F5-40AC-AD53-971BF9A58D2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75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54C266-C74F-3184-2B9F-857C3A12501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6D8619-778D-51C2-27C2-14D21459CF9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7DBDD-3530-E94B-4202-7B2B26983758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81D865C5-FB82-4404-87B4-4C4FE725A7C9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0C353-6B6B-A83B-96D5-F0903107CD6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60FA57-3485-4DF8-D90F-985CE0E49DA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3155F00-D3A2-4BC0-9919-92EB6D915960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C7758-C223-940C-D20E-C4C4F3D5F7F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3992" y="0"/>
            <a:ext cx="11332214" cy="1439997"/>
          </a:xfrm>
        </p:spPr>
        <p:txBody>
          <a:bodyPr/>
          <a:lstStyle/>
          <a:p>
            <a:pPr lvl="0"/>
            <a:r>
              <a:rPr lang="en-GB" sz="4400" dirty="0">
                <a:latin typeface="Arial Rounded MT Bold" panose="020F0704030504030204" pitchFamily="34" charset="0"/>
                <a:cs typeface="Arial" pitchFamily="34"/>
              </a:rPr>
              <a:t>Quick practice: changing y-axis minimum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9FD92D-2B87-9EC8-F21C-3CA51C433582}"/>
              </a:ext>
            </a:extLst>
          </p:cNvPr>
          <p:cNvSpPr txBox="1"/>
          <p:nvPr/>
        </p:nvSpPr>
        <p:spPr>
          <a:xfrm>
            <a:off x="726435" y="1503694"/>
            <a:ext cx="4562270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Number of Year 1 and Year 2 pupils in a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fictional county</a:t>
            </a:r>
          </a:p>
        </p:txBody>
      </p:sp>
      <p:graphicFrame>
        <p:nvGraphicFramePr>
          <p:cNvPr id="4" name="Chart 7" descr="Bar chart of two bars showing fictional data for year 1 and year 2 pupils. ">
            <a:extLst>
              <a:ext uri="{FF2B5EF4-FFF2-40B4-BE49-F238E27FC236}">
                <a16:creationId xmlns:a16="http://schemas.microsoft.com/office/drawing/2014/main" id="{C899EAB4-7F29-775F-DA92-47A863D49E04}"/>
              </a:ext>
            </a:extLst>
          </p:cNvPr>
          <p:cNvGraphicFramePr/>
          <p:nvPr/>
        </p:nvGraphicFramePr>
        <p:xfrm>
          <a:off x="726435" y="2261905"/>
          <a:ext cx="4398007" cy="3947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8">
            <a:extLst>
              <a:ext uri="{FF2B5EF4-FFF2-40B4-BE49-F238E27FC236}">
                <a16:creationId xmlns:a16="http://schemas.microsoft.com/office/drawing/2014/main" id="{02185833-A621-4D51-04C9-9015FEE2ABE7}"/>
              </a:ext>
            </a:extLst>
          </p:cNvPr>
          <p:cNvSpPr txBox="1"/>
          <p:nvPr/>
        </p:nvSpPr>
        <p:spPr>
          <a:xfrm>
            <a:off x="6445894" y="1359464"/>
            <a:ext cx="5019671" cy="624786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If you create charts on Microsoft programs and they automatically change a bar chart’s y-axis so it does not start at zero, you can fix this by: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Right clicking on the y-axis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Selecting “Format Axis”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Setting the minimum bound as 0 on the “Axis Options” section of the menu. 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Give it a go!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b="1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You can also investigate how the bar chart looks when you set the y-axis minimum to different levels.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Default%20Theme</Template>
  <TotalTime>7</TotalTime>
  <Words>99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Quick practice: changing y-axis minimum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Exercise: Set y-axis minimum to zero</dc:title>
  <dc:creator>Thomas, Hannah</dc:creator>
  <cp:lastModifiedBy>Thomas, Hannah</cp:lastModifiedBy>
  <cp:revision>3</cp:revision>
  <dcterms:created xsi:type="dcterms:W3CDTF">2022-11-15T13:17:07Z</dcterms:created>
  <dcterms:modified xsi:type="dcterms:W3CDTF">2023-01-18T16:34:47Z</dcterms:modified>
</cp:coreProperties>
</file>