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8"/>
  </p:notesMasterIdLst>
  <p:sldIdLst>
    <p:sldId id="1001" r:id="rId5"/>
    <p:sldId id="1002" r:id="rId6"/>
    <p:sldId id="10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85AB3-3985-4D38-AE27-E192CF2AD5D8}" v="512" dt="2023-01-27T15:41:39.084"/>
    <p1510:client id="{7AAFFC85-989D-4003-6980-EE924940629A}" v="31" dt="2023-01-27T15:30:47.135"/>
    <p1510:client id="{872B2151-3E59-14A3-745A-F8ECCBD72CD4}" v="63" dt="2023-01-26T15:49:59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449" autoAdjust="0"/>
  </p:normalViewPr>
  <p:slideViewPr>
    <p:cSldViewPr snapToGrid="0">
      <p:cViewPr varScale="1">
        <p:scale>
          <a:sx n="59" d="100"/>
          <a:sy n="59" d="100"/>
        </p:scale>
        <p:origin x="110" y="3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data%20vis%20charts%20guidance\Data%20vis%20chart%20examp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data%20vis%20charts%20guidance\Data%20vis%20chart%20examp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18894409129365"/>
          <c:y val="0.12463159951830646"/>
          <c:w val="0.72409890928429532"/>
          <c:h val="0.799030274861090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'Example limit categories'!$B$23</c:f>
              <c:strCache>
                <c:ptCount val="1"/>
                <c:pt idx="0">
                  <c:v>pieces of fruit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categories'!$B$24:$B$26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25-4F18-AC5B-126022A6E75C}"/>
            </c:ext>
          </c:extLst>
        </c:ser>
        <c:ser>
          <c:idx val="1"/>
          <c:order val="1"/>
          <c:tx>
            <c:strRef>
              <c:f>'Example limit categories'!$C$23</c:f>
              <c:strCache>
                <c:ptCount val="1"/>
                <c:pt idx="0">
                  <c:v>dairy products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categories'!$C$24:$C$26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25-4F18-AC5B-126022A6E75C}"/>
            </c:ext>
          </c:extLst>
        </c:ser>
        <c:ser>
          <c:idx val="2"/>
          <c:order val="2"/>
          <c:tx>
            <c:strRef>
              <c:f>'Example limit categories'!$D$23</c:f>
              <c:strCache>
                <c:ptCount val="1"/>
                <c:pt idx="0">
                  <c:v>meat products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categories'!$D$24:$D$26</c:f>
              <c:numCache>
                <c:formatCode>General</c:formatCode>
                <c:ptCount val="3"/>
                <c:pt idx="0">
                  <c:v>13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25-4F18-AC5B-126022A6E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7602536"/>
        <c:axId val="399029808"/>
      </c:barChart>
      <c:catAx>
        <c:axId val="407602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9029808"/>
        <c:crosses val="autoZero"/>
        <c:auto val="1"/>
        <c:lblAlgn val="ctr"/>
        <c:lblOffset val="100"/>
        <c:noMultiLvlLbl val="0"/>
      </c:catAx>
      <c:valAx>
        <c:axId val="39902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7602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7221927603343662"/>
          <c:y val="0"/>
          <c:w val="0.71794005209567802"/>
          <c:h val="0.165641791491489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18894409129365"/>
          <c:y val="0.12463159951830646"/>
          <c:w val="0.72409890928429532"/>
          <c:h val="0.799030274861090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'Example limit categories'!$B$23</c:f>
              <c:strCache>
                <c:ptCount val="1"/>
                <c:pt idx="0">
                  <c:v>pieces of fruit</c:v>
                </c:pt>
              </c:strCache>
            </c:strRef>
          </c:tx>
          <c:spPr>
            <a:solidFill>
              <a:srgbClr val="12436D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categories'!$B$24:$B$26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73-43B0-805B-8F10A345CD00}"/>
            </c:ext>
          </c:extLst>
        </c:ser>
        <c:ser>
          <c:idx val="1"/>
          <c:order val="1"/>
          <c:tx>
            <c:strRef>
              <c:f>'Example limit categories'!$C$23</c:f>
              <c:strCache>
                <c:ptCount val="1"/>
                <c:pt idx="0">
                  <c:v>dairy products</c:v>
                </c:pt>
              </c:strCache>
            </c:strRef>
          </c:tx>
          <c:spPr>
            <a:solidFill>
              <a:srgbClr val="28A197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categories'!$C$24:$C$26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73-43B0-805B-8F10A345CD00}"/>
            </c:ext>
          </c:extLst>
        </c:ser>
        <c:ser>
          <c:idx val="2"/>
          <c:order val="2"/>
          <c:tx>
            <c:strRef>
              <c:f>'Example limit categories'!$D$23</c:f>
              <c:strCache>
                <c:ptCount val="1"/>
                <c:pt idx="0">
                  <c:v>meat products</c:v>
                </c:pt>
              </c:strCache>
            </c:strRef>
          </c:tx>
          <c:spPr>
            <a:solidFill>
              <a:srgbClr val="801650"/>
            </a:solidFill>
            <a:ln>
              <a:noFill/>
            </a:ln>
            <a:effectLst/>
          </c:spPr>
          <c:invertIfNegative val="0"/>
          <c:cat>
            <c:strRef>
              <c:f>'Example limit categories'!$A$2:$A$4</c:f>
              <c:strCache>
                <c:ptCount val="3"/>
                <c:pt idx="0">
                  <c:v>Shopper 3</c:v>
                </c:pt>
                <c:pt idx="1">
                  <c:v>Shopper 2</c:v>
                </c:pt>
                <c:pt idx="2">
                  <c:v>Shopper 1</c:v>
                </c:pt>
              </c:strCache>
            </c:strRef>
          </c:cat>
          <c:val>
            <c:numRef>
              <c:f>'Example limit categories'!$D$24:$D$26</c:f>
              <c:numCache>
                <c:formatCode>General</c:formatCode>
                <c:ptCount val="3"/>
                <c:pt idx="0">
                  <c:v>13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73-43B0-805B-8F10A345C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7602536"/>
        <c:axId val="399029808"/>
      </c:barChart>
      <c:catAx>
        <c:axId val="407602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99029808"/>
        <c:crosses val="autoZero"/>
        <c:auto val="1"/>
        <c:lblAlgn val="ctr"/>
        <c:lblOffset val="100"/>
        <c:noMultiLvlLbl val="0"/>
      </c:catAx>
      <c:valAx>
        <c:axId val="39902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7602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21977486646202177"/>
          <c:y val="0"/>
          <c:w val="0.71794005209567802"/>
          <c:h val="0.165641791491489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A89C8-77ED-4461-8562-66BDD7E8E49E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3A263-E949-47FB-9F41-3251DA07F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7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989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24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92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61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845151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96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2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6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1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1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5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6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analysisfunction.civilservice.gov.uk/policy-store/data-visualisation-colours-in-char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 descr="Stacked bar chart with colours that do not meet the relevant accessibility success criterion. ">
            <a:extLst>
              <a:ext uri="{FF2B5EF4-FFF2-40B4-BE49-F238E27FC236}">
                <a16:creationId xmlns:a16="http://schemas.microsoft.com/office/drawing/2014/main" id="{F9679783-E2F9-3D20-FC5C-F6FD374B9D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191008"/>
              </p:ext>
            </p:extLst>
          </p:nvPr>
        </p:nvGraphicFramePr>
        <p:xfrm>
          <a:off x="-478501" y="1328245"/>
          <a:ext cx="8131629" cy="52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hape 112">
            <a:extLst>
              <a:ext uri="{FF2B5EF4-FFF2-40B4-BE49-F238E27FC236}">
                <a16:creationId xmlns:a16="http://schemas.microsoft.com/office/drawing/2014/main" id="{284001B1-9923-0D99-D2C0-570F6584642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3334" y="158621"/>
            <a:ext cx="11493497" cy="1439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265" marR="0" lvl="0" indent="-342265" algn="l" defTabSz="914400" rtl="0" eaLnBrk="1" fontAlgn="auto" latinLnBrk="0" hangingPunct="1">
              <a:lnSpc>
                <a:spcPct val="120000"/>
              </a:lnSpc>
              <a:spcBef>
                <a:spcPts val="11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/>
                <a:ea typeface="+mj-ea"/>
                <a:cs typeface="Arial"/>
              </a:rPr>
              <a:t>Quick practice: changing colours of stacks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9BE4F873-9B01-F0E8-D15F-600F8B0E4F74}"/>
              </a:ext>
            </a:extLst>
          </p:cNvPr>
          <p:cNvSpPr txBox="1"/>
          <p:nvPr/>
        </p:nvSpPr>
        <p:spPr>
          <a:xfrm>
            <a:off x="7834568" y="1328245"/>
            <a:ext cx="4284098" cy="5262979"/>
          </a:xfrm>
          <a:prstGeom prst="rect">
            <a:avLst/>
          </a:prstGeom>
          <a:solidFill>
            <a:schemeClr val="bg1"/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Steps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Right click on 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stack (a segment of a bar)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Select the “Fill” drop-down with a paint pot icon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Select “More fill colours…”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Select “Custom”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Paste or type in the Hex value for your desired colour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You should use an accessible colour palette. See </a:t>
            </a: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  <a:hlinkClick r:id="rId4"/>
              </a:rPr>
              <a:t>our colours guidance </a:t>
            </a:r>
            <a:r>
              <a:rPr lang="en-GB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for more information. 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A table showing our suggested colour palette for categorical data is on the next slide.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  <a:cs typeface="Arial"/>
              </a:rPr>
              <a:t>Give it a go!</a:t>
            </a:r>
          </a:p>
        </p:txBody>
      </p:sp>
    </p:spTree>
    <p:extLst>
      <p:ext uri="{BB962C8B-B14F-4D97-AF65-F5344CB8AC3E}">
        <p14:creationId xmlns:p14="http://schemas.microsoft.com/office/powerpoint/2010/main" val="398293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12">
            <a:extLst>
              <a:ext uri="{FF2B5EF4-FFF2-40B4-BE49-F238E27FC236}">
                <a16:creationId xmlns:a16="http://schemas.microsoft.com/office/drawing/2014/main" id="{A275AEF2-E295-5F18-E71A-4FE72DAFC8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9336" y="0"/>
            <a:ext cx="12022664" cy="10031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863" marR="0" lvl="0" indent="-342863" algn="l" defTabSz="9144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Arial" pitchFamily="34"/>
              </a:rPr>
              <a:t>Colour palette for categorical data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0C2C18-2A58-9C7D-63DD-51B6255D8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257226"/>
              </p:ext>
            </p:extLst>
          </p:nvPr>
        </p:nvGraphicFramePr>
        <p:xfrm>
          <a:off x="317770" y="1475417"/>
          <a:ext cx="11556460" cy="4516351"/>
        </p:xfrm>
        <a:graphic>
          <a:graphicData uri="http://schemas.openxmlformats.org/drawingml/2006/table">
            <a:tbl>
              <a:tblPr firstRow="1"/>
              <a:tblGrid>
                <a:gridCol w="2290024">
                  <a:extLst>
                    <a:ext uri="{9D8B030D-6E8A-4147-A177-3AD203B41FA5}">
                      <a16:colId xmlns:a16="http://schemas.microsoft.com/office/drawing/2014/main" val="1972359940"/>
                    </a:ext>
                  </a:extLst>
                </a:gridCol>
                <a:gridCol w="1896835">
                  <a:extLst>
                    <a:ext uri="{9D8B030D-6E8A-4147-A177-3AD203B41FA5}">
                      <a16:colId xmlns:a16="http://schemas.microsoft.com/office/drawing/2014/main" val="272069223"/>
                    </a:ext>
                  </a:extLst>
                </a:gridCol>
                <a:gridCol w="2236698">
                  <a:extLst>
                    <a:ext uri="{9D8B030D-6E8A-4147-A177-3AD203B41FA5}">
                      <a16:colId xmlns:a16="http://schemas.microsoft.com/office/drawing/2014/main" val="2568939046"/>
                    </a:ext>
                  </a:extLst>
                </a:gridCol>
                <a:gridCol w="2175947">
                  <a:extLst>
                    <a:ext uri="{9D8B030D-6E8A-4147-A177-3AD203B41FA5}">
                      <a16:colId xmlns:a16="http://schemas.microsoft.com/office/drawing/2014/main" val="882158399"/>
                    </a:ext>
                  </a:extLst>
                </a:gridCol>
                <a:gridCol w="2956956">
                  <a:extLst>
                    <a:ext uri="{9D8B030D-6E8A-4147-A177-3AD203B41FA5}">
                      <a16:colId xmlns:a16="http://schemas.microsoft.com/office/drawing/2014/main" val="1038118040"/>
                    </a:ext>
                  </a:extLst>
                </a:gridCol>
              </a:tblGrid>
              <a:tr h="655950"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GB" sz="2400" b="1" dirty="0">
                          <a:effectLst/>
                        </a:rPr>
                        <a:t>Colour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GB" sz="2400" b="1" dirty="0">
                          <a:effectLst/>
                        </a:rPr>
                        <a:t>Hex code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GB" sz="2400" b="1" dirty="0">
                          <a:effectLst/>
                        </a:rPr>
                        <a:t>RGB code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GB" sz="2400" b="1" dirty="0">
                          <a:effectLst/>
                        </a:rPr>
                        <a:t>CYMK code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 latinLnBrk="0"/>
                      <a:r>
                        <a:rPr lang="en-GB" sz="2400" b="1" dirty="0">
                          <a:effectLst/>
                        </a:rPr>
                        <a:t>Example of colour</a:t>
                      </a:r>
                    </a:p>
                  </a:txBody>
                  <a:tcPr marL="56511" marR="56511" marT="28255" marB="282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805068"/>
                  </a:ext>
                </a:extLst>
              </a:tr>
              <a:tr h="65595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Dark blue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#12436D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(18, 67, 109)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(83, 39, 0, 57)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43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033147"/>
                  </a:ext>
                </a:extLst>
              </a:tr>
              <a:tr h="65595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Turquoise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#28A197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(40, 161, 151)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(75, 0, 6, 37)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A1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79358"/>
                  </a:ext>
                </a:extLst>
              </a:tr>
              <a:tr h="580651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Dark pink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#801650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(128, 22, 80)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(0, 83, 38, 50)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16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818523"/>
                  </a:ext>
                </a:extLst>
              </a:tr>
              <a:tr h="65595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Orange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#F46A25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(244, 106, 37)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(0, 57, 85, 4)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6A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93518"/>
                  </a:ext>
                </a:extLst>
              </a:tr>
              <a:tr h="65595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Dark grey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#3D3D3D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(61, 61, 61)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(0, 0, 0, 76)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68096"/>
                  </a:ext>
                </a:extLst>
              </a:tr>
              <a:tr h="655950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Light purple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#A285D1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(162, 133, 209)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>
                          <a:effectLst/>
                        </a:rPr>
                        <a:t>(22, 36, 0, 18)</a:t>
                      </a: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</a:endParaRPr>
                    </a:p>
                  </a:txBody>
                  <a:tcPr marL="56511" marR="56511" marT="28255" marB="2825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285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71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52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E09AEF-8F7D-F808-FD48-5ADB94AC7C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936" y="0"/>
            <a:ext cx="12154064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Solution: How does your chart compare?</a:t>
            </a:r>
          </a:p>
        </p:txBody>
      </p:sp>
      <p:graphicFrame>
        <p:nvGraphicFramePr>
          <p:cNvPr id="4" name="Chart 3" descr="Stacked bar chart with colours that meet the relevant accessibility success criterion. ">
            <a:extLst>
              <a:ext uri="{FF2B5EF4-FFF2-40B4-BE49-F238E27FC236}">
                <a16:creationId xmlns:a16="http://schemas.microsoft.com/office/drawing/2014/main" id="{21E1DD65-8074-9EFB-CF1B-FF0B9DABE4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702935"/>
              </p:ext>
            </p:extLst>
          </p:nvPr>
        </p:nvGraphicFramePr>
        <p:xfrm>
          <a:off x="-470839" y="1439997"/>
          <a:ext cx="8278731" cy="52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84D7EC82-DE9B-4700-AF3C-BA6DFCAD07D4}"/>
              </a:ext>
            </a:extLst>
          </p:cNvPr>
          <p:cNvSpPr txBox="1">
            <a:spLocks/>
          </p:cNvSpPr>
          <p:nvPr/>
        </p:nvSpPr>
        <p:spPr>
          <a:xfrm>
            <a:off x="8162970" y="1758031"/>
            <a:ext cx="3852599" cy="4941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/>
              <a:t>Remember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>
                <a:latin typeface="+mn-lt"/>
              </a:rPr>
              <a:t>When using the categorical colour palette, use the colours in the order they are displayed in the palette table.</a:t>
            </a:r>
            <a:endParaRPr lang="en-GB" sz="2000" dirty="0">
              <a:latin typeface="+mn-lt"/>
              <a:cs typeface="Arial"/>
            </a:endParaRPr>
          </a:p>
          <a:p>
            <a:endParaRPr lang="en-GB" sz="2000" dirty="0">
              <a:latin typeface="+mn-lt"/>
            </a:endParaRPr>
          </a:p>
          <a:p>
            <a:r>
              <a:rPr lang="en-GB" sz="2000" dirty="0">
                <a:latin typeface="+mn-lt"/>
              </a:rPr>
              <a:t>Using the colours in this way will make sure the contrast ratios between the adjacent colours is high enough to pass the relevant accessibility success criterion.</a:t>
            </a:r>
            <a:endParaRPr lang="en-GB" sz="2000" dirty="0">
              <a:latin typeface="+mn-lt"/>
              <a:cs typeface="Arial"/>
            </a:endParaRPr>
          </a:p>
          <a:p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179998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Test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Test" id="{54F1576E-FD80-4DBC-83B9-EDBDE1EC1CCC}" vid="{BDD33F6A-F392-4A01-9877-3B1E427C8F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2082CF532B049B760A59F86DF2686" ma:contentTypeVersion="15" ma:contentTypeDescription="Create a new document." ma:contentTypeScope="" ma:versionID="ce001dbd75e431158aee920400d91687">
  <xsd:schema xmlns:xsd="http://www.w3.org/2001/XMLSchema" xmlns:xs="http://www.w3.org/2001/XMLSchema" xmlns:p="http://schemas.microsoft.com/office/2006/metadata/properties" xmlns:ns2="5ef475ca-95c5-4880-832b-1fe502a8cbf0" xmlns:ns3="f0847f24-7081-4919-873a-529e18521bf0" targetNamespace="http://schemas.microsoft.com/office/2006/metadata/properties" ma:root="true" ma:fieldsID="02bd4099effe9d337bcd526efbfb98b6" ns2:_="" ns3:_="">
    <xsd:import namespace="5ef475ca-95c5-4880-832b-1fe502a8cbf0"/>
    <xsd:import namespace="f0847f24-7081-4919-873a-529e18521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75ca-95c5-4880-832b-1fe502a8c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1c754ed-6b8d-47f3-b51f-af8d6409c1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847f24-7081-4919-873a-529e18521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ce85f96-f5dc-471a-9e1f-009fb8c43389}" ma:internalName="TaxCatchAll" ma:showField="CatchAllData" ma:web="f0847f24-7081-4919-873a-529e18521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847f24-7081-4919-873a-529e18521bf0" xsi:nil="true"/>
    <lcf76f155ced4ddcb4097134ff3c332f xmlns="5ef475ca-95c5-4880-832b-1fe502a8cbf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42ECE-AD16-452C-96A7-F29CA4018576}">
  <ds:schemaRefs>
    <ds:schemaRef ds:uri="5ef475ca-95c5-4880-832b-1fe502a8cbf0"/>
    <ds:schemaRef ds:uri="f0847f24-7081-4919-873a-529e18521b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23EB0E1-7FE8-400B-8E06-4881C9BF410B}">
  <ds:schemaRefs>
    <ds:schemaRef ds:uri="http://purl.org/dc/elements/1.1/"/>
    <ds:schemaRef ds:uri="http://schemas.microsoft.com/office/2006/documentManagement/types"/>
    <ds:schemaRef ds:uri="5ef475ca-95c5-4880-832b-1fe502a8cbf0"/>
    <ds:schemaRef ds:uri="http://purl.org/dc/terms/"/>
    <ds:schemaRef ds:uri="http://purl.org/dc/dcmitype/"/>
    <ds:schemaRef ds:uri="f0847f24-7081-4919-873a-529e18521bf0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054661-58D5-4E2F-A505-B025CACEEC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categorical_colour_palette</Template>
  <TotalTime>0</TotalTime>
  <Words>279</Words>
  <Application>Microsoft Office PowerPoint</Application>
  <PresentationFormat>Widescreen</PresentationFormat>
  <Paragraphs>53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Test</vt:lpstr>
      <vt:lpstr>Quick practice: changing colours of stacks</vt:lpstr>
      <vt:lpstr>Colour palette for categorical data</vt:lpstr>
      <vt:lpstr>Solution: How does your chart compare?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Hannah</dc:creator>
  <cp:lastModifiedBy>Thomas, Hannah</cp:lastModifiedBy>
  <cp:revision>27</cp:revision>
  <dcterms:created xsi:type="dcterms:W3CDTF">2022-12-01T10:06:14Z</dcterms:created>
  <dcterms:modified xsi:type="dcterms:W3CDTF">2023-01-27T15:45:49Z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0x010100CB72082CF532B049B760A59F86DF2686</vt:lpwstr>
  </property>
</Properties>
</file>