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9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8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Series1</c:v>
          </c:tx>
          <c:spPr>
            <a:solidFill>
              <a:srgbClr val="12436D"/>
            </a:solidFill>
            <a:ln>
              <a:noFill/>
            </a:ln>
          </c:spPr>
          <c:invertIfNegative val="0"/>
          <c:cat>
            <c:strLit>
              <c:ptCount val="20"/>
              <c:pt idx="0">
                <c:v>Chester</c:v>
              </c:pt>
              <c:pt idx="1">
                <c:v>Sheffield</c:v>
              </c:pt>
              <c:pt idx="2">
                <c:v>Bath</c:v>
              </c:pt>
              <c:pt idx="3">
                <c:v>Coventry</c:v>
              </c:pt>
              <c:pt idx="4">
                <c:v>Cardiff</c:v>
              </c:pt>
              <c:pt idx="5">
                <c:v>Luton</c:v>
              </c:pt>
              <c:pt idx="6">
                <c:v>Nottingham</c:v>
              </c:pt>
              <c:pt idx="7">
                <c:v>Leicester</c:v>
              </c:pt>
              <c:pt idx="8">
                <c:v>Southampton</c:v>
              </c:pt>
              <c:pt idx="9">
                <c:v>Leeds</c:v>
              </c:pt>
              <c:pt idx="10">
                <c:v>Newcastle-upon-Tyne</c:v>
              </c:pt>
              <c:pt idx="11">
                <c:v>Brighton / Hove</c:v>
              </c:pt>
              <c:pt idx="12">
                <c:v>Oxford</c:v>
              </c:pt>
              <c:pt idx="13">
                <c:v>Cambridge</c:v>
              </c:pt>
              <c:pt idx="14">
                <c:v>Bristol</c:v>
              </c:pt>
              <c:pt idx="15">
                <c:v>Glasgow</c:v>
              </c:pt>
              <c:pt idx="16">
                <c:v>Liverpool</c:v>
              </c:pt>
              <c:pt idx="17">
                <c:v>Birmingham</c:v>
              </c:pt>
              <c:pt idx="18">
                <c:v>Edinburgh</c:v>
              </c:pt>
              <c:pt idx="19">
                <c:v>Manchester</c:v>
              </c:pt>
            </c:strLit>
          </c:cat>
          <c:val>
            <c:numLit>
              <c:formatCode>General</c:formatCode>
              <c:ptCount val="20"/>
              <c:pt idx="0">
                <c:v>31</c:v>
              </c:pt>
              <c:pt idx="1">
                <c:v>33</c:v>
              </c:pt>
              <c:pt idx="2">
                <c:v>33</c:v>
              </c:pt>
              <c:pt idx="3">
                <c:v>35</c:v>
              </c:pt>
              <c:pt idx="4">
                <c:v>35</c:v>
              </c:pt>
              <c:pt idx="5">
                <c:v>38</c:v>
              </c:pt>
              <c:pt idx="6">
                <c:v>42</c:v>
              </c:pt>
              <c:pt idx="7">
                <c:v>45</c:v>
              </c:pt>
              <c:pt idx="8">
                <c:v>47</c:v>
              </c:pt>
              <c:pt idx="9">
                <c:v>53</c:v>
              </c:pt>
              <c:pt idx="10">
                <c:v>55</c:v>
              </c:pt>
              <c:pt idx="11">
                <c:v>65</c:v>
              </c:pt>
              <c:pt idx="12">
                <c:v>67</c:v>
              </c:pt>
              <c:pt idx="13">
                <c:v>78</c:v>
              </c:pt>
              <c:pt idx="14">
                <c:v>104</c:v>
              </c:pt>
              <c:pt idx="15">
                <c:v>113</c:v>
              </c:pt>
              <c:pt idx="16">
                <c:v>153</c:v>
              </c:pt>
              <c:pt idx="17">
                <c:v>208</c:v>
              </c:pt>
              <c:pt idx="18">
                <c:v>261</c:v>
              </c:pt>
              <c:pt idx="19">
                <c:v>307</c:v>
              </c:pt>
            </c:numLit>
          </c:val>
          <c:extLst>
            <c:ext xmlns:c16="http://schemas.microsoft.com/office/drawing/2014/chart" uri="{C3380CC4-5D6E-409C-BE32-E72D297353CC}">
              <c16:uniqueId val="{00000000-6B4C-4960-B895-D4ADADA33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axId val="597964240"/>
        <c:axId val="597970144"/>
      </c:barChart>
      <c:valAx>
        <c:axId val="597970144"/>
        <c:scaling>
          <c:orientation val="minMax"/>
        </c:scaling>
        <c:delete val="0"/>
        <c:axPos val="b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597964240"/>
        <c:crosses val="autoZero"/>
        <c:crossBetween val="between"/>
      </c:valAx>
      <c:catAx>
        <c:axId val="5979642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597970144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1F4EB1-53AE-887F-5AAC-B8E90B358D3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8625E-BB99-8B76-0D81-1A1A6716CD8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B592B24-E735-4D41-81B5-55ED8B6ABEDE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0A2BE7-23E9-B87A-9D92-0BC378111C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BC4AF8B-A5F2-6786-FFE1-A89C72E71EA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1C9CD-6CFA-E9E8-06E1-2E17F15A7BC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D7503-6CB2-4651-0EF3-CFFA6AF0EF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E076823-170B-423D-9989-04667FC90A6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5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71DE73-15F2-BCBE-0E56-D1F5C759B5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CD3219-BD11-0851-80E1-C56D1B4D0E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EF59F-A9BC-448F-8415-5E8671DA7458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D82726-EE69-462B-90E0-CDA65794F0DD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59F1E-3F55-07D5-D2A7-732633E85CA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87F85-7C12-0D47-846D-C842B18B8C3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7A1E3-9929-CBBD-E35A-2859831978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43B4C4-2F03-47CE-B876-879086ABA6F2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06976-234C-3B75-B098-BC73147D76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03DF8-5088-41F6-E223-4937982FCD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2D3BD8-73FD-4D42-982B-AF1D3696A72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8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11A9-334F-979D-A8D8-E97FE0557B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BCFD2-09D4-3C1E-DF8F-5C373ACC0D8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73C3D-EA26-804A-E2D2-D3F468950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D1F9C6-6E1C-4BF9-88D5-5DFA837338AF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16BE4-0C0B-EC5C-64C2-B4DBFDD9C0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869CC-2018-D79B-0C89-985E339C00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7ECC4C-6EEE-44EC-BD53-42BEF27C7B9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1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DE7444-C694-DB3E-3E10-BB5F6739A2E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EA435-445E-A953-D028-AA9961515D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E1B43-1852-CBE2-6272-36206978AD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B01133-AB78-4B62-85F8-390B36E340BC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71160-54C0-9EF5-A166-29C510EBC9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5AAD-503F-BD0A-C1C0-A0BD4499B9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97CEE8-333D-437D-BBF7-C907DBD7AC9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2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2BBEDC9D-3130-D3FF-C2CF-2EF2378F0DA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426882795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A4CA-4712-DEDC-926F-84AD9D94553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58D43-438C-8414-6AEA-6D27260A3E0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DBEC8-00E1-15D5-7290-0E50C8A7A9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E74C3F-B16D-4CDC-992F-7B72BC385DB6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87B24-6925-82B5-2C2F-16FD484388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5F154-D3D7-758B-AD4A-D3BAD8F2E9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2C9459-71B5-4DA8-A62C-E72F3B2E893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32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15881-FDCB-44E8-F931-C331922A8C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25A8B-5748-9DA7-A384-896F479872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7A38C-2141-D44D-B107-E0C06DA108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BC4DB3-197A-44C7-A34A-93C186646CE8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F656A-7211-B3D3-5BD3-FBC40BAD7B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3B215-1B25-2425-757C-F08A29691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E265B-ECE5-46D4-A6F4-1298D9F3078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89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7535-AFCD-D8E2-6952-330F4AEE55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07CD7-E40E-0707-2B34-10BA8F3EFDC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17AB9-58A3-87B3-25D4-58A9464910E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201AB-9DF5-6FC0-D345-216B5000CDE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613C01-D2C0-4C89-BC4E-4C109D937A2A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139BF-C914-D183-A8DC-E4857091EE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AF537-4BDF-471A-D671-3DF3650E17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13B0F9-BB15-42FB-A082-65CE1A8F637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36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A7BA8-CFAF-73A6-7B1A-C7F4B8A16A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8AFCD-2002-40B2-A61E-88C491ACB8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DA9A0-CE88-1946-4330-E66C5175ECB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389D2-4C6C-FCA2-FB9E-3BB97B2A087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7083E-AE62-8401-567E-028F6385DE6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FD2B0E-C228-F39B-2689-EAB3D950B6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69E47B-2822-4A3C-8FF8-2EE2D612F55A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F4A91-DAC5-70BF-C8B0-FA4020458E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5745DC-911E-D98D-4D30-31556EAAD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B27D06-4FBC-4733-BBFE-FA03E508077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54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E87A-4582-E681-5472-3B79031645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ECDBF3-F067-45DF-A1A2-042B601DF5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841CC4-C221-4B24-A06B-7FFF6B83102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24E07-2782-6891-15BC-F16002FA4F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8FB51-7BA4-16F6-8031-EF24044155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A08A94-2A8E-4AEB-B568-50DE06F21D7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3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32EDAF-4197-372F-D16E-FDDCE674FF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1F1B83-4AC9-4AD3-833E-750D9684D5E5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88587-C273-0596-B6D1-F68BEE15ED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EEB87-BAD8-4E2E-2775-C3AEAD733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907B7A-7384-47E8-8B58-9D1BB570370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71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C58-C27A-37E7-CCA5-98DE88BF0B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0F1A0-CAE0-2818-AB7F-BE12DF2752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C1FD4-C0C7-B4CD-DFE3-5456616BED1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28790-84B3-435E-8F85-B6A2C44A4D1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FF48F9-D9C6-45B0-9CE5-40D17946996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96D87-BD14-DCC7-AE43-3BFDAB84AB7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93DEE-64B3-1195-5156-45A3F7DDDB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6F2E58-564F-487B-96C3-4DF61D6BFCE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8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89A85-8C7D-4707-7427-77142857EA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E151B-98F2-A7C6-DCDF-7FAC352F484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F0C42-3E08-22F6-425E-AEE611A0754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B9750-F876-9616-4275-94D6628C7E3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CA7932-30BD-40DA-B5EB-0BA40444BEA3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F3A05-1BA9-FC63-DBE0-E1E895AE86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A3594-FAAE-9154-BC81-AD349311C4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BCAD66-2C95-4C74-B810-7272A66A87F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94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DB4748-3EEF-5A27-1B8D-EA40C08252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3AAD9-B4AC-A3DC-6DE9-1EDCB0438E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1C1D9-E84A-3E30-5B1C-7AB1058B65F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0BD2D4-3669-4D3E-9C8D-1C15F31E142A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4186-763F-0986-05C3-57ADD6DB08E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C93F3-9AA1-43EA-9E77-E2B5E374CD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A85CEA3-C095-4DEC-8148-26F22496068A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ons.gov.uk/peoplepopulationandcommunity/leisureandtourism/articles/traveltrends/20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9F552-02A7-5D3C-B2B5-A857CBCD7E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606" y="-232068"/>
            <a:ext cx="10090446" cy="1439997"/>
          </a:xfrm>
        </p:spPr>
        <p:txBody>
          <a:bodyPr/>
          <a:lstStyle/>
          <a:p>
            <a:pPr lvl="0"/>
            <a:r>
              <a:rPr lang="en-GB" sz="4400" dirty="0">
                <a:latin typeface="Arial Rounded MT Bold" panose="020F0704030504030204" pitchFamily="34" charset="0"/>
                <a:cs typeface="Arial" pitchFamily="34"/>
              </a:rPr>
              <a:t>Quick practice: adding data labels</a:t>
            </a: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E4B8E8C1-112A-1707-DEDD-FAAA9789E5A0}"/>
              </a:ext>
            </a:extLst>
          </p:cNvPr>
          <p:cNvSpPr txBox="1"/>
          <p:nvPr/>
        </p:nvSpPr>
        <p:spPr>
          <a:xfrm>
            <a:off x="117472" y="871633"/>
            <a:ext cx="5892795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Top 20 cities visited for at least one night in 2021, excluding London</a:t>
            </a:r>
          </a:p>
        </p:txBody>
      </p:sp>
      <p:graphicFrame>
        <p:nvGraphicFramePr>
          <p:cNvPr id="4" name="Chart 17" descr="Bar chart showing Manchester at the top of the list and Chester at the bottom. ">
            <a:extLst>
              <a:ext uri="{FF2B5EF4-FFF2-40B4-BE49-F238E27FC236}">
                <a16:creationId xmlns:a16="http://schemas.microsoft.com/office/drawing/2014/main" id="{14CFAF00-E57B-468E-DEDC-50974FD83963}"/>
              </a:ext>
            </a:extLst>
          </p:cNvPr>
          <p:cNvGraphicFramePr/>
          <p:nvPr/>
        </p:nvGraphicFramePr>
        <p:xfrm>
          <a:off x="133429" y="1403823"/>
          <a:ext cx="4610816" cy="520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5">
            <a:extLst>
              <a:ext uri="{FF2B5EF4-FFF2-40B4-BE49-F238E27FC236}">
                <a16:creationId xmlns:a16="http://schemas.microsoft.com/office/drawing/2014/main" id="{27462667-0F89-8D0F-2671-34F712A4347F}"/>
              </a:ext>
            </a:extLst>
          </p:cNvPr>
          <p:cNvSpPr txBox="1"/>
          <p:nvPr/>
        </p:nvSpPr>
        <p:spPr>
          <a:xfrm>
            <a:off x="-1433824" y="6557025"/>
            <a:ext cx="6702561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  <a:hlinkClick r:id="rId4"/>
              </a:rPr>
              <a:t>Source: Office for National Statistics: International Passenger Survey 2021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4637A2-053C-98FA-AB7C-89CA0EF14175}"/>
              </a:ext>
            </a:extLst>
          </p:cNvPr>
          <p:cNvSpPr txBox="1"/>
          <p:nvPr/>
        </p:nvSpPr>
        <p:spPr>
          <a:xfrm>
            <a:off x="6311498" y="1194800"/>
            <a:ext cx="5451807" cy="59400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Instructions for adding data labels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Click on the chart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Select “Chart Design” ribbon on the main toolbar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Select “Add Chart Element”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Select the type of data label you want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Give it a go!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1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Remember: if the bars remain dark blue and you add labels onto them you will need to change the font colour to white. Black text on dark blue bars is not accessible.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10</TotalTime>
  <Words>105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Wingdings</vt:lpstr>
      <vt:lpstr>Office Theme</vt:lpstr>
      <vt:lpstr>Quick practice: adding data labels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Adding data labels</dc:title>
  <dc:creator>Thomas, Hannah</dc:creator>
  <cp:lastModifiedBy>Thomas, Hannah</cp:lastModifiedBy>
  <cp:revision>4</cp:revision>
  <dcterms:created xsi:type="dcterms:W3CDTF">2022-11-15T13:15:50Z</dcterms:created>
  <dcterms:modified xsi:type="dcterms:W3CDTF">2023-01-18T16:26:01Z</dcterms:modified>
</cp:coreProperties>
</file>