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</p:sldMasterIdLst>
  <p:notesMasterIdLst>
    <p:notesMasterId r:id="rId7"/>
  </p:notesMasterIdLst>
  <p:sldIdLst>
    <p:sldId id="1099" r:id="rId5"/>
    <p:sldId id="110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6A25"/>
    <a:srgbClr val="1243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33CBF3-78E1-5B36-DCD6-16EFE3987EE9}" v="40" dt="2023-01-26T15:47:50.178"/>
    <p1510:client id="{7A376385-FDFD-3909-C0CC-54D906709464}" v="2" dt="2023-01-26T14:41:50.076"/>
    <p1510:client id="{8131DC04-04C9-4582-977C-8EB0930C3C0E}" v="50" dt="2023-01-27T14:33:44.764"/>
    <p1510:client id="{822DC0D2-E5A0-995A-04F9-1F599F450F86}" v="29" dt="2023-01-27T14:20:16.2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3" autoAdjust="0"/>
    <p:restoredTop sz="86449" autoAdjust="0"/>
  </p:normalViewPr>
  <p:slideViewPr>
    <p:cSldViewPr snapToGrid="0">
      <p:cViewPr varScale="1">
        <p:scale>
          <a:sx n="59" d="100"/>
          <a:sy n="59" d="100"/>
        </p:scale>
        <p:origin x="110" y="269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Charts%20for%20CSL%20data%20vis%20e-learning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Charts%20for%20CSL%20data%20vis%20e-learning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Charts%20for%20CSL%20data%20vis%20e-learning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541902658341774"/>
          <c:y val="2.967768663601085E-2"/>
          <c:w val="0.71875106963876911"/>
          <c:h val="0.95336363528626866"/>
        </c:manualLayout>
      </c:layout>
      <c:pieChart>
        <c:varyColors val="1"/>
        <c:ser>
          <c:idx val="0"/>
          <c:order val="0"/>
          <c:spPr>
            <a:solidFill>
              <a:srgbClr val="F46A25"/>
            </a:solidFill>
            <a:ln w="104775">
              <a:noFill/>
            </a:ln>
          </c:spPr>
          <c:dPt>
            <c:idx val="0"/>
            <c:bubble3D val="0"/>
            <c:spPr>
              <a:solidFill>
                <a:srgbClr val="12436D"/>
              </a:solidFill>
              <a:ln w="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A58-4F7B-A61E-90EDEBE8D135}"/>
              </c:ext>
            </c:extLst>
          </c:dPt>
          <c:dPt>
            <c:idx val="1"/>
            <c:bubble3D val="0"/>
            <c:spPr>
              <a:solidFill>
                <a:srgbClr val="F46A25"/>
              </a:solidFill>
              <a:ln w="1270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A58-4F7B-A61E-90EDEBE8D135}"/>
              </c:ext>
            </c:extLst>
          </c:dPt>
          <c:val>
            <c:numRef>
              <c:f>pies!$A$14:$B$14</c:f>
              <c:numCache>
                <c:formatCode>General</c:formatCode>
                <c:ptCount val="2"/>
                <c:pt idx="0">
                  <c:v>82</c:v>
                </c:pt>
                <c:pt idx="1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A58-4F7B-A61E-90EDEBE8D1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541902658341774"/>
          <c:y val="2.967768663601085E-2"/>
          <c:w val="0.71875106963876911"/>
          <c:h val="0.95336363528626866"/>
        </c:manualLayout>
      </c:layout>
      <c:pieChart>
        <c:varyColors val="1"/>
        <c:ser>
          <c:idx val="0"/>
          <c:order val="0"/>
          <c:spPr>
            <a:solidFill>
              <a:srgbClr val="F46A25"/>
            </a:solidFill>
            <a:ln w="28575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12436D"/>
              </a:solidFill>
              <a:ln w="285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D11-4B92-AF71-E4C00FCE22BF}"/>
              </c:ext>
            </c:extLst>
          </c:dPt>
          <c:dPt>
            <c:idx val="1"/>
            <c:bubble3D val="0"/>
            <c:spPr>
              <a:solidFill>
                <a:srgbClr val="F46A25"/>
              </a:solidFill>
              <a:ln w="5080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D11-4B92-AF71-E4C00FCE22BF}"/>
              </c:ext>
            </c:extLst>
          </c:dPt>
          <c:val>
            <c:numRef>
              <c:f>pies!$A$14:$B$14</c:f>
              <c:numCache>
                <c:formatCode>General</c:formatCode>
                <c:ptCount val="2"/>
                <c:pt idx="0">
                  <c:v>82</c:v>
                </c:pt>
                <c:pt idx="1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D11-4B92-AF71-E4C00FCE22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541902658341774"/>
          <c:y val="2.967768663601085E-2"/>
          <c:w val="0.71875106963876911"/>
          <c:h val="0.95336363528626866"/>
        </c:manualLayout>
      </c:layout>
      <c:pieChart>
        <c:varyColors val="1"/>
        <c:ser>
          <c:idx val="0"/>
          <c:order val="0"/>
          <c:spPr>
            <a:solidFill>
              <a:srgbClr val="F46A25"/>
            </a:solidFill>
            <a:ln w="28575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12436D"/>
              </a:solidFill>
              <a:ln w="285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D1F-4641-81F7-A5E4696A049F}"/>
              </c:ext>
            </c:extLst>
          </c:dPt>
          <c:dPt>
            <c:idx val="1"/>
            <c:bubble3D val="0"/>
            <c:spPr>
              <a:solidFill>
                <a:srgbClr val="F46A25"/>
              </a:solidFill>
              <a:ln w="25400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D1F-4641-81F7-A5E4696A049F}"/>
              </c:ext>
            </c:extLst>
          </c:dPt>
          <c:val>
            <c:numRef>
              <c:f>pies!$A$14:$B$14</c:f>
              <c:numCache>
                <c:formatCode>General</c:formatCode>
                <c:ptCount val="2"/>
                <c:pt idx="0">
                  <c:v>82</c:v>
                </c:pt>
                <c:pt idx="1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D1F-4641-81F7-A5E4696A04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294E89-A91B-4B82-9796-D292A01EA221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AC6B7-9A73-4A57-A5C0-FF26C6C388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639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879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F48DB-F9F7-4AE2-BF85-E555FF0C2E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076E20-CF58-41D4-8644-BBD41E6025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165E0-96F3-4B3F-93E8-A8522CBA7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C16B3-B127-4FD4-B1E7-C2F48AD6E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F2EF4E-5E96-42E9-93CF-83B97C490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759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275BD-3A4A-4F28-8301-D9445FFC2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6DC51A-56CB-4053-B358-D79D0197B3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9BB9FA-F93F-4322-B430-81B1DFB0D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EEF18-C9BE-4ADF-AB58-6C3A726D4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6E10AB-CD9E-440B-AFD0-73122EFA8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427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DCB0B5-EC63-4937-AF54-5754F3C3A8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3D10F9-51F6-4BC3-B9AC-E28731A520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5B941D-FB81-469D-8F8E-AAD911F44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A9C440-1474-4A0A-A428-F8D57B8B3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F8C94A-26FA-48D7-A966-5B18687C1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659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3427785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F2E1A-D733-4DCE-929B-6619A65B4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CBD6A-F766-46BD-860E-1A8A71E7F6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317474-6D46-490B-A107-805072681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E735AB-A41E-44D6-B5B3-09A2245B2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8E839-A358-4C0C-953F-D8CD98088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967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6E2E5-CA76-480B-BC9E-AA728759D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5513A2-302D-423A-A2E0-0078C1F581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0ADCD4-FDC8-4533-AF96-08A70823F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84CA6-E066-48BD-8225-6BEA27E83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8C334-6B62-4459-9122-925FDB695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486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F92AF-1CA2-454F-A682-142B5B15F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0F9319-CFF4-47C8-9945-926F38C7D6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8E63F6-2535-4CA2-8DE0-CC1C36D564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089DAF-5847-4A7D-B16A-0C4BEFD1F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57B67A-8175-45FB-9627-378E8FC5C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3C14D5-FD81-4015-81FB-AA99ADE56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888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C9DEE-C2E1-47F3-8E85-51944DA11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1A12E-8298-4935-A6AE-8BCB856887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EE456A-EAE8-42EE-9942-6715388D81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81ED4F-E93E-4F73-A901-87E5E551FC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659BA6-E124-4C29-A4F5-93DA519E14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B669F8-B65F-4D0B-A67C-9246A6C8C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ABE0D1-19A7-441A-B269-D8EB9E7A5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C6060C-B3B6-4DBA-AC99-8A909C5BF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871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3481E-5DF2-4174-95F8-CFAF28A13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EEFE09-BC44-44D9-8CC5-61D032232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0F7DA3-AD58-49CC-BD76-8099AF44F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2CB411-A791-47CF-AC4C-994BF6B47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931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7CD8C6-A670-4997-BF7A-DB09E1D2B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5C554-5E73-41A7-BF0C-6FD5B1C31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F9A826-5BA6-4B71-AE91-06A5A42EB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435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AE3E1-5695-4EE5-9B0A-537D714F0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7D5FE-C6D9-49E6-BB23-10BF71014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172839-3E31-4C6F-9CBA-B10984BC5C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58396E-ED46-4A29-A1B4-23FB07EC0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DEF291-1B56-46C8-A95C-E96587E56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9B2467-717D-4EF6-8B82-E6BE35516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198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18707-F436-4B62-B8AE-B555C8900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0DFD57-3663-411B-8B76-2BEA389067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EF1917-9555-4E74-8488-6E681633AA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E25E8C-28E8-41A3-BD20-A4E776774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28A56A-5A3F-49D3-B1BF-A93C77711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925AAA-1434-4FB6-867B-1E7EE5064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418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303EFA-9456-4587-9048-7B6A74134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52560C-CC63-4BEC-99CC-353481E096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3B4C8F-07CC-40C9-AF7C-5F09612019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2A4B3-6C78-4478-8FC9-45E97051CF5F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F226FC-9151-45C4-90F6-CCD7BDDB91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828BC3-BA9E-4528-B132-D91AE80404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211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12">
            <a:extLst>
              <a:ext uri="{FF2B5EF4-FFF2-40B4-BE49-F238E27FC236}">
                <a16:creationId xmlns:a16="http://schemas.microsoft.com/office/drawing/2014/main" id="{2781367B-F056-9328-04D5-4410C78DD01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-116414" y="-179917"/>
            <a:ext cx="10819793" cy="100317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265" marR="0" lvl="0" indent="-342265" algn="ctr" defTabSz="9144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/>
                <a:ea typeface="+mj-ea"/>
                <a:cs typeface="Arial"/>
              </a:rPr>
              <a:t>Quick practice: adding in a white border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3" name="Group 2" descr="Pie chart with an orange segment labelled &quot;Not answered (18%)&quot; and a dark blue segment labelled &quot;Answered (82%)&quot;">
            <a:extLst>
              <a:ext uri="{FF2B5EF4-FFF2-40B4-BE49-F238E27FC236}">
                <a16:creationId xmlns:a16="http://schemas.microsoft.com/office/drawing/2014/main" id="{18167ED5-3674-C364-C9A9-90D05B4248E6}"/>
              </a:ext>
            </a:extLst>
          </p:cNvPr>
          <p:cNvGrpSpPr/>
          <p:nvPr/>
        </p:nvGrpSpPr>
        <p:grpSpPr>
          <a:xfrm>
            <a:off x="-510598" y="1377983"/>
            <a:ext cx="7263699" cy="5315895"/>
            <a:chOff x="-129648" y="1648859"/>
            <a:chExt cx="5485580" cy="3356620"/>
          </a:xfrm>
        </p:grpSpPr>
        <p:graphicFrame>
          <p:nvGraphicFramePr>
            <p:cNvPr id="13" name="Chart 12">
              <a:extLst>
                <a:ext uri="{FF2B5EF4-FFF2-40B4-BE49-F238E27FC236}">
                  <a16:creationId xmlns:a16="http://schemas.microsoft.com/office/drawing/2014/main" id="{72E110EC-5873-9F21-1D6F-009F416EA511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132705058"/>
                </p:ext>
              </p:extLst>
            </p:nvPr>
          </p:nvGraphicFramePr>
          <p:xfrm>
            <a:off x="-129648" y="1714132"/>
            <a:ext cx="5485580" cy="329134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A798A47-0EB5-3171-F333-31767A7D9262}"/>
                </a:ext>
              </a:extLst>
            </p:cNvPr>
            <p:cNvSpPr txBox="1"/>
            <p:nvPr/>
          </p:nvSpPr>
          <p:spPr>
            <a:xfrm>
              <a:off x="3567267" y="4711571"/>
              <a:ext cx="1435430" cy="2198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>
                  <a:latin typeface="Arial" panose="020B0604020202020204" pitchFamily="34" charset="0"/>
                  <a:cs typeface="Arial" panose="020B0604020202020204" pitchFamily="34" charset="0"/>
                </a:rPr>
                <a:t>Answered (82%)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6A56F1A-91F6-706D-F0F3-9784A4896E7B}"/>
                </a:ext>
              </a:extLst>
            </p:cNvPr>
            <p:cNvSpPr txBox="1"/>
            <p:nvPr/>
          </p:nvSpPr>
          <p:spPr>
            <a:xfrm>
              <a:off x="686580" y="1648859"/>
              <a:ext cx="1032880" cy="6413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Not </a:t>
              </a:r>
            </a:p>
            <a:p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answered </a:t>
              </a:r>
            </a:p>
            <a:p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(18%)</a:t>
              </a:r>
            </a:p>
          </p:txBody>
        </p:sp>
      </p:grpSp>
      <p:sp>
        <p:nvSpPr>
          <p:cNvPr id="4" name="TextBox 10">
            <a:extLst>
              <a:ext uri="{FF2B5EF4-FFF2-40B4-BE49-F238E27FC236}">
                <a16:creationId xmlns:a16="http://schemas.microsoft.com/office/drawing/2014/main" id="{B14A0A5E-09D7-91AC-1122-A7B320225CCD}"/>
              </a:ext>
            </a:extLst>
          </p:cNvPr>
          <p:cNvSpPr txBox="1"/>
          <p:nvPr/>
        </p:nvSpPr>
        <p:spPr>
          <a:xfrm>
            <a:off x="6938702" y="1184304"/>
            <a:ext cx="4535172" cy="424731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  <a:cs typeface="Arial"/>
              </a:rPr>
              <a:t>How to add and edit a white border around pie chart segments: </a:t>
            </a:r>
            <a:endParaRPr lang="en-GB" sz="1800" b="0" i="0" u="none" strike="noStrike" cap="none" spc="0" baseline="0" dirty="0">
              <a:solidFill>
                <a:srgbClr val="000000"/>
              </a:solidFill>
              <a:uFillTx/>
              <a:latin typeface="Arial"/>
              <a:cs typeface="Arial"/>
            </a:endParaRP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C</a:t>
            </a:r>
            <a:r>
              <a:rPr lang="en-GB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  <a:cs typeface="Arial"/>
              </a:rPr>
              <a:t>lick on a segment 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until the </a:t>
            </a:r>
            <a:r>
              <a:rPr lang="en-GB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  <a:cs typeface="Arial"/>
              </a:rPr>
              <a:t>“Format Data Point” sidebar appears</a:t>
            </a:r>
            <a:endParaRPr lang="en-GB" sz="18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  <a:cs typeface="Arial"/>
              </a:rPr>
              <a:t>Select the paint pot icon 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 dirty="0">
              <a:solidFill>
                <a:srgbClr val="000000"/>
              </a:solidFill>
              <a:uFillTx/>
              <a:latin typeface="Arial"/>
              <a:cs typeface="Arial"/>
            </a:endParaRP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  <a:cs typeface="Arial"/>
              </a:rPr>
              <a:t>Under the “Border”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 drop down, select “Solid line” and choose the colour white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Use the width option to change the thickness of the white border</a:t>
            </a:r>
            <a:endParaRPr lang="en-GB" sz="1800" b="0" i="0" u="none" strike="noStrike" kern="1200" cap="none" spc="0" baseline="0" dirty="0">
              <a:solidFill>
                <a:srgbClr val="000000"/>
              </a:solidFill>
              <a:uFillTx/>
              <a:latin typeface="Arial"/>
              <a:cs typeface="Arial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1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  <a:cs typeface="Arial"/>
              </a:rPr>
              <a:t>Give it a go!</a:t>
            </a:r>
          </a:p>
        </p:txBody>
      </p:sp>
    </p:spTree>
    <p:extLst>
      <p:ext uri="{BB962C8B-B14F-4D97-AF65-F5344CB8AC3E}">
        <p14:creationId xmlns:p14="http://schemas.microsoft.com/office/powerpoint/2010/main" val="3599135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CA255-4688-FAFC-E87F-F54EAD33B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45869"/>
            <a:ext cx="12154064" cy="1325563"/>
          </a:xfrm>
        </p:spPr>
        <p:txBody>
          <a:bodyPr/>
          <a:lstStyle/>
          <a:p>
            <a:r>
              <a:rPr lang="en-GB" dirty="0"/>
              <a:t>Solution</a:t>
            </a:r>
          </a:p>
        </p:txBody>
      </p:sp>
      <p:grpSp>
        <p:nvGrpSpPr>
          <p:cNvPr id="4" name="Group 3" descr="Pie chart showing an orange segment labelled &quot;Not answered (18%)&quot; and a dark blue segment labelled &quot;Answered (82%)&quot;. This time the orange segment has a white border around it of medium thickness. This is accompanied by a green tick. ">
            <a:extLst>
              <a:ext uri="{FF2B5EF4-FFF2-40B4-BE49-F238E27FC236}">
                <a16:creationId xmlns:a16="http://schemas.microsoft.com/office/drawing/2014/main" id="{FB5867FA-FE0D-BABB-B52A-A776A60C2F91}"/>
              </a:ext>
            </a:extLst>
          </p:cNvPr>
          <p:cNvGrpSpPr/>
          <p:nvPr/>
        </p:nvGrpSpPr>
        <p:grpSpPr>
          <a:xfrm>
            <a:off x="-230401" y="1302512"/>
            <a:ext cx="5805783" cy="4840041"/>
            <a:chOff x="-129648" y="1382518"/>
            <a:chExt cx="5485580" cy="3661801"/>
          </a:xfrm>
        </p:grpSpPr>
        <p:graphicFrame>
          <p:nvGraphicFramePr>
            <p:cNvPr id="5" name="Chart 4">
              <a:extLst>
                <a:ext uri="{FF2B5EF4-FFF2-40B4-BE49-F238E27FC236}">
                  <a16:creationId xmlns:a16="http://schemas.microsoft.com/office/drawing/2014/main" id="{413E6BFC-FCC8-31A0-F4E0-691D3EDEBD99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454315886"/>
                </p:ext>
              </p:extLst>
            </p:nvPr>
          </p:nvGraphicFramePr>
          <p:xfrm>
            <a:off x="-129648" y="1714132"/>
            <a:ext cx="5485580" cy="329134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009F4ADA-0C0F-435C-DB60-23A9C7947574}"/>
                </a:ext>
              </a:extLst>
            </p:cNvPr>
            <p:cNvSpPr txBox="1"/>
            <p:nvPr/>
          </p:nvSpPr>
          <p:spPr>
            <a:xfrm>
              <a:off x="3457700" y="4824507"/>
              <a:ext cx="1435430" cy="2198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Answered (82%)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CF2B18C-93EE-CAE2-96B7-0790C7DA4C21}"/>
                </a:ext>
              </a:extLst>
            </p:cNvPr>
            <p:cNvSpPr txBox="1"/>
            <p:nvPr/>
          </p:nvSpPr>
          <p:spPr>
            <a:xfrm>
              <a:off x="531327" y="1382518"/>
              <a:ext cx="964035" cy="5579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>
                  <a:latin typeface="Arial" panose="020B0604020202020204" pitchFamily="34" charset="0"/>
                  <a:cs typeface="Arial" panose="020B0604020202020204" pitchFamily="34" charset="0"/>
                </a:rPr>
                <a:t>Not </a:t>
              </a:r>
            </a:p>
            <a:p>
              <a:r>
                <a:rPr lang="en-GB" sz="2000">
                  <a:latin typeface="Arial" panose="020B0604020202020204" pitchFamily="34" charset="0"/>
                  <a:cs typeface="Arial" panose="020B0604020202020204" pitchFamily="34" charset="0"/>
                </a:rPr>
                <a:t>Answered </a:t>
              </a:r>
            </a:p>
            <a:p>
              <a:r>
                <a:rPr lang="en-GB" sz="2000">
                  <a:latin typeface="Arial" panose="020B0604020202020204" pitchFamily="34" charset="0"/>
                  <a:cs typeface="Arial" panose="020B0604020202020204" pitchFamily="34" charset="0"/>
                </a:rPr>
                <a:t>(18%)</a:t>
              </a:r>
            </a:p>
          </p:txBody>
        </p:sp>
      </p:grpSp>
      <p:grpSp>
        <p:nvGrpSpPr>
          <p:cNvPr id="12" name="Group 11" descr="Pie chart showing an orange segment labelled &quot;Not answered (18%)&quot; and a dark blue segment labelled &quot;Answered (82%)&quot;. This time the orange segment has a white border around it of a large thickness. This is accompanied by a red cross. ">
            <a:extLst>
              <a:ext uri="{FF2B5EF4-FFF2-40B4-BE49-F238E27FC236}">
                <a16:creationId xmlns:a16="http://schemas.microsoft.com/office/drawing/2014/main" id="{9EB25202-F527-EA66-E741-DD2A202F2E4B}"/>
              </a:ext>
            </a:extLst>
          </p:cNvPr>
          <p:cNvGrpSpPr/>
          <p:nvPr/>
        </p:nvGrpSpPr>
        <p:grpSpPr>
          <a:xfrm>
            <a:off x="6140884" y="516912"/>
            <a:ext cx="6183195" cy="4583408"/>
            <a:chOff x="-308791" y="1028246"/>
            <a:chExt cx="5485580" cy="3485404"/>
          </a:xfrm>
        </p:grpSpPr>
        <p:graphicFrame>
          <p:nvGraphicFramePr>
            <p:cNvPr id="13" name="Chart 12">
              <a:extLst>
                <a:ext uri="{FF2B5EF4-FFF2-40B4-BE49-F238E27FC236}">
                  <a16:creationId xmlns:a16="http://schemas.microsoft.com/office/drawing/2014/main" id="{C9A15E73-6F0F-830D-8B3B-8521C60015EA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046111066"/>
                </p:ext>
              </p:extLst>
            </p:nvPr>
          </p:nvGraphicFramePr>
          <p:xfrm>
            <a:off x="-308791" y="1222303"/>
            <a:ext cx="5485580" cy="329134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9D7EB51-4EDC-8F73-3C9D-701FC2BA44D2}"/>
                </a:ext>
              </a:extLst>
            </p:cNvPr>
            <p:cNvSpPr txBox="1"/>
            <p:nvPr/>
          </p:nvSpPr>
          <p:spPr>
            <a:xfrm>
              <a:off x="3107525" y="4293838"/>
              <a:ext cx="1435430" cy="2198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Answered (82%)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48F9641-E42F-DE90-2101-951706878DCB}"/>
                </a:ext>
              </a:extLst>
            </p:cNvPr>
            <p:cNvSpPr txBox="1"/>
            <p:nvPr/>
          </p:nvSpPr>
          <p:spPr>
            <a:xfrm>
              <a:off x="274317" y="1028246"/>
              <a:ext cx="964035" cy="5579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Not </a:t>
              </a:r>
            </a:p>
            <a:p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Answered </a:t>
              </a:r>
            </a:p>
            <a:p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(18%)</a:t>
              </a:r>
            </a:p>
          </p:txBody>
        </p:sp>
      </p:grpSp>
      <p:sp>
        <p:nvSpPr>
          <p:cNvPr id="3" name="Title 1">
            <a:extLst>
              <a:ext uri="{FF2B5EF4-FFF2-40B4-BE49-F238E27FC236}">
                <a16:creationId xmlns:a16="http://schemas.microsoft.com/office/drawing/2014/main" id="{38D2CA70-CB4D-4E96-068A-D3295913B782}"/>
              </a:ext>
            </a:extLst>
          </p:cNvPr>
          <p:cNvSpPr txBox="1">
            <a:spLocks/>
          </p:cNvSpPr>
          <p:nvPr/>
        </p:nvSpPr>
        <p:spPr>
          <a:xfrm>
            <a:off x="6888580" y="5580506"/>
            <a:ext cx="49670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latin typeface="+mn-lt"/>
              </a:rPr>
              <a:t>Do not make the border too thick. Thick borders can distort segment size. </a:t>
            </a:r>
            <a:endParaRPr lang="en-GB" dirty="0"/>
          </a:p>
        </p:txBody>
      </p:sp>
      <p:sp>
        <p:nvSpPr>
          <p:cNvPr id="18" name="Multiplication Sign 17">
            <a:extLst>
              <a:ext uri="{FF2B5EF4-FFF2-40B4-BE49-F238E27FC236}">
                <a16:creationId xmlns:a16="http://schemas.microsoft.com/office/drawing/2014/main" id="{0ADD463C-8B4E-F999-2338-13F4EF4638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484074" y="-23051"/>
            <a:ext cx="1618161" cy="1644611"/>
          </a:xfrm>
          <a:prstGeom prst="mathMultiply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" name="Graphic 19">
            <a:extLst>
              <a:ext uri="{FF2B5EF4-FFF2-40B4-BE49-F238E27FC236}">
                <a16:creationId xmlns:a16="http://schemas.microsoft.com/office/drawing/2014/main" id="{78744BF8-11CD-5D49-0B4E-49033B41A5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224661" y="761453"/>
            <a:ext cx="1484705" cy="1484705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9D40F3F-B444-DC9C-278A-D2B705200F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051117" y="-23051"/>
            <a:ext cx="0" cy="692912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683719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heme Test">
  <a:themeElements>
    <a:clrScheme name="Categorical colour palett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2436D"/>
      </a:accent1>
      <a:accent2>
        <a:srgbClr val="28A197"/>
      </a:accent2>
      <a:accent3>
        <a:srgbClr val="801650"/>
      </a:accent3>
      <a:accent4>
        <a:srgbClr val="F46A25"/>
      </a:accent4>
      <a:accent5>
        <a:srgbClr val="3D3D3D"/>
      </a:accent5>
      <a:accent6>
        <a:srgbClr val="A285D1"/>
      </a:accent6>
      <a:hlink>
        <a:srgbClr val="0563C1"/>
      </a:hlink>
      <a:folHlink>
        <a:srgbClr val="954F72"/>
      </a:folHlink>
    </a:clrScheme>
    <a:fontScheme name="Arial - sans serif">
      <a:majorFont>
        <a:latin typeface="Arial Rounded MT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 Test" id="{54F1576E-FD80-4DBC-83B9-EDBDE1EC1CCC}" vid="{BDD33F6A-F392-4A01-9877-3B1E427C8F9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72082CF532B049B760A59F86DF2686" ma:contentTypeVersion="15" ma:contentTypeDescription="Create a new document." ma:contentTypeScope="" ma:versionID="ce001dbd75e431158aee920400d91687">
  <xsd:schema xmlns:xsd="http://www.w3.org/2001/XMLSchema" xmlns:xs="http://www.w3.org/2001/XMLSchema" xmlns:p="http://schemas.microsoft.com/office/2006/metadata/properties" xmlns:ns2="5ef475ca-95c5-4880-832b-1fe502a8cbf0" xmlns:ns3="f0847f24-7081-4919-873a-529e18521bf0" targetNamespace="http://schemas.microsoft.com/office/2006/metadata/properties" ma:root="true" ma:fieldsID="02bd4099effe9d337bcd526efbfb98b6" ns2:_="" ns3:_="">
    <xsd:import namespace="5ef475ca-95c5-4880-832b-1fe502a8cbf0"/>
    <xsd:import namespace="f0847f24-7081-4919-873a-529e18521b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f475ca-95c5-4880-832b-1fe502a8cbf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f1c754ed-6b8d-47f3-b51f-af8d6409c1b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847f24-7081-4919-873a-529e18521bf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bce85f96-f5dc-471a-9e1f-009fb8c43389}" ma:internalName="TaxCatchAll" ma:showField="CatchAllData" ma:web="f0847f24-7081-4919-873a-529e18521bf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0847f24-7081-4919-873a-529e18521bf0" xsi:nil="true"/>
    <lcf76f155ced4ddcb4097134ff3c332f xmlns="5ef475ca-95c5-4880-832b-1fe502a8cbf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68BF9C5-F191-463F-A547-F8140279977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C5F5CC-4816-4538-B2C1-65DA3E0B5B9D}">
  <ds:schemaRefs>
    <ds:schemaRef ds:uri="5ef475ca-95c5-4880-832b-1fe502a8cbf0"/>
    <ds:schemaRef ds:uri="f0847f24-7081-4919-873a-529e18521bf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5FB2FB22-EC95-4238-89E6-897079525718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5ef475ca-95c5-4880-832b-1fe502a8cbf0"/>
    <ds:schemaRef ds:uri="http://purl.org/dc/dcmitype/"/>
    <ds:schemaRef ds:uri="http://schemas.openxmlformats.org/package/2006/metadata/core-properties"/>
    <ds:schemaRef ds:uri="f0847f24-7081-4919-873a-529e18521bf0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categorical_colour_palette</Template>
  <TotalTime>0</TotalTime>
  <Words>117</Words>
  <Application>Microsoft Office PowerPoint</Application>
  <PresentationFormat>Widescreen</PresentationFormat>
  <Paragraphs>26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 Test</vt:lpstr>
      <vt:lpstr>Quick practice: adding in a white border</vt:lpstr>
      <vt:lpstr>Solution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Pie charts work well when there is a dominant category</dc:title>
  <dc:creator>Thomas, Hannah</dc:creator>
  <cp:lastModifiedBy>Thomas, Hannah</cp:lastModifiedBy>
  <cp:revision>21</cp:revision>
  <dcterms:created xsi:type="dcterms:W3CDTF">2022-12-01T11:41:22Z</dcterms:created>
  <dcterms:modified xsi:type="dcterms:W3CDTF">2023-01-27T15:46:41Z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0x010100CB72082CF532B049B760A59F86DF2686</vt:lpwstr>
  </property>
  <property fmtid="{D5CDD505-2E9C-101B-9397-08002B2CF9AE}" pid="3" name="MediaServiceImageTags">
    <vt:lpwstr/>
  </property>
</Properties>
</file>