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02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4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c:style val="2"/>
  <c:chart>
    <c:autoTitleDeleted val="1"/>
    <c:plotArea>
      <c:layout>
        <c:manualLayout>
          <c:xMode val="edge"/>
          <c:yMode val="edge"/>
          <c:x val="0"/>
          <c:y val="0"/>
          <c:w val="0.98095477582404178"/>
          <c:h val="0.81357023849174537"/>
        </c:manualLayout>
      </c:layout>
      <c:lineChart>
        <c:grouping val="standard"/>
        <c:varyColors val="0"/>
        <c:ser>
          <c:idx val="0"/>
          <c:order val="0"/>
          <c:tx>
            <c:v>Company 1</c:v>
          </c:tx>
          <c:spPr>
            <a:ln w="28575" cap="rnd">
              <a:solidFill>
                <a:srgbClr val="12436D"/>
              </a:solidFill>
              <a:prstDash val="solid"/>
              <a:round/>
            </a:ln>
          </c:spPr>
          <c:marker>
            <c:symbol val="none"/>
          </c:marker>
          <c:cat>
            <c:numLit>
              <c:formatCode>General</c:formatCode>
              <c:ptCount val="11"/>
              <c:pt idx="0">
                <c:v>2010</c:v>
              </c:pt>
              <c:pt idx="1">
                <c:v>2011</c:v>
              </c:pt>
              <c:pt idx="2">
                <c:v>2012</c:v>
              </c:pt>
              <c:pt idx="3">
                <c:v>2013</c:v>
              </c:pt>
              <c:pt idx="4">
                <c:v>2014</c:v>
              </c:pt>
              <c:pt idx="5">
                <c:v>2015</c:v>
              </c:pt>
              <c:pt idx="6">
                <c:v>2016</c:v>
              </c:pt>
              <c:pt idx="7">
                <c:v>2017</c:v>
              </c:pt>
              <c:pt idx="8">
                <c:v>2018</c:v>
              </c:pt>
              <c:pt idx="9">
                <c:v>2019</c:v>
              </c:pt>
              <c:pt idx="10">
                <c:v>2020</c:v>
              </c:pt>
            </c:numLit>
          </c:cat>
          <c:val>
            <c:numLit>
              <c:formatCode>General</c:formatCode>
              <c:ptCount val="11"/>
              <c:pt idx="0">
                <c:v>58</c:v>
              </c:pt>
              <c:pt idx="1">
                <c:v>60</c:v>
              </c:pt>
              <c:pt idx="2">
                <c:v>54</c:v>
              </c:pt>
              <c:pt idx="3">
                <c:v>57</c:v>
              </c:pt>
              <c:pt idx="4">
                <c:v>54</c:v>
              </c:pt>
              <c:pt idx="5">
                <c:v>56</c:v>
              </c:pt>
              <c:pt idx="6">
                <c:v>54</c:v>
              </c:pt>
              <c:pt idx="7">
                <c:v>58</c:v>
              </c:pt>
              <c:pt idx="8">
                <c:v>57</c:v>
              </c:pt>
              <c:pt idx="9">
                <c:v>54</c:v>
              </c:pt>
              <c:pt idx="10">
                <c:v>59</c:v>
              </c:pt>
            </c:numLit>
          </c:val>
          <c:smooth val="0"/>
          <c:extLst>
            <c:ext xmlns:c16="http://schemas.microsoft.com/office/drawing/2014/chart" uri="{C3380CC4-5D6E-409C-BE32-E72D297353CC}">
              <c16:uniqueId val="{00000000-8F3B-4B1D-AE16-770EB7AA3DBC}"/>
            </c:ext>
          </c:extLst>
        </c:ser>
        <c:ser>
          <c:idx val="1"/>
          <c:order val="1"/>
          <c:tx>
            <c:v>Company 2</c:v>
          </c:tx>
          <c:spPr>
            <a:ln w="28575" cap="rnd">
              <a:solidFill>
                <a:srgbClr val="F46A25"/>
              </a:solidFill>
              <a:prstDash val="solid"/>
              <a:round/>
            </a:ln>
          </c:spPr>
          <c:marker>
            <c:symbol val="none"/>
          </c:marker>
          <c:cat>
            <c:numLit>
              <c:formatCode>General</c:formatCode>
              <c:ptCount val="11"/>
              <c:pt idx="0">
                <c:v>2010</c:v>
              </c:pt>
              <c:pt idx="1">
                <c:v>2011</c:v>
              </c:pt>
              <c:pt idx="2">
                <c:v>2012</c:v>
              </c:pt>
              <c:pt idx="3">
                <c:v>2013</c:v>
              </c:pt>
              <c:pt idx="4">
                <c:v>2014</c:v>
              </c:pt>
              <c:pt idx="5">
                <c:v>2015</c:v>
              </c:pt>
              <c:pt idx="6">
                <c:v>2016</c:v>
              </c:pt>
              <c:pt idx="7">
                <c:v>2017</c:v>
              </c:pt>
              <c:pt idx="8">
                <c:v>2018</c:v>
              </c:pt>
              <c:pt idx="9">
                <c:v>2019</c:v>
              </c:pt>
              <c:pt idx="10">
                <c:v>2020</c:v>
              </c:pt>
            </c:numLit>
          </c:cat>
          <c:val>
            <c:numLit>
              <c:formatCode>General</c:formatCode>
              <c:ptCount val="11"/>
              <c:pt idx="0">
                <c:v>50</c:v>
              </c:pt>
              <c:pt idx="1">
                <c:v>57</c:v>
              </c:pt>
              <c:pt idx="2">
                <c:v>55</c:v>
              </c:pt>
              <c:pt idx="3">
                <c:v>51</c:v>
              </c:pt>
              <c:pt idx="4">
                <c:v>44</c:v>
              </c:pt>
              <c:pt idx="5">
                <c:v>55</c:v>
              </c:pt>
              <c:pt idx="6">
                <c:v>57</c:v>
              </c:pt>
              <c:pt idx="7">
                <c:v>51</c:v>
              </c:pt>
              <c:pt idx="8">
                <c:v>43</c:v>
              </c:pt>
              <c:pt idx="9">
                <c:v>43</c:v>
              </c:pt>
              <c:pt idx="10">
                <c:v>51</c:v>
              </c:pt>
            </c:numLit>
          </c:val>
          <c:smooth val="0"/>
          <c:extLst>
            <c:ext xmlns:c16="http://schemas.microsoft.com/office/drawing/2014/chart" uri="{C3380CC4-5D6E-409C-BE32-E72D297353CC}">
              <c16:uniqueId val="{00000001-8F3B-4B1D-AE16-770EB7AA3DBC}"/>
            </c:ext>
          </c:extLst>
        </c:ser>
        <c:ser>
          <c:idx val="2"/>
          <c:order val="2"/>
          <c:tx>
            <c:v>Company 3</c:v>
          </c:tx>
          <c:spPr>
            <a:ln w="28575" cap="rnd">
              <a:solidFill>
                <a:srgbClr val="801650"/>
              </a:solidFill>
              <a:prstDash val="solid"/>
              <a:round/>
            </a:ln>
          </c:spPr>
          <c:marker>
            <c:symbol val="none"/>
          </c:marker>
          <c:cat>
            <c:numLit>
              <c:formatCode>General</c:formatCode>
              <c:ptCount val="11"/>
              <c:pt idx="0">
                <c:v>2010</c:v>
              </c:pt>
              <c:pt idx="1">
                <c:v>2011</c:v>
              </c:pt>
              <c:pt idx="2">
                <c:v>2012</c:v>
              </c:pt>
              <c:pt idx="3">
                <c:v>2013</c:v>
              </c:pt>
              <c:pt idx="4">
                <c:v>2014</c:v>
              </c:pt>
              <c:pt idx="5">
                <c:v>2015</c:v>
              </c:pt>
              <c:pt idx="6">
                <c:v>2016</c:v>
              </c:pt>
              <c:pt idx="7">
                <c:v>2017</c:v>
              </c:pt>
              <c:pt idx="8">
                <c:v>2018</c:v>
              </c:pt>
              <c:pt idx="9">
                <c:v>2019</c:v>
              </c:pt>
              <c:pt idx="10">
                <c:v>2020</c:v>
              </c:pt>
            </c:numLit>
          </c:cat>
          <c:val>
            <c:numLit>
              <c:formatCode>General</c:formatCode>
              <c:ptCount val="11"/>
              <c:pt idx="0">
                <c:v>42</c:v>
              </c:pt>
              <c:pt idx="1">
                <c:v>38</c:v>
              </c:pt>
              <c:pt idx="2">
                <c:v>45</c:v>
              </c:pt>
              <c:pt idx="3">
                <c:v>42</c:v>
              </c:pt>
              <c:pt idx="4">
                <c:v>60</c:v>
              </c:pt>
              <c:pt idx="5">
                <c:v>35</c:v>
              </c:pt>
              <c:pt idx="6">
                <c:v>36</c:v>
              </c:pt>
              <c:pt idx="7">
                <c:v>43</c:v>
              </c:pt>
              <c:pt idx="8">
                <c:v>32</c:v>
              </c:pt>
              <c:pt idx="9">
                <c:v>50</c:v>
              </c:pt>
              <c:pt idx="10">
                <c:v>49</c:v>
              </c:pt>
            </c:numLit>
          </c:val>
          <c:smooth val="0"/>
          <c:extLst>
            <c:ext xmlns:c16="http://schemas.microsoft.com/office/drawing/2014/chart" uri="{C3380CC4-5D6E-409C-BE32-E72D297353CC}">
              <c16:uniqueId val="{00000002-8F3B-4B1D-AE16-770EB7AA3DBC}"/>
            </c:ext>
          </c:extLst>
        </c:ser>
        <c:ser>
          <c:idx val="3"/>
          <c:order val="3"/>
          <c:tx>
            <c:v>Company 4</c:v>
          </c:tx>
          <c:spPr>
            <a:ln w="28575" cap="rnd">
              <a:solidFill>
                <a:srgbClr val="28A197"/>
              </a:solidFill>
              <a:prstDash val="solid"/>
              <a:round/>
            </a:ln>
          </c:spPr>
          <c:marker>
            <c:symbol val="none"/>
          </c:marker>
          <c:cat>
            <c:numLit>
              <c:formatCode>General</c:formatCode>
              <c:ptCount val="11"/>
              <c:pt idx="0">
                <c:v>2010</c:v>
              </c:pt>
              <c:pt idx="1">
                <c:v>2011</c:v>
              </c:pt>
              <c:pt idx="2">
                <c:v>2012</c:v>
              </c:pt>
              <c:pt idx="3">
                <c:v>2013</c:v>
              </c:pt>
              <c:pt idx="4">
                <c:v>2014</c:v>
              </c:pt>
              <c:pt idx="5">
                <c:v>2015</c:v>
              </c:pt>
              <c:pt idx="6">
                <c:v>2016</c:v>
              </c:pt>
              <c:pt idx="7">
                <c:v>2017</c:v>
              </c:pt>
              <c:pt idx="8">
                <c:v>2018</c:v>
              </c:pt>
              <c:pt idx="9">
                <c:v>2019</c:v>
              </c:pt>
              <c:pt idx="10">
                <c:v>2020</c:v>
              </c:pt>
            </c:numLit>
          </c:cat>
          <c:val>
            <c:numLit>
              <c:formatCode>General</c:formatCode>
              <c:ptCount val="11"/>
              <c:pt idx="0">
                <c:v>43</c:v>
              </c:pt>
              <c:pt idx="1">
                <c:v>37</c:v>
              </c:pt>
              <c:pt idx="2">
                <c:v>53</c:v>
              </c:pt>
              <c:pt idx="3">
                <c:v>57</c:v>
              </c:pt>
              <c:pt idx="4">
                <c:v>28</c:v>
              </c:pt>
              <c:pt idx="5">
                <c:v>55</c:v>
              </c:pt>
              <c:pt idx="6">
                <c:v>30</c:v>
              </c:pt>
              <c:pt idx="7">
                <c:v>32</c:v>
              </c:pt>
              <c:pt idx="8">
                <c:v>23</c:v>
              </c:pt>
              <c:pt idx="9">
                <c:v>42</c:v>
              </c:pt>
              <c:pt idx="10">
                <c:v>47</c:v>
              </c:pt>
            </c:numLit>
          </c:val>
          <c:smooth val="0"/>
          <c:extLst>
            <c:ext xmlns:c16="http://schemas.microsoft.com/office/drawing/2014/chart" uri="{C3380CC4-5D6E-409C-BE32-E72D297353CC}">
              <c16:uniqueId val="{00000003-8F3B-4B1D-AE16-770EB7AA3D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6149928"/>
        <c:axId val="366156488"/>
      </c:lineChart>
      <c:valAx>
        <c:axId val="366156488"/>
        <c:scaling>
          <c:orientation val="minMax"/>
        </c:scaling>
        <c:delete val="0"/>
        <c:axPos val="l"/>
        <c:majorGridlines>
          <c:spPr>
            <a:ln w="9528" cap="flat">
              <a:solidFill>
                <a:srgbClr val="D9D9D9"/>
              </a:solidFill>
              <a:prstDash val="solid"/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200" b="0" i="0" u="none" strike="noStrike" kern="1200" baseline="0">
                <a:solidFill>
                  <a:srgbClr val="000000"/>
                </a:solidFill>
                <a:latin typeface="Arial" pitchFamily="34"/>
                <a:cs typeface="Arial" pitchFamily="34"/>
              </a:defRPr>
            </a:pPr>
            <a:endParaRPr lang="en-US"/>
          </a:p>
        </c:txPr>
        <c:crossAx val="366149928"/>
        <c:crosses val="autoZero"/>
        <c:crossBetween val="midCat"/>
      </c:valAx>
      <c:catAx>
        <c:axId val="3661499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8" cap="flat">
            <a:solidFill>
              <a:srgbClr val="D9D9D9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200" b="0" i="0" u="none" strike="noStrike" kern="1200" baseline="0">
                <a:solidFill>
                  <a:srgbClr val="000000"/>
                </a:solidFill>
                <a:latin typeface="Arial" pitchFamily="34"/>
                <a:cs typeface="Arial" pitchFamily="34"/>
              </a:defRPr>
            </a:pPr>
            <a:endParaRPr lang="en-US"/>
          </a:p>
        </c:txPr>
        <c:crossAx val="366156488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9.1784472183808766E-2"/>
          <c:y val="0.85550778654783011"/>
          <c:w val="0.79698169783899431"/>
          <c:h val="4.7793650381493698E-2"/>
        </c:manualLayout>
      </c:layout>
      <c:overlay val="0"/>
      <c:spPr>
        <a:noFill/>
        <a:ln>
          <a:noFill/>
        </a:ln>
      </c:spPr>
      <c:txPr>
        <a:bodyPr lIns="0" tIns="0" rIns="0" bIns="0"/>
        <a:lstStyle/>
        <a:p>
          <a:pPr marL="0" marR="0" indent="0" defTabSz="914400" fontAlgn="auto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tabLst/>
            <a:defRPr sz="1200" b="0" i="0" u="none" strike="noStrike" kern="1200" baseline="0">
              <a:solidFill>
                <a:srgbClr val="000000"/>
              </a:solidFill>
              <a:latin typeface="Arial" pitchFamily="34"/>
              <a:cs typeface="Arial" pitchFamily="34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en-US" sz="1000" b="0" i="0" u="none" strike="noStrike" kern="1200" baseline="0">
          <a:solidFill>
            <a:srgbClr val="000000"/>
          </a:solidFill>
          <a:latin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E6C3973-D4F1-7A6A-A9A3-BFB83984294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CFA9EA-9487-8DFB-62E7-7BB2788E4599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C34CB3DD-E4C1-4BDC-9852-BB1123B865E0}" type="datetime1">
              <a:rPr lang="en-GB"/>
              <a:pPr lvl="0"/>
              <a:t>19/01/2023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A58DA21-FF9C-87F4-D30B-431A329FF91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47C4382-AB5F-9816-6EC6-741813CFF9C3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BE60CD-E3ED-91BB-6AD0-1BEE67E4913E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D40899-7D96-CF64-1D56-013B3926CF6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23E5F7F7-2CAD-4434-95F8-B822959A240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137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3CFF840-B2A9-F0D4-83D0-17BD82737E0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94A2243-9E26-6747-02BD-C0A9C370811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9407A-17F5-AD32-A7EA-2BFEF0CE36C7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82EF41-BF1D-91F2-B408-317F60216AF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FA5DA4-9C10-DAFB-F517-977A7807993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A23C03-06EB-42FE-8B31-5C1F80393BF8}" type="datetime1">
              <a:rPr lang="en-GB"/>
              <a:pPr lvl="0"/>
              <a:t>19/01/2023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53C85-E626-4F82-68BE-8B0F2D9E816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EF519-A049-8206-2C3C-EF669BAA403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E99C3B-CA39-424D-AF43-5E11B82E9F9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33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55262-7397-0598-93A7-1C30C70A7AB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E8CE7A-1424-69EC-6D87-E202AB414092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5C34EC-6A6B-67E1-2FFF-3ECA5C9EE57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3C2F5A-0140-4974-AE14-40E32B23BC9C}" type="datetime1">
              <a:rPr lang="en-GB"/>
              <a:pPr lvl="0"/>
              <a:t>19/01/2023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A0AE8-3501-6D62-8FD3-6576812A935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A3F02-1E74-1572-EA45-6B023D9D9CC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DD0F0E-AF39-4EA8-B1CB-99338C7AFCA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78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E55850-32EB-E616-A482-2D1403960AD7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CB2E65-FCAB-694E-9501-80E4A02FA4DC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BB9A3D-3762-CFC3-C492-315B5C6A146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2D9D72-8A98-4A0E-AAF4-43F412EDCB12}" type="datetime1">
              <a:rPr lang="en-GB"/>
              <a:pPr lvl="0"/>
              <a:t>19/01/2023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B5229-CC45-9055-0400-9850421E4B9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8D78C-00E2-3B8B-56D0-996E274D60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0480F76-E11E-4228-A559-D36540FC077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800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>
            <a:extLst>
              <a:ext uri="{FF2B5EF4-FFF2-40B4-BE49-F238E27FC236}">
                <a16:creationId xmlns:a16="http://schemas.microsoft.com/office/drawing/2014/main" id="{8EEB1EEB-38A5-1BFF-2DFB-30D98E4ADBE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GB" sz="5600"/>
            </a:lvl1pPr>
          </a:lstStyle>
          <a:p>
            <a:pPr lvl="0"/>
            <a:r>
              <a:rPr lang="en-GB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385657785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793CE-6828-3DF5-FDAC-B8019A38B0E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BD387-2BE9-4D5D-9C04-D6CB902E5A44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ACF5C-B801-62F2-99E9-FFA6BF143E1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BE939C8-00FF-4F32-8E96-192808E66300}" type="datetime1">
              <a:rPr lang="en-GB"/>
              <a:pPr lvl="0"/>
              <a:t>19/01/2023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39669-5BE9-7FAB-844B-069A6BD1686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2D29C-39B1-F025-5224-1441B2DC01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E045BBC-B835-4055-8760-AF87631B589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740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449B0-61C3-F780-CC61-7BF8F9B7BFF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499452-1C1F-84B1-A9A7-071F3355867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3B4067-411E-D9B1-A35C-28C1B98BB93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6646905-5873-427F-9CBB-4706D8EB6B13}" type="datetime1">
              <a:rPr lang="en-GB"/>
              <a:pPr lvl="0"/>
              <a:t>19/01/2023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6A5A6-3401-179F-6BAE-9C7DA839C09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0A1A91-B3C8-04FF-9AA3-ABB8B4634B8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82DD31-331B-4C81-83D2-C092C417B28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866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69071-80A7-60DF-F743-96C10F1B2FB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8CA63-AD88-7FED-6800-2331BDB4735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B9CDB6-31B7-2FE1-C0D5-52F4D7FA430D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F3733E-C2AE-A92C-0B2A-AC6EBBA7669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DD08DF-3330-48D4-82BE-09C798CD7158}" type="datetime1">
              <a:rPr lang="en-GB"/>
              <a:pPr lvl="0"/>
              <a:t>19/01/2023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8BBBBC-CF7D-7936-9D9A-E1AA5E508BF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4D8300-88AD-718C-3E06-8D711CFDFFD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FD58E8-7407-4D4D-A1A5-40520AFE523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350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9C134-EDCB-B67E-DDAC-5EAC3FCD098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CA0B97-9A5F-9E4A-7D6D-394AE6B2A5B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72F075-5D45-B69D-916E-96F1D33CA5F3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B1F7DB-1ABF-B330-B36C-F3858A32B2EA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8475C3-C000-82D2-E7C2-C6AE8AA3618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51021A-D058-1CEE-139E-E9F9F96AC4E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DB4A39-BAD4-4DC1-ADD3-1CBAD09700E7}" type="datetime1">
              <a:rPr lang="en-GB"/>
              <a:pPr lvl="0"/>
              <a:t>19/01/2023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2D48C2-1396-3483-3D00-29B777E1AB4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88169A-5B55-5BDB-B8B2-A41D3EABD9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7FCF6CB-F78D-4DA8-9523-470F1947282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573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8E032-EEB0-EF01-D28E-EF005A5CAA5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847F2E-AF91-3BA1-A6D6-1075811B664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AEA2D50-5AFE-4723-BD2A-EF2F98FE2CB9}" type="datetime1">
              <a:rPr lang="en-GB"/>
              <a:pPr lvl="0"/>
              <a:t>19/01/2023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89286A-38D8-B024-03E7-FDE425CA720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6D4AC9-3D69-62CD-2A33-2244C7FB8EC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F25A6D-14B4-42EC-ABB9-CB0B6C34527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498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135510-6D59-C093-6A5A-C7D207A7297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91E325-019E-468E-AAFB-24591CF22685}" type="datetime1">
              <a:rPr lang="en-GB"/>
              <a:pPr lvl="0"/>
              <a:t>19/01/2023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341054-C54F-74CE-B7FD-B0E41B28F12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52ACD4-A4AE-86AC-23CA-72E0695930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12911FC-A0F6-403B-BBC1-5286BCBDD11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41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8E25B-10A4-CF74-3E51-24E7D6DA165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8ABE1-6312-4EA6-FE6E-652E0B2997E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12CB3C-54CC-C3B7-8B90-B0CCD151D40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A84248-ED0C-E808-4D15-8F6A1FD21A9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EBDDD3-99EC-4088-9FE1-E75FBE2B026F}" type="datetime1">
              <a:rPr lang="en-GB"/>
              <a:pPr lvl="0"/>
              <a:t>19/01/2023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2A433A-F432-2FBD-60D6-DC41F5CF644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7F1B51-B5C6-A1F3-CDE3-DE009863C4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8AEF57-6305-4E8C-B65E-2C84B7D0B6C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813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7222C-E7D7-A733-237C-6934BA1506E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1174DF-65BC-90B8-411C-7E52579B5F39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CE0CDD-AE6E-7630-A2ED-43F2BB86463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B1F0BF-080C-FE5B-E8B2-A915EB5EB61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353EB12-6A72-4082-A11A-2E47A90D4E6B}" type="datetime1">
              <a:rPr lang="en-GB"/>
              <a:pPr lvl="0"/>
              <a:t>19/01/2023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8635D1-5529-1637-A5F8-E2EA5CA7FD1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1E5FD9-432B-399E-23F0-E07F907746F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BF97CA5-1160-4F08-823D-58DB9E26996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79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74B7F6-7F73-476A-C6E7-F52D44A822B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9D623-BD08-8D2D-524E-26DCF92327A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D4F88-3A26-3BDD-68A1-75568914B1DB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lvl="0"/>
            <a:fld id="{B9161712-55ED-48BA-9EFD-8C27B3293685}" type="datetime1">
              <a:rPr lang="en-GB"/>
              <a:pPr lvl="0"/>
              <a:t>19/01/2023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037BF-F771-CFE0-8882-840FCD9DCA48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5E5C3-AB38-7D28-84E8-AE8E56D0D3FD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lvl="0"/>
            <a:fld id="{A73314F6-0C3B-4E21-94A0-5B5E8EF171CC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Arial Rounded MT Bold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Arial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Arial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Arial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Arial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Aria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7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>
            <a:extLst>
              <a:ext uri="{FF2B5EF4-FFF2-40B4-BE49-F238E27FC236}">
                <a16:creationId xmlns:a16="http://schemas.microsoft.com/office/drawing/2014/main" id="{F36B4177-5B9D-7F21-2958-03A5451F235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-240" y="-50846"/>
            <a:ext cx="10904247" cy="1139141"/>
          </a:xfrm>
        </p:spPr>
        <p:txBody>
          <a:bodyPr>
            <a:noAutofit/>
          </a:bodyPr>
          <a:lstStyle/>
          <a:p>
            <a:pPr lvl="0"/>
            <a:r>
              <a:rPr lang="en-GB" sz="4000" dirty="0">
                <a:latin typeface="Arial Rounded MT Bold" panose="020F0704030504030204" pitchFamily="34" charset="0"/>
                <a:cs typeface="Arial" pitchFamily="34"/>
              </a:rPr>
              <a:t>Exercise on making small multiples</a:t>
            </a:r>
            <a:endParaRPr lang="en-US" sz="4200" dirty="0">
              <a:latin typeface="Arial Rounded MT Bold" panose="020F0704030504030204" pitchFamily="34" charset="0"/>
              <a:cs typeface="Arial" pitchFamily="34"/>
            </a:endParaRPr>
          </a:p>
        </p:txBody>
      </p:sp>
      <p:sp>
        <p:nvSpPr>
          <p:cNvPr id="3" name="TextBox 6">
            <a:extLst>
              <a:ext uri="{FF2B5EF4-FFF2-40B4-BE49-F238E27FC236}">
                <a16:creationId xmlns:a16="http://schemas.microsoft.com/office/drawing/2014/main" id="{59AFBA46-F653-921E-9024-8CF7AAA51729}"/>
              </a:ext>
            </a:extLst>
          </p:cNvPr>
          <p:cNvSpPr txBox="1"/>
          <p:nvPr/>
        </p:nvSpPr>
        <p:spPr>
          <a:xfrm>
            <a:off x="-1557" y="1185455"/>
            <a:ext cx="6097557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1200" cap="none" spc="0" baseline="0">
                <a:solidFill>
                  <a:srgbClr val="595959"/>
                </a:solidFill>
                <a:uFillTx/>
                <a:latin typeface="Arial"/>
              </a:defRPr>
            </a:pPr>
            <a:r>
              <a:rPr lang="en-GB" sz="18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Profit for four companies, 2010 to 2020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TextBox 8">
            <a:extLst>
              <a:ext uri="{FF2B5EF4-FFF2-40B4-BE49-F238E27FC236}">
                <a16:creationId xmlns:a16="http://schemas.microsoft.com/office/drawing/2014/main" id="{60C1AFC6-DDF7-2BA7-1A43-F9F26D196739}"/>
              </a:ext>
            </a:extLst>
          </p:cNvPr>
          <p:cNvSpPr txBox="1"/>
          <p:nvPr/>
        </p:nvSpPr>
        <p:spPr>
          <a:xfrm>
            <a:off x="0" y="1569399"/>
            <a:ext cx="6097557" cy="3231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£million</a:t>
            </a:r>
          </a:p>
        </p:txBody>
      </p:sp>
      <p:graphicFrame>
        <p:nvGraphicFramePr>
          <p:cNvPr id="5" name="Chart 21" descr="Line chart with four lines, each showing fictional data about profit.">
            <a:extLst>
              <a:ext uri="{FF2B5EF4-FFF2-40B4-BE49-F238E27FC236}">
                <a16:creationId xmlns:a16="http://schemas.microsoft.com/office/drawing/2014/main" id="{E489BABC-CBB6-A169-2D16-52D56A3C6F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5514680"/>
              </p:ext>
            </p:extLst>
          </p:nvPr>
        </p:nvGraphicFramePr>
        <p:xfrm>
          <a:off x="255062" y="1921783"/>
          <a:ext cx="6529830" cy="4809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19">
            <a:extLst>
              <a:ext uri="{FF2B5EF4-FFF2-40B4-BE49-F238E27FC236}">
                <a16:creationId xmlns:a16="http://schemas.microsoft.com/office/drawing/2014/main" id="{B91153EA-67EC-E42E-E86B-93C41C74E90C}"/>
              </a:ext>
            </a:extLst>
          </p:cNvPr>
          <p:cNvSpPr txBox="1"/>
          <p:nvPr/>
        </p:nvSpPr>
        <p:spPr>
          <a:xfrm>
            <a:off x="255062" y="6459824"/>
            <a:ext cx="4574944" cy="3231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Source: fictional data</a:t>
            </a:r>
          </a:p>
        </p:txBody>
      </p:sp>
      <p:sp>
        <p:nvSpPr>
          <p:cNvPr id="7" name="TextBox 17">
            <a:extLst>
              <a:ext uri="{FF2B5EF4-FFF2-40B4-BE49-F238E27FC236}">
                <a16:creationId xmlns:a16="http://schemas.microsoft.com/office/drawing/2014/main" id="{0C028CEA-B972-019C-E142-F6431A1B6437}"/>
              </a:ext>
            </a:extLst>
          </p:cNvPr>
          <p:cNvSpPr txBox="1"/>
          <p:nvPr/>
        </p:nvSpPr>
        <p:spPr>
          <a:xfrm>
            <a:off x="6784892" y="800920"/>
            <a:ext cx="5407108" cy="655564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Use the chart of fictional data on this slide to try out making small multiples.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5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Steps: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5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 Rounded MT Bold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Insert a new slide into this presentation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 Rounded MT Bold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Copy and paste the chart from this slide onto the new slide until you have four charts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 Rounded MT Bold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Delete lines off each chart so you have one chart for each line 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 Rounded MT Bold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Delete the remaining legends</a:t>
            </a:r>
            <a:endParaRPr lang="en-GB" sz="15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 Rounded MT Bold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Set all the lines to the dark blue from our categorical colour palette (hex code: #12436D)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 Rounded MT Bold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Give each chart a title stating which company it represents 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 Rounded MT Bold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Give the group of charts a title stating the data shown by the group of small multiples 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 Rounded MT Bold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Only put y-axis labels on the first chart in each row – remember to label the y-axis with the units (you can use a text box to do this) 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 Rounded MT Bold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Make sure the y-axis scale is the same for all charts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 Rounded MT Bold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Using the </a:t>
            </a:r>
            <a:r>
              <a:rPr lang="en-GB" sz="1500" dirty="0">
                <a:solidFill>
                  <a:srgbClr val="000000"/>
                </a:solidFill>
                <a:latin typeface="Arial" pitchFamily="34"/>
                <a:cs typeface="Arial" pitchFamily="34"/>
              </a:rPr>
              <a:t>“Format axis” sidebar, r</a:t>
            </a:r>
            <a:r>
              <a:rPr lang="en-GB" sz="15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emove some of the x-axis labels to reduce clutter and ensure all text is horizontal 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 Rounded MT Bold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cs typeface="Arial" pitchFamily="34"/>
              </a:rPr>
              <a:t>Make sure all the charts are the same size and are spaced out evenly</a:t>
            </a:r>
          </a:p>
          <a:p>
            <a:pPr marL="342900" marR="0" lvl="0" indent="-3429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 Rounded MT Bold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5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500" b="0" i="0" u="none" strike="noStrike" kern="1200" cap="none" spc="0" baseline="0" dirty="0">
              <a:solidFill>
                <a:srgbClr val="000000"/>
              </a:solidFill>
              <a:uFillTx/>
              <a:latin typeface="Arial" pitchFamily="34"/>
              <a:cs typeface="Arial" pitchFamily="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AF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Default%20Theme</Template>
  <TotalTime>44</TotalTime>
  <Words>204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Rounded MT Bold</vt:lpstr>
      <vt:lpstr>Calibri</vt:lpstr>
      <vt:lpstr>ThemeAF</vt:lpstr>
      <vt:lpstr>Exercise on making small multiples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Exercise: making small multiples</dc:title>
  <dc:creator>Thomas, Hannah</dc:creator>
  <cp:lastModifiedBy>Thomas, Hannah</cp:lastModifiedBy>
  <cp:revision>3</cp:revision>
  <dcterms:created xsi:type="dcterms:W3CDTF">2022-12-14T11:24:21Z</dcterms:created>
  <dcterms:modified xsi:type="dcterms:W3CDTF">2023-01-19T10:34:09Z</dcterms:modified>
</cp:coreProperties>
</file>