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24" r:id="rId2"/>
    <p:sldId id="439" r:id="rId3"/>
    <p:sldId id="430" r:id="rId4"/>
    <p:sldId id="437" r:id="rId5"/>
    <p:sldId id="1054" r:id="rId6"/>
    <p:sldId id="1058" r:id="rId7"/>
    <p:sldId id="1057" r:id="rId8"/>
    <p:sldId id="1059" r:id="rId9"/>
    <p:sldId id="1069" r:id="rId10"/>
    <p:sldId id="1063" r:id="rId11"/>
    <p:sldId id="1062" r:id="rId12"/>
    <p:sldId id="289" r:id="rId13"/>
    <p:sldId id="431" r:id="rId14"/>
    <p:sldId id="435" r:id="rId15"/>
    <p:sldId id="1010" r:id="rId16"/>
    <p:sldId id="1044" r:id="rId17"/>
    <p:sldId id="1052" r:id="rId18"/>
    <p:sldId id="1041" r:id="rId19"/>
    <p:sldId id="1042" r:id="rId20"/>
    <p:sldId id="1003" r:id="rId21"/>
    <p:sldId id="1002" r:id="rId22"/>
    <p:sldId id="1004" r:id="rId23"/>
    <p:sldId id="1045" r:id="rId24"/>
    <p:sldId id="618" r:id="rId25"/>
    <p:sldId id="1049" r:id="rId26"/>
    <p:sldId id="1050" r:id="rId27"/>
    <p:sldId id="318" r:id="rId28"/>
    <p:sldId id="319" r:id="rId29"/>
    <p:sldId id="464" r:id="rId30"/>
    <p:sldId id="1075" r:id="rId31"/>
    <p:sldId id="1046" r:id="rId32"/>
    <p:sldId id="433" r:id="rId33"/>
    <p:sldId id="1056" r:id="rId34"/>
    <p:sldId id="1067" r:id="rId35"/>
    <p:sldId id="1065" r:id="rId36"/>
    <p:sldId id="1066" r:id="rId37"/>
    <p:sldId id="1055" r:id="rId38"/>
    <p:sldId id="308" r:id="rId39"/>
    <p:sldId id="1077" r:id="rId40"/>
    <p:sldId id="287" r:id="rId41"/>
    <p:sldId id="457" r:id="rId42"/>
    <p:sldId id="305" r:id="rId43"/>
    <p:sldId id="1053" r:id="rId44"/>
    <p:sldId id="306" r:id="rId45"/>
    <p:sldId id="307" r:id="rId46"/>
    <p:sldId id="310" r:id="rId47"/>
    <p:sldId id="312" r:id="rId48"/>
    <p:sldId id="1078" r:id="rId49"/>
    <p:sldId id="429" r:id="rId50"/>
    <p:sldId id="44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46A25"/>
    <a:srgbClr val="801650"/>
    <a:srgbClr val="28A197"/>
    <a:srgbClr val="12436D"/>
    <a:srgbClr val="D9D9D9"/>
    <a:srgbClr val="A285D1"/>
    <a:srgbClr val="3D3D3D"/>
    <a:srgbClr val="2073BC"/>
    <a:srgbClr val="6BA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690" autoAdjust="0"/>
  </p:normalViewPr>
  <p:slideViewPr>
    <p:cSldViewPr snapToGrid="0">
      <p:cViewPr varScale="1">
        <p:scale>
          <a:sx n="48" d="100"/>
          <a:sy n="48" d="100"/>
        </p:scale>
        <p:origin x="101"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Charts%20for%20data%20vis%20charts%20guidance\Data%20vis%20chart%20exampl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Charts%20for%20data%20vis%20charts%20guidance\Data%20vis%20chart%20exampl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Charts%20for%20data%20vis%20charts%20guidance\Data%20vis%20chart%20exampl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Charts%20for%20data%20vis%20charts%20guidance\Data%20vis%20chart%20exampl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Charts%20for%20CSL%20data%20vis%20e-learn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officenationalstatistics.sharepoint.com/sites/AFSD/Presentation%20and%20dissemination/Presentation%20and%20Dissemination/Data_visualisation/Data%20visualisation%20-%20charts%20guidance/Data-viualisation-charts-guidance-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officenationalstatistics.sharepoint.com/sites/AFSD/Presentation%20and%20dissemination/Presentation%20and%20Dissemination/Data_visualisation/Data%20visualisation%20-%20charts%20guidance/Data-viualisation-charts-guidance-dat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officenationalstatistics.sharepoint.com/sites/AFSD/Presentation%20and%20dissemination/Presentation%20and%20Dissemination/Data_visualisation/Data%20visualisation%20-%20charts%20guidance/Data-viualisation-charts-guidance-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officenationalstatistics.sharepoint.com/sites/AFSD/Presentation%20and%20dissemination/Presentation%20and%20Dissemination/Data_visualisation/Data%20visualisation%20-%20colours%20guidance/Data-visualisation-colours-guidance-dat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officenationalstatistics.sharepoint.com/sites/AFSD/Presentation%20and%20dissemination/Presentation%20and%20Dissemination/Data_visualisation/Data%20visualisation%20-%20colours%20guidance/Data-visualisation-colours-guidance-dat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Charts%20for%20CSL%20data%20vis%20e-learning.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Examples-Data-Vis-AiG-session\Examples%20for%20AiG%20Data%20Vis%20and%20Accessibility%20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Examples-Data-Vis-AiG-session\Examples%20for%20AiG%20Data%20Vis%20and%20Accessibility%202.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chart%20examples%20for%20colour%20guidanc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Charts%20for%20CSL%20data%20vis%20e-learnin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'Clustered bar'!$B$2</c:f>
              <c:strCache>
                <c:ptCount val="1"/>
                <c:pt idx="0">
                  <c:v>Apples</c:v>
                </c:pt>
              </c:strCache>
            </c:strRef>
          </c:tx>
          <c:spPr>
            <a:solidFill>
              <a:srgbClr val="12436D"/>
            </a:solidFill>
            <a:ln>
              <a:noFill/>
            </a:ln>
            <a:effectLst/>
          </c:spPr>
          <c:invertIfNegative val="0"/>
          <c:cat>
            <c:strRef>
              <c:f>'Clustered bar'!$A$3:$A$6</c:f>
              <c:strCache>
                <c:ptCount val="4"/>
                <c:pt idx="0">
                  <c:v>Shop 1 </c:v>
                </c:pt>
                <c:pt idx="1">
                  <c:v>Shop 2</c:v>
                </c:pt>
                <c:pt idx="2">
                  <c:v>Shop 3</c:v>
                </c:pt>
                <c:pt idx="3">
                  <c:v>Shop 4</c:v>
                </c:pt>
              </c:strCache>
            </c:strRef>
          </c:cat>
          <c:val>
            <c:numRef>
              <c:f>'Clustered bar'!$B$3:$B$6</c:f>
              <c:numCache>
                <c:formatCode>General</c:formatCode>
                <c:ptCount val="4"/>
                <c:pt idx="0">
                  <c:v>33</c:v>
                </c:pt>
                <c:pt idx="1">
                  <c:v>38</c:v>
                </c:pt>
                <c:pt idx="2">
                  <c:v>31</c:v>
                </c:pt>
                <c:pt idx="3">
                  <c:v>44</c:v>
                </c:pt>
              </c:numCache>
            </c:numRef>
          </c:val>
          <c:extLst>
            <c:ext xmlns:c16="http://schemas.microsoft.com/office/drawing/2014/chart" uri="{C3380CC4-5D6E-409C-BE32-E72D297353CC}">
              <c16:uniqueId val="{00000000-EE3E-4CCF-BA60-49AE918A7AE2}"/>
            </c:ext>
          </c:extLst>
        </c:ser>
        <c:ser>
          <c:idx val="1"/>
          <c:order val="1"/>
          <c:tx>
            <c:strRef>
              <c:f>'Clustered bar'!$C$2</c:f>
              <c:strCache>
                <c:ptCount val="1"/>
                <c:pt idx="0">
                  <c:v>Bananas</c:v>
                </c:pt>
              </c:strCache>
            </c:strRef>
          </c:tx>
          <c:spPr>
            <a:solidFill>
              <a:srgbClr val="28A197"/>
            </a:solidFill>
            <a:ln>
              <a:noFill/>
            </a:ln>
            <a:effectLst/>
          </c:spPr>
          <c:invertIfNegative val="0"/>
          <c:cat>
            <c:strRef>
              <c:f>'Clustered bar'!$A$3:$A$6</c:f>
              <c:strCache>
                <c:ptCount val="4"/>
                <c:pt idx="0">
                  <c:v>Shop 1 </c:v>
                </c:pt>
                <c:pt idx="1">
                  <c:v>Shop 2</c:v>
                </c:pt>
                <c:pt idx="2">
                  <c:v>Shop 3</c:v>
                </c:pt>
                <c:pt idx="3">
                  <c:v>Shop 4</c:v>
                </c:pt>
              </c:strCache>
            </c:strRef>
          </c:cat>
          <c:val>
            <c:numRef>
              <c:f>'Clustered bar'!$C$3:$C$6</c:f>
              <c:numCache>
                <c:formatCode>General</c:formatCode>
                <c:ptCount val="4"/>
                <c:pt idx="0">
                  <c:v>30</c:v>
                </c:pt>
                <c:pt idx="1">
                  <c:v>25</c:v>
                </c:pt>
                <c:pt idx="2">
                  <c:v>20</c:v>
                </c:pt>
                <c:pt idx="3">
                  <c:v>25</c:v>
                </c:pt>
              </c:numCache>
            </c:numRef>
          </c:val>
          <c:extLst>
            <c:ext xmlns:c16="http://schemas.microsoft.com/office/drawing/2014/chart" uri="{C3380CC4-5D6E-409C-BE32-E72D297353CC}">
              <c16:uniqueId val="{00000001-EE3E-4CCF-BA60-49AE918A7AE2}"/>
            </c:ext>
          </c:extLst>
        </c:ser>
        <c:ser>
          <c:idx val="2"/>
          <c:order val="2"/>
          <c:tx>
            <c:strRef>
              <c:f>'Clustered bar'!$D$2</c:f>
              <c:strCache>
                <c:ptCount val="1"/>
                <c:pt idx="0">
                  <c:v>Pears</c:v>
                </c:pt>
              </c:strCache>
            </c:strRef>
          </c:tx>
          <c:spPr>
            <a:solidFill>
              <a:srgbClr val="801650"/>
            </a:solidFill>
            <a:ln>
              <a:noFill/>
            </a:ln>
            <a:effectLst/>
          </c:spPr>
          <c:invertIfNegative val="0"/>
          <c:cat>
            <c:strRef>
              <c:f>'Clustered bar'!$A$3:$A$6</c:f>
              <c:strCache>
                <c:ptCount val="4"/>
                <c:pt idx="0">
                  <c:v>Shop 1 </c:v>
                </c:pt>
                <c:pt idx="1">
                  <c:v>Shop 2</c:v>
                </c:pt>
                <c:pt idx="2">
                  <c:v>Shop 3</c:v>
                </c:pt>
                <c:pt idx="3">
                  <c:v>Shop 4</c:v>
                </c:pt>
              </c:strCache>
            </c:strRef>
          </c:cat>
          <c:val>
            <c:numRef>
              <c:f>'Clustered bar'!$D$3:$D$6</c:f>
              <c:numCache>
                <c:formatCode>General</c:formatCode>
                <c:ptCount val="4"/>
                <c:pt idx="0">
                  <c:v>21</c:v>
                </c:pt>
                <c:pt idx="1">
                  <c:v>18</c:v>
                </c:pt>
                <c:pt idx="2">
                  <c:v>18</c:v>
                </c:pt>
                <c:pt idx="3">
                  <c:v>19</c:v>
                </c:pt>
              </c:numCache>
            </c:numRef>
          </c:val>
          <c:extLst>
            <c:ext xmlns:c16="http://schemas.microsoft.com/office/drawing/2014/chart" uri="{C3380CC4-5D6E-409C-BE32-E72D297353CC}">
              <c16:uniqueId val="{00000002-EE3E-4CCF-BA60-49AE918A7AE2}"/>
            </c:ext>
          </c:extLst>
        </c:ser>
        <c:ser>
          <c:idx val="3"/>
          <c:order val="3"/>
          <c:tx>
            <c:strRef>
              <c:f>'Clustered bar'!$E$2</c:f>
              <c:strCache>
                <c:ptCount val="1"/>
                <c:pt idx="0">
                  <c:v>Pineapples</c:v>
                </c:pt>
              </c:strCache>
            </c:strRef>
          </c:tx>
          <c:spPr>
            <a:solidFill>
              <a:srgbClr val="F46A25"/>
            </a:solidFill>
            <a:ln>
              <a:noFill/>
            </a:ln>
            <a:effectLst/>
          </c:spPr>
          <c:invertIfNegative val="0"/>
          <c:cat>
            <c:strRef>
              <c:f>'Clustered bar'!$A$3:$A$6</c:f>
              <c:strCache>
                <c:ptCount val="4"/>
                <c:pt idx="0">
                  <c:v>Shop 1 </c:v>
                </c:pt>
                <c:pt idx="1">
                  <c:v>Shop 2</c:v>
                </c:pt>
                <c:pt idx="2">
                  <c:v>Shop 3</c:v>
                </c:pt>
                <c:pt idx="3">
                  <c:v>Shop 4</c:v>
                </c:pt>
              </c:strCache>
            </c:strRef>
          </c:cat>
          <c:val>
            <c:numRef>
              <c:f>'Clustered bar'!$E$3:$E$6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3-EE3E-4CCF-BA60-49AE918A7AE2}"/>
            </c:ext>
          </c:extLst>
        </c:ser>
        <c:dLbls>
          <c:showLegendKey val="0"/>
          <c:showVal val="0"/>
          <c:showCatName val="0"/>
          <c:showSerName val="0"/>
          <c:showPercent val="0"/>
          <c:showBubbleSize val="0"/>
        </c:dLbls>
        <c:gapWidth val="219"/>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legend>
      <c:legendPos val="t"/>
      <c:layout>
        <c:manualLayout>
          <c:xMode val="edge"/>
          <c:yMode val="edge"/>
          <c:x val="2.3222164989642365E-3"/>
          <c:y val="8.4159010260417364E-3"/>
          <c:w val="0.80827241172057407"/>
          <c:h val="7.2460464418891257E-2"/>
        </c:manualLayout>
      </c:layout>
      <c:overlay val="0"/>
      <c:spPr>
        <a:noFill/>
        <a:ln>
          <a:noFill/>
        </a:ln>
        <a:effectLst/>
      </c:spPr>
      <c:txPr>
        <a:bodyPr rot="0" spcFirstLastPara="1" vertOverflow="ellipsis" vert="horz" wrap="square" anchor="ctr" anchorCtr="0"/>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'Stacked bar neg values - bad'!$B$2</c:f>
              <c:strCache>
                <c:ptCount val="1"/>
                <c:pt idx="0">
                  <c:v>Area 1</c:v>
                </c:pt>
              </c:strCache>
            </c:strRef>
          </c:tx>
          <c:spPr>
            <a:solidFill>
              <a:srgbClr val="12436D"/>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bad'!$B$3:$B$17</c:f>
              <c:numCache>
                <c:formatCode>General</c:formatCode>
                <c:ptCount val="15"/>
                <c:pt idx="0">
                  <c:v>0.4</c:v>
                </c:pt>
                <c:pt idx="1">
                  <c:v>0.9</c:v>
                </c:pt>
                <c:pt idx="2">
                  <c:v>0.2</c:v>
                </c:pt>
                <c:pt idx="3">
                  <c:v>0.1</c:v>
                </c:pt>
                <c:pt idx="4">
                  <c:v>-0.8</c:v>
                </c:pt>
                <c:pt idx="5">
                  <c:v>0.1</c:v>
                </c:pt>
                <c:pt idx="6">
                  <c:v>0.9</c:v>
                </c:pt>
                <c:pt idx="7">
                  <c:v>0.6</c:v>
                </c:pt>
                <c:pt idx="8">
                  <c:v>1</c:v>
                </c:pt>
                <c:pt idx="9">
                  <c:v>0.7</c:v>
                </c:pt>
                <c:pt idx="10">
                  <c:v>0</c:v>
                </c:pt>
                <c:pt idx="11">
                  <c:v>0.6</c:v>
                </c:pt>
                <c:pt idx="12">
                  <c:v>0.3</c:v>
                </c:pt>
                <c:pt idx="13">
                  <c:v>0</c:v>
                </c:pt>
                <c:pt idx="14">
                  <c:v>-0.6</c:v>
                </c:pt>
              </c:numCache>
            </c:numRef>
          </c:val>
          <c:extLst>
            <c:ext xmlns:c16="http://schemas.microsoft.com/office/drawing/2014/chart" uri="{C3380CC4-5D6E-409C-BE32-E72D297353CC}">
              <c16:uniqueId val="{00000000-A99E-46B2-85CC-79AF0AC381A4}"/>
            </c:ext>
          </c:extLst>
        </c:ser>
        <c:ser>
          <c:idx val="1"/>
          <c:order val="1"/>
          <c:tx>
            <c:strRef>
              <c:f>'Stacked bar neg values - bad'!$C$2</c:f>
              <c:strCache>
                <c:ptCount val="1"/>
                <c:pt idx="0">
                  <c:v>Area 2</c:v>
                </c:pt>
              </c:strCache>
            </c:strRef>
          </c:tx>
          <c:spPr>
            <a:solidFill>
              <a:srgbClr val="28A197"/>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bad'!$C$3:$C$17</c:f>
              <c:numCache>
                <c:formatCode>General</c:formatCode>
                <c:ptCount val="15"/>
                <c:pt idx="0">
                  <c:v>-0.5</c:v>
                </c:pt>
                <c:pt idx="1">
                  <c:v>-0.5</c:v>
                </c:pt>
                <c:pt idx="2">
                  <c:v>-0.2</c:v>
                </c:pt>
                <c:pt idx="3">
                  <c:v>-0.7</c:v>
                </c:pt>
                <c:pt idx="4">
                  <c:v>-0.5</c:v>
                </c:pt>
                <c:pt idx="5">
                  <c:v>0</c:v>
                </c:pt>
                <c:pt idx="6">
                  <c:v>0</c:v>
                </c:pt>
                <c:pt idx="7">
                  <c:v>0.8</c:v>
                </c:pt>
                <c:pt idx="8">
                  <c:v>0.3</c:v>
                </c:pt>
                <c:pt idx="9">
                  <c:v>-0.2</c:v>
                </c:pt>
                <c:pt idx="10">
                  <c:v>0.3</c:v>
                </c:pt>
                <c:pt idx="11">
                  <c:v>0.4</c:v>
                </c:pt>
                <c:pt idx="12">
                  <c:v>0</c:v>
                </c:pt>
                <c:pt idx="13">
                  <c:v>0.7</c:v>
                </c:pt>
                <c:pt idx="14">
                  <c:v>0.1</c:v>
                </c:pt>
              </c:numCache>
            </c:numRef>
          </c:val>
          <c:extLst>
            <c:ext xmlns:c16="http://schemas.microsoft.com/office/drawing/2014/chart" uri="{C3380CC4-5D6E-409C-BE32-E72D297353CC}">
              <c16:uniqueId val="{00000001-A99E-46B2-85CC-79AF0AC381A4}"/>
            </c:ext>
          </c:extLst>
        </c:ser>
        <c:ser>
          <c:idx val="2"/>
          <c:order val="2"/>
          <c:tx>
            <c:strRef>
              <c:f>'Stacked bar neg values - bad'!$D$2</c:f>
              <c:strCache>
                <c:ptCount val="1"/>
                <c:pt idx="0">
                  <c:v>Area 3</c:v>
                </c:pt>
              </c:strCache>
            </c:strRef>
          </c:tx>
          <c:spPr>
            <a:solidFill>
              <a:srgbClr val="801650"/>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bad'!$D$3:$D$17</c:f>
              <c:numCache>
                <c:formatCode>General</c:formatCode>
                <c:ptCount val="15"/>
                <c:pt idx="0">
                  <c:v>-0.1</c:v>
                </c:pt>
                <c:pt idx="1">
                  <c:v>0.1</c:v>
                </c:pt>
                <c:pt idx="2">
                  <c:v>-0.1</c:v>
                </c:pt>
                <c:pt idx="3">
                  <c:v>0.1</c:v>
                </c:pt>
                <c:pt idx="4">
                  <c:v>-0.2</c:v>
                </c:pt>
                <c:pt idx="5">
                  <c:v>0</c:v>
                </c:pt>
                <c:pt idx="6">
                  <c:v>0</c:v>
                </c:pt>
                <c:pt idx="7">
                  <c:v>-0.1</c:v>
                </c:pt>
                <c:pt idx="8">
                  <c:v>0</c:v>
                </c:pt>
                <c:pt idx="9">
                  <c:v>-0.1</c:v>
                </c:pt>
                <c:pt idx="10">
                  <c:v>0</c:v>
                </c:pt>
                <c:pt idx="11">
                  <c:v>0</c:v>
                </c:pt>
                <c:pt idx="12">
                  <c:v>0</c:v>
                </c:pt>
                <c:pt idx="13">
                  <c:v>-0.1</c:v>
                </c:pt>
                <c:pt idx="14">
                  <c:v>0.1</c:v>
                </c:pt>
              </c:numCache>
            </c:numRef>
          </c:val>
          <c:extLst>
            <c:ext xmlns:c16="http://schemas.microsoft.com/office/drawing/2014/chart" uri="{C3380CC4-5D6E-409C-BE32-E72D297353CC}">
              <c16:uniqueId val="{00000002-A99E-46B2-85CC-79AF0AC381A4}"/>
            </c:ext>
          </c:extLst>
        </c:ser>
        <c:dLbls>
          <c:showLegendKey val="0"/>
          <c:showVal val="0"/>
          <c:showCatName val="0"/>
          <c:showSerName val="0"/>
          <c:showPercent val="0"/>
          <c:showBubbleSize val="0"/>
        </c:dLbls>
        <c:gapWidth val="75"/>
        <c:overlap val="100"/>
        <c:axId val="547074608"/>
        <c:axId val="547070672"/>
      </c:barChart>
      <c:catAx>
        <c:axId val="547074608"/>
        <c:scaling>
          <c:orientation val="minMax"/>
        </c:scaling>
        <c:delete val="0"/>
        <c:axPos val="b"/>
        <c:numFmt formatCode="General" sourceLinked="1"/>
        <c:majorTickMark val="none"/>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7070672"/>
        <c:crosses val="autoZero"/>
        <c:auto val="0"/>
        <c:lblAlgn val="ctr"/>
        <c:lblOffset val="100"/>
        <c:tickLblSkip val="2"/>
        <c:tickMarkSkip val="1"/>
        <c:noMultiLvlLbl val="0"/>
      </c:catAx>
      <c:valAx>
        <c:axId val="547070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7074608"/>
        <c:crosses val="autoZero"/>
        <c:crossBetween val="between"/>
      </c:valAx>
      <c:spPr>
        <a:noFill/>
        <a:ln>
          <a:noFill/>
        </a:ln>
        <a:effectLst/>
      </c:spPr>
    </c:plotArea>
    <c:legend>
      <c:legendPos val="r"/>
      <c:layout>
        <c:manualLayout>
          <c:xMode val="edge"/>
          <c:yMode val="edge"/>
          <c:x val="0.84248252459538775"/>
          <c:y val="0.3431598249261123"/>
          <c:w val="0.15751748784769984"/>
          <c:h val="0.2433333668090171"/>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2436D"/>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bad'!$B$3:$B$17</c:f>
              <c:numCache>
                <c:formatCode>General</c:formatCode>
                <c:ptCount val="15"/>
                <c:pt idx="0">
                  <c:v>0.4</c:v>
                </c:pt>
                <c:pt idx="1">
                  <c:v>0.9</c:v>
                </c:pt>
                <c:pt idx="2">
                  <c:v>0.2</c:v>
                </c:pt>
                <c:pt idx="3">
                  <c:v>0.1</c:v>
                </c:pt>
                <c:pt idx="4">
                  <c:v>-0.8</c:v>
                </c:pt>
                <c:pt idx="5">
                  <c:v>0.1</c:v>
                </c:pt>
                <c:pt idx="6">
                  <c:v>0.9</c:v>
                </c:pt>
                <c:pt idx="7">
                  <c:v>0.6</c:v>
                </c:pt>
                <c:pt idx="8">
                  <c:v>1</c:v>
                </c:pt>
                <c:pt idx="9">
                  <c:v>0.7</c:v>
                </c:pt>
                <c:pt idx="10">
                  <c:v>0</c:v>
                </c:pt>
                <c:pt idx="11">
                  <c:v>0.6</c:v>
                </c:pt>
                <c:pt idx="12">
                  <c:v>0.3</c:v>
                </c:pt>
                <c:pt idx="13">
                  <c:v>0</c:v>
                </c:pt>
                <c:pt idx="14">
                  <c:v>-0.6</c:v>
                </c:pt>
              </c:numCache>
            </c:numRef>
          </c:val>
          <c:extLst>
            <c:ext xmlns:c16="http://schemas.microsoft.com/office/drawing/2014/chart" uri="{C3380CC4-5D6E-409C-BE32-E72D297353CC}">
              <c16:uniqueId val="{00000000-2D1B-4309-A9AD-11972368864A}"/>
            </c:ext>
          </c:extLst>
        </c:ser>
        <c:dLbls>
          <c:showLegendKey val="0"/>
          <c:showVal val="0"/>
          <c:showCatName val="0"/>
          <c:showSerName val="0"/>
          <c:showPercent val="0"/>
          <c:showBubbleSize val="0"/>
        </c:dLbls>
        <c:gapWidth val="75"/>
        <c:overlap val="-27"/>
        <c:axId val="715590560"/>
        <c:axId val="715585968"/>
      </c:barChart>
      <c:catAx>
        <c:axId val="7155905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715585968"/>
        <c:crosses val="autoZero"/>
        <c:auto val="1"/>
        <c:lblAlgn val="ctr"/>
        <c:lblOffset val="100"/>
        <c:tickLblSkip val="2"/>
        <c:noMultiLvlLbl val="0"/>
      </c:catAx>
      <c:valAx>
        <c:axId val="715585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71559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62459633043956E-2"/>
          <c:y val="4.6105808374755405E-2"/>
          <c:w val="0.88081833902713269"/>
          <c:h val="0.84008248220206883"/>
        </c:manualLayout>
      </c:layout>
      <c:barChart>
        <c:barDir val="col"/>
        <c:grouping val="clustered"/>
        <c:varyColors val="0"/>
        <c:ser>
          <c:idx val="0"/>
          <c:order val="0"/>
          <c:spPr>
            <a:solidFill>
              <a:srgbClr val="12436D"/>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bad'!$C$3:$C$17</c:f>
              <c:numCache>
                <c:formatCode>General</c:formatCode>
                <c:ptCount val="15"/>
                <c:pt idx="0">
                  <c:v>-0.5</c:v>
                </c:pt>
                <c:pt idx="1">
                  <c:v>-0.5</c:v>
                </c:pt>
                <c:pt idx="2">
                  <c:v>-0.2</c:v>
                </c:pt>
                <c:pt idx="3">
                  <c:v>-0.7</c:v>
                </c:pt>
                <c:pt idx="4">
                  <c:v>-0.5</c:v>
                </c:pt>
                <c:pt idx="5">
                  <c:v>0</c:v>
                </c:pt>
                <c:pt idx="6">
                  <c:v>0</c:v>
                </c:pt>
                <c:pt idx="7">
                  <c:v>0.8</c:v>
                </c:pt>
                <c:pt idx="8">
                  <c:v>0.3</c:v>
                </c:pt>
                <c:pt idx="9">
                  <c:v>-0.2</c:v>
                </c:pt>
                <c:pt idx="10">
                  <c:v>0.3</c:v>
                </c:pt>
                <c:pt idx="11">
                  <c:v>0.4</c:v>
                </c:pt>
                <c:pt idx="12">
                  <c:v>0</c:v>
                </c:pt>
                <c:pt idx="13">
                  <c:v>0.7</c:v>
                </c:pt>
                <c:pt idx="14">
                  <c:v>0.1</c:v>
                </c:pt>
              </c:numCache>
            </c:numRef>
          </c:val>
          <c:extLst>
            <c:ext xmlns:c16="http://schemas.microsoft.com/office/drawing/2014/chart" uri="{C3380CC4-5D6E-409C-BE32-E72D297353CC}">
              <c16:uniqueId val="{00000000-AF4E-4781-90E0-647A15D6B7BB}"/>
            </c:ext>
          </c:extLst>
        </c:ser>
        <c:dLbls>
          <c:showLegendKey val="0"/>
          <c:showVal val="0"/>
          <c:showCatName val="0"/>
          <c:showSerName val="0"/>
          <c:showPercent val="0"/>
          <c:showBubbleSize val="0"/>
        </c:dLbls>
        <c:gapWidth val="75"/>
        <c:overlap val="-27"/>
        <c:axId val="715545296"/>
        <c:axId val="715544640"/>
      </c:barChart>
      <c:catAx>
        <c:axId val="715545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715544640"/>
        <c:crosses val="autoZero"/>
        <c:auto val="1"/>
        <c:lblAlgn val="ctr"/>
        <c:lblOffset val="100"/>
        <c:tickLblSkip val="2"/>
        <c:noMultiLvlLbl val="0"/>
      </c:catAx>
      <c:valAx>
        <c:axId val="715544640"/>
        <c:scaling>
          <c:orientation val="minMax"/>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5545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2436D"/>
            </a:solidFill>
            <a:ln>
              <a:noFill/>
            </a:ln>
            <a:effectLst/>
          </c:spPr>
          <c:invertIfNegative val="0"/>
          <c:cat>
            <c:numRef>
              <c:f>'Stacked bar neg values - bad'!$A$3:$A$17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'Stacked bar neg values - bad'!$D$3:$D$17</c:f>
              <c:numCache>
                <c:formatCode>General</c:formatCode>
                <c:ptCount val="15"/>
                <c:pt idx="0">
                  <c:v>-0.1</c:v>
                </c:pt>
                <c:pt idx="1">
                  <c:v>0.1</c:v>
                </c:pt>
                <c:pt idx="2">
                  <c:v>-0.1</c:v>
                </c:pt>
                <c:pt idx="3">
                  <c:v>0.1</c:v>
                </c:pt>
                <c:pt idx="4">
                  <c:v>-0.2</c:v>
                </c:pt>
                <c:pt idx="5">
                  <c:v>0</c:v>
                </c:pt>
                <c:pt idx="6">
                  <c:v>0</c:v>
                </c:pt>
                <c:pt idx="7">
                  <c:v>-0.1</c:v>
                </c:pt>
                <c:pt idx="8">
                  <c:v>0</c:v>
                </c:pt>
                <c:pt idx="9">
                  <c:v>-0.1</c:v>
                </c:pt>
                <c:pt idx="10">
                  <c:v>0</c:v>
                </c:pt>
                <c:pt idx="11">
                  <c:v>0</c:v>
                </c:pt>
                <c:pt idx="12">
                  <c:v>0</c:v>
                </c:pt>
                <c:pt idx="13">
                  <c:v>-0.1</c:v>
                </c:pt>
                <c:pt idx="14">
                  <c:v>0.1</c:v>
                </c:pt>
              </c:numCache>
            </c:numRef>
          </c:val>
          <c:extLst>
            <c:ext xmlns:c16="http://schemas.microsoft.com/office/drawing/2014/chart" uri="{C3380CC4-5D6E-409C-BE32-E72D297353CC}">
              <c16:uniqueId val="{00000000-4B42-4BB4-A235-145B12EE4CC6}"/>
            </c:ext>
          </c:extLst>
        </c:ser>
        <c:dLbls>
          <c:showLegendKey val="0"/>
          <c:showVal val="0"/>
          <c:showCatName val="0"/>
          <c:showSerName val="0"/>
          <c:showPercent val="0"/>
          <c:showBubbleSize val="0"/>
        </c:dLbls>
        <c:gapWidth val="75"/>
        <c:overlap val="-27"/>
        <c:axId val="715575800"/>
        <c:axId val="715584328"/>
      </c:barChart>
      <c:catAx>
        <c:axId val="7155758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715584328"/>
        <c:crosses val="autoZero"/>
        <c:auto val="1"/>
        <c:lblAlgn val="ctr"/>
        <c:lblOffset val="100"/>
        <c:tickLblSkip val="2"/>
        <c:noMultiLvlLbl val="0"/>
      </c:catAx>
      <c:valAx>
        <c:axId val="715584328"/>
        <c:scaling>
          <c:orientation val="minMax"/>
          <c:max val="1"/>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5575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Men</c:v>
          </c:tx>
          <c:spPr>
            <a:ln w="38100" cap="rnd">
              <a:solidFill>
                <a:srgbClr val="12436D"/>
              </a:solidFill>
              <a:round/>
            </a:ln>
            <a:effectLst/>
          </c:spPr>
          <c:marker>
            <c:symbol val="none"/>
          </c:marker>
          <c:cat>
            <c:numRef>
              <c:f>'labour force stats'!$A$9:$A$59</c:f>
              <c:numCache>
                <c:formatCode>General</c:formatCode>
                <c:ptCount val="5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numCache>
            </c:numRef>
          </c:cat>
          <c:val>
            <c:numRef>
              <c:f>'labour force stats'!$L$9:$L$59</c:f>
              <c:numCache>
                <c:formatCode>0.0</c:formatCode>
                <c:ptCount val="51"/>
                <c:pt idx="0">
                  <c:v>3.6</c:v>
                </c:pt>
                <c:pt idx="1">
                  <c:v>3.9</c:v>
                </c:pt>
                <c:pt idx="2">
                  <c:v>3</c:v>
                </c:pt>
                <c:pt idx="3">
                  <c:v>3</c:v>
                </c:pt>
                <c:pt idx="4">
                  <c:v>4.0999999999999996</c:v>
                </c:pt>
                <c:pt idx="5">
                  <c:v>5.0999999999999996</c:v>
                </c:pt>
                <c:pt idx="6">
                  <c:v>5.2</c:v>
                </c:pt>
                <c:pt idx="7">
                  <c:v>5.0999999999999996</c:v>
                </c:pt>
                <c:pt idx="8">
                  <c:v>4.8</c:v>
                </c:pt>
                <c:pt idx="9">
                  <c:v>6.6</c:v>
                </c:pt>
                <c:pt idx="10">
                  <c:v>10.199999999999999</c:v>
                </c:pt>
                <c:pt idx="11">
                  <c:v>11.5</c:v>
                </c:pt>
                <c:pt idx="12">
                  <c:v>12.1</c:v>
                </c:pt>
                <c:pt idx="13">
                  <c:v>11.9</c:v>
                </c:pt>
                <c:pt idx="14">
                  <c:v>11.6</c:v>
                </c:pt>
                <c:pt idx="15">
                  <c:v>11.7</c:v>
                </c:pt>
                <c:pt idx="16">
                  <c:v>10.8</c:v>
                </c:pt>
                <c:pt idx="17">
                  <c:v>8.8000000000000007</c:v>
                </c:pt>
                <c:pt idx="18">
                  <c:v>7.3</c:v>
                </c:pt>
                <c:pt idx="19">
                  <c:v>7.4</c:v>
                </c:pt>
                <c:pt idx="20">
                  <c:v>9.9</c:v>
                </c:pt>
                <c:pt idx="21">
                  <c:v>11.8</c:v>
                </c:pt>
                <c:pt idx="22">
                  <c:v>12.3</c:v>
                </c:pt>
                <c:pt idx="23">
                  <c:v>11.2</c:v>
                </c:pt>
                <c:pt idx="24">
                  <c:v>10</c:v>
                </c:pt>
                <c:pt idx="25">
                  <c:v>9.4</c:v>
                </c:pt>
                <c:pt idx="26">
                  <c:v>7.9</c:v>
                </c:pt>
                <c:pt idx="27">
                  <c:v>6.9</c:v>
                </c:pt>
                <c:pt idx="28">
                  <c:v>6.6</c:v>
                </c:pt>
                <c:pt idx="29">
                  <c:v>5.9</c:v>
                </c:pt>
                <c:pt idx="30">
                  <c:v>5.6</c:v>
                </c:pt>
                <c:pt idx="31">
                  <c:v>5.7</c:v>
                </c:pt>
                <c:pt idx="32">
                  <c:v>5.6</c:v>
                </c:pt>
                <c:pt idx="33">
                  <c:v>5.0999999999999996</c:v>
                </c:pt>
                <c:pt idx="34">
                  <c:v>5.2</c:v>
                </c:pt>
                <c:pt idx="35">
                  <c:v>5.8</c:v>
                </c:pt>
                <c:pt idx="36">
                  <c:v>5.6</c:v>
                </c:pt>
                <c:pt idx="37">
                  <c:v>6.2</c:v>
                </c:pt>
                <c:pt idx="38">
                  <c:v>8.6</c:v>
                </c:pt>
                <c:pt idx="39">
                  <c:v>8.6999999999999993</c:v>
                </c:pt>
                <c:pt idx="40">
                  <c:v>8.6999999999999993</c:v>
                </c:pt>
                <c:pt idx="41">
                  <c:v>8.4</c:v>
                </c:pt>
                <c:pt idx="42">
                  <c:v>8.1</c:v>
                </c:pt>
                <c:pt idx="43">
                  <c:v>6.4</c:v>
                </c:pt>
                <c:pt idx="44">
                  <c:v>5.5</c:v>
                </c:pt>
                <c:pt idx="45">
                  <c:v>5</c:v>
                </c:pt>
                <c:pt idx="46">
                  <c:v>4.5</c:v>
                </c:pt>
                <c:pt idx="47">
                  <c:v>4.0999999999999996</c:v>
                </c:pt>
                <c:pt idx="48">
                  <c:v>4</c:v>
                </c:pt>
                <c:pt idx="49">
                  <c:v>4.8</c:v>
                </c:pt>
                <c:pt idx="50">
                  <c:v>4.7</c:v>
                </c:pt>
              </c:numCache>
            </c:numRef>
          </c:val>
          <c:smooth val="0"/>
          <c:extLst>
            <c:ext xmlns:c16="http://schemas.microsoft.com/office/drawing/2014/chart" uri="{C3380CC4-5D6E-409C-BE32-E72D297353CC}">
              <c16:uniqueId val="{00000000-26F1-4CC4-8519-24E035F1DB90}"/>
            </c:ext>
          </c:extLst>
        </c:ser>
        <c:ser>
          <c:idx val="1"/>
          <c:order val="1"/>
          <c:tx>
            <c:v>Women</c:v>
          </c:tx>
          <c:spPr>
            <a:ln w="38100" cap="rnd">
              <a:solidFill>
                <a:schemeClr val="accent2"/>
              </a:solidFill>
              <a:round/>
            </a:ln>
            <a:effectLst/>
          </c:spPr>
          <c:marker>
            <c:symbol val="none"/>
          </c:marker>
          <c:cat>
            <c:numRef>
              <c:f>'labour force stats'!$A$9:$A$59</c:f>
              <c:numCache>
                <c:formatCode>General</c:formatCode>
                <c:ptCount val="5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numCache>
            </c:numRef>
          </c:cat>
          <c:val>
            <c:numRef>
              <c:f>'labour force stats'!$S$9:$S$59</c:f>
              <c:numCache>
                <c:formatCode>0.0</c:formatCode>
                <c:ptCount val="51"/>
                <c:pt idx="0">
                  <c:v>5.0999999999999996</c:v>
                </c:pt>
                <c:pt idx="1">
                  <c:v>5.0999999999999996</c:v>
                </c:pt>
                <c:pt idx="2">
                  <c:v>4.8</c:v>
                </c:pt>
                <c:pt idx="3">
                  <c:v>4.7</c:v>
                </c:pt>
                <c:pt idx="4">
                  <c:v>5.0999999999999996</c:v>
                </c:pt>
                <c:pt idx="5">
                  <c:v>5.8</c:v>
                </c:pt>
                <c:pt idx="6">
                  <c:v>6.2</c:v>
                </c:pt>
                <c:pt idx="7">
                  <c:v>6.2</c:v>
                </c:pt>
                <c:pt idx="8">
                  <c:v>6.2</c:v>
                </c:pt>
                <c:pt idx="9">
                  <c:v>7.1</c:v>
                </c:pt>
                <c:pt idx="10">
                  <c:v>8.8000000000000007</c:v>
                </c:pt>
                <c:pt idx="11">
                  <c:v>9.5</c:v>
                </c:pt>
                <c:pt idx="12">
                  <c:v>10.5</c:v>
                </c:pt>
                <c:pt idx="13">
                  <c:v>11.6</c:v>
                </c:pt>
                <c:pt idx="14">
                  <c:v>10.9</c:v>
                </c:pt>
                <c:pt idx="15">
                  <c:v>10.9</c:v>
                </c:pt>
                <c:pt idx="16">
                  <c:v>10</c:v>
                </c:pt>
                <c:pt idx="17">
                  <c:v>8.3000000000000007</c:v>
                </c:pt>
                <c:pt idx="18">
                  <c:v>7.1</c:v>
                </c:pt>
                <c:pt idx="19">
                  <c:v>6.8</c:v>
                </c:pt>
                <c:pt idx="20">
                  <c:v>7.5</c:v>
                </c:pt>
                <c:pt idx="21">
                  <c:v>7.7</c:v>
                </c:pt>
                <c:pt idx="22">
                  <c:v>7.9</c:v>
                </c:pt>
                <c:pt idx="23">
                  <c:v>7.4</c:v>
                </c:pt>
                <c:pt idx="24">
                  <c:v>6.8</c:v>
                </c:pt>
                <c:pt idx="25">
                  <c:v>6.4</c:v>
                </c:pt>
                <c:pt idx="26">
                  <c:v>5.9</c:v>
                </c:pt>
                <c:pt idx="27">
                  <c:v>5.4</c:v>
                </c:pt>
                <c:pt idx="28">
                  <c:v>5.2</c:v>
                </c:pt>
                <c:pt idx="29">
                  <c:v>4.9000000000000004</c:v>
                </c:pt>
                <c:pt idx="30">
                  <c:v>4.4000000000000004</c:v>
                </c:pt>
                <c:pt idx="31">
                  <c:v>4.5</c:v>
                </c:pt>
                <c:pt idx="32">
                  <c:v>4.4000000000000004</c:v>
                </c:pt>
                <c:pt idx="33">
                  <c:v>4.3</c:v>
                </c:pt>
                <c:pt idx="34">
                  <c:v>4.4000000000000004</c:v>
                </c:pt>
                <c:pt idx="35">
                  <c:v>5.0999999999999996</c:v>
                </c:pt>
                <c:pt idx="36">
                  <c:v>5</c:v>
                </c:pt>
                <c:pt idx="37">
                  <c:v>5.2</c:v>
                </c:pt>
                <c:pt idx="38">
                  <c:v>6.5</c:v>
                </c:pt>
                <c:pt idx="39">
                  <c:v>6.9</c:v>
                </c:pt>
                <c:pt idx="40">
                  <c:v>7.4</c:v>
                </c:pt>
                <c:pt idx="41">
                  <c:v>7.5</c:v>
                </c:pt>
                <c:pt idx="42" formatCode="General">
                  <c:v>7.1</c:v>
                </c:pt>
                <c:pt idx="43" formatCode="General">
                  <c:v>5.9</c:v>
                </c:pt>
                <c:pt idx="44" formatCode="General">
                  <c:v>5.2</c:v>
                </c:pt>
                <c:pt idx="45" formatCode="General">
                  <c:v>4.8</c:v>
                </c:pt>
                <c:pt idx="46" formatCode="General">
                  <c:v>4.3</c:v>
                </c:pt>
                <c:pt idx="47">
                  <c:v>4</c:v>
                </c:pt>
                <c:pt idx="48">
                  <c:v>3.6</c:v>
                </c:pt>
                <c:pt idx="49">
                  <c:v>4.3</c:v>
                </c:pt>
                <c:pt idx="50">
                  <c:v>4.3</c:v>
                </c:pt>
              </c:numCache>
            </c:numRef>
          </c:val>
          <c:smooth val="0"/>
          <c:extLst>
            <c:ext xmlns:c16="http://schemas.microsoft.com/office/drawing/2014/chart" uri="{C3380CC4-5D6E-409C-BE32-E72D297353CC}">
              <c16:uniqueId val="{00000001-26F1-4CC4-8519-24E035F1DB90}"/>
            </c:ext>
          </c:extLst>
        </c:ser>
        <c:dLbls>
          <c:showLegendKey val="0"/>
          <c:showVal val="0"/>
          <c:showCatName val="0"/>
          <c:showSerName val="0"/>
          <c:showPercent val="0"/>
          <c:showBubbleSize val="0"/>
        </c:dLbls>
        <c:smooth val="0"/>
        <c:axId val="640101368"/>
        <c:axId val="640102680"/>
      </c:lineChart>
      <c:catAx>
        <c:axId val="640101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0102680"/>
        <c:crossesAt val="0"/>
        <c:auto val="1"/>
        <c:lblAlgn val="ctr"/>
        <c:lblOffset val="100"/>
        <c:tickLblSkip val="5"/>
        <c:noMultiLvlLbl val="0"/>
      </c:catAx>
      <c:valAx>
        <c:axId val="640102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01013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'14-lines-focus-small-mult'!$C$2</c:f>
              <c:strCache>
                <c:ptCount val="1"/>
                <c:pt idx="0">
                  <c:v>Austria</c:v>
                </c:pt>
              </c:strCache>
            </c:strRef>
          </c:tx>
          <c:spPr>
            <a:ln w="28575" cap="rnd">
              <a:solidFill>
                <a:srgbClr val="F46A25"/>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'14-lines-focus-small-mult'!$C$3:$C$108</c:f>
              <c:numCache>
                <c:formatCode>General</c:formatCode>
                <c:ptCount val="106"/>
                <c:pt idx="0">
                  <c:v>51</c:v>
                </c:pt>
                <c:pt idx="1">
                  <c:v>52</c:v>
                </c:pt>
                <c:pt idx="2">
                  <c:v>52</c:v>
                </c:pt>
                <c:pt idx="3">
                  <c:v>53</c:v>
                </c:pt>
                <c:pt idx="4">
                  <c:v>53</c:v>
                </c:pt>
                <c:pt idx="5">
                  <c:v>54</c:v>
                </c:pt>
                <c:pt idx="6">
                  <c:v>55</c:v>
                </c:pt>
                <c:pt idx="7">
                  <c:v>56</c:v>
                </c:pt>
                <c:pt idx="8">
                  <c:v>58</c:v>
                </c:pt>
                <c:pt idx="9">
                  <c:v>61</c:v>
                </c:pt>
                <c:pt idx="10">
                  <c:v>66</c:v>
                </c:pt>
                <c:pt idx="11">
                  <c:v>71</c:v>
                </c:pt>
                <c:pt idx="12">
                  <c:v>78</c:v>
                </c:pt>
                <c:pt idx="13">
                  <c:v>84</c:v>
                </c:pt>
                <c:pt idx="14">
                  <c:v>89</c:v>
                </c:pt>
                <c:pt idx="15">
                  <c:v>94</c:v>
                </c:pt>
                <c:pt idx="16">
                  <c:v>99</c:v>
                </c:pt>
                <c:pt idx="17">
                  <c:v>104</c:v>
                </c:pt>
                <c:pt idx="18">
                  <c:v>110</c:v>
                </c:pt>
                <c:pt idx="19">
                  <c:v>114</c:v>
                </c:pt>
                <c:pt idx="20">
                  <c:v>119</c:v>
                </c:pt>
                <c:pt idx="21">
                  <c:v>123</c:v>
                </c:pt>
                <c:pt idx="22">
                  <c:v>128</c:v>
                </c:pt>
                <c:pt idx="23">
                  <c:v>130</c:v>
                </c:pt>
                <c:pt idx="24">
                  <c:v>136</c:v>
                </c:pt>
                <c:pt idx="25">
                  <c:v>139</c:v>
                </c:pt>
                <c:pt idx="26">
                  <c:v>144</c:v>
                </c:pt>
                <c:pt idx="27">
                  <c:v>144</c:v>
                </c:pt>
                <c:pt idx="28">
                  <c:v>149</c:v>
                </c:pt>
                <c:pt idx="29">
                  <c:v>150</c:v>
                </c:pt>
                <c:pt idx="30">
                  <c:v>153</c:v>
                </c:pt>
                <c:pt idx="31">
                  <c:v>158</c:v>
                </c:pt>
                <c:pt idx="32">
                  <c:v>159</c:v>
                </c:pt>
                <c:pt idx="33">
                  <c:v>161</c:v>
                </c:pt>
                <c:pt idx="34">
                  <c:v>167</c:v>
                </c:pt>
                <c:pt idx="35">
                  <c:v>173</c:v>
                </c:pt>
                <c:pt idx="36">
                  <c:v>165</c:v>
                </c:pt>
                <c:pt idx="37">
                  <c:v>168</c:v>
                </c:pt>
                <c:pt idx="38">
                  <c:v>175</c:v>
                </c:pt>
                <c:pt idx="39">
                  <c:v>188</c:v>
                </c:pt>
                <c:pt idx="40">
                  <c:v>197</c:v>
                </c:pt>
                <c:pt idx="41">
                  <c:v>206</c:v>
                </c:pt>
                <c:pt idx="42">
                  <c:v>207</c:v>
                </c:pt>
                <c:pt idx="43">
                  <c:v>222</c:v>
                </c:pt>
                <c:pt idx="44">
                  <c:v>226</c:v>
                </c:pt>
                <c:pt idx="45">
                  <c:v>232</c:v>
                </c:pt>
                <c:pt idx="46">
                  <c:v>229</c:v>
                </c:pt>
                <c:pt idx="47">
                  <c:v>230</c:v>
                </c:pt>
                <c:pt idx="48">
                  <c:v>224</c:v>
                </c:pt>
                <c:pt idx="49">
                  <c:v>221</c:v>
                </c:pt>
                <c:pt idx="50">
                  <c:v>219</c:v>
                </c:pt>
                <c:pt idx="51">
                  <c:v>212</c:v>
                </c:pt>
                <c:pt idx="52">
                  <c:v>202</c:v>
                </c:pt>
                <c:pt idx="53">
                  <c:v>194</c:v>
                </c:pt>
                <c:pt idx="54">
                  <c:v>185</c:v>
                </c:pt>
                <c:pt idx="55">
                  <c:v>189</c:v>
                </c:pt>
                <c:pt idx="56">
                  <c:v>187</c:v>
                </c:pt>
                <c:pt idx="57">
                  <c:v>186</c:v>
                </c:pt>
                <c:pt idx="58">
                  <c:v>191</c:v>
                </c:pt>
                <c:pt idx="59">
                  <c:v>195</c:v>
                </c:pt>
                <c:pt idx="60">
                  <c:v>201</c:v>
                </c:pt>
                <c:pt idx="61">
                  <c:v>202</c:v>
                </c:pt>
                <c:pt idx="62">
                  <c:v>191</c:v>
                </c:pt>
                <c:pt idx="63">
                  <c:v>204</c:v>
                </c:pt>
                <c:pt idx="64">
                  <c:v>206</c:v>
                </c:pt>
                <c:pt idx="65">
                  <c:v>196</c:v>
                </c:pt>
                <c:pt idx="66">
                  <c:v>202</c:v>
                </c:pt>
                <c:pt idx="67">
                  <c:v>201</c:v>
                </c:pt>
                <c:pt idx="68">
                  <c:v>201</c:v>
                </c:pt>
                <c:pt idx="69">
                  <c:v>208</c:v>
                </c:pt>
                <c:pt idx="70">
                  <c:v>196</c:v>
                </c:pt>
                <c:pt idx="71">
                  <c:v>194</c:v>
                </c:pt>
                <c:pt idx="72">
                  <c:v>202</c:v>
                </c:pt>
                <c:pt idx="73">
                  <c:v>201</c:v>
                </c:pt>
                <c:pt idx="74">
                  <c:v>204</c:v>
                </c:pt>
                <c:pt idx="75">
                  <c:v>213</c:v>
                </c:pt>
                <c:pt idx="76">
                  <c:v>221</c:v>
                </c:pt>
                <c:pt idx="77">
                  <c:v>230</c:v>
                </c:pt>
                <c:pt idx="78">
                  <c:v>239</c:v>
                </c:pt>
                <c:pt idx="79">
                  <c:v>258</c:v>
                </c:pt>
                <c:pt idx="80">
                  <c:v>276</c:v>
                </c:pt>
                <c:pt idx="81">
                  <c:v>299</c:v>
                </c:pt>
                <c:pt idx="82">
                  <c:v>317</c:v>
                </c:pt>
                <c:pt idx="83">
                  <c:v>339</c:v>
                </c:pt>
                <c:pt idx="84">
                  <c:v>361</c:v>
                </c:pt>
                <c:pt idx="85">
                  <c:v>376</c:v>
                </c:pt>
                <c:pt idx="86">
                  <c:v>388</c:v>
                </c:pt>
                <c:pt idx="87">
                  <c:v>396</c:v>
                </c:pt>
                <c:pt idx="88">
                  <c:v>406</c:v>
                </c:pt>
                <c:pt idx="89">
                  <c:v>442</c:v>
                </c:pt>
                <c:pt idx="90">
                  <c:v>479</c:v>
                </c:pt>
                <c:pt idx="91">
                  <c:v>511</c:v>
                </c:pt>
                <c:pt idx="92">
                  <c:v>538</c:v>
                </c:pt>
                <c:pt idx="93">
                  <c:v>570</c:v>
                </c:pt>
                <c:pt idx="94">
                  <c:v>605</c:v>
                </c:pt>
                <c:pt idx="95">
                  <c:v>674</c:v>
                </c:pt>
                <c:pt idx="96">
                  <c:v>730</c:v>
                </c:pt>
                <c:pt idx="97">
                  <c:v>790</c:v>
                </c:pt>
                <c:pt idx="98">
                  <c:v>836</c:v>
                </c:pt>
                <c:pt idx="99">
                  <c:v>894</c:v>
                </c:pt>
                <c:pt idx="100">
                  <c:v>930</c:v>
                </c:pt>
                <c:pt idx="101" formatCode="#,##0">
                  <c:v>1007</c:v>
                </c:pt>
                <c:pt idx="102" formatCode="#,##0">
                  <c:v>1061</c:v>
                </c:pt>
                <c:pt idx="103" formatCode="#,##0">
                  <c:v>1099</c:v>
                </c:pt>
                <c:pt idx="104" formatCode="#,##0">
                  <c:v>1150</c:v>
                </c:pt>
                <c:pt idx="105" formatCode="#,##0">
                  <c:v>1197</c:v>
                </c:pt>
              </c:numCache>
            </c:numRef>
          </c:val>
          <c:smooth val="0"/>
          <c:extLst>
            <c:ext xmlns:c16="http://schemas.microsoft.com/office/drawing/2014/chart" uri="{C3380CC4-5D6E-409C-BE32-E72D297353CC}">
              <c16:uniqueId val="{00000000-6F72-4116-8EFF-19E66EE852DD}"/>
            </c:ext>
          </c:extLst>
        </c:ser>
        <c:ser>
          <c:idx val="1"/>
          <c:order val="1"/>
          <c:tx>
            <c:strRef>
              <c:f>'14-lines-focus-small-mult'!$D$2</c:f>
              <c:strCache>
                <c:ptCount val="1"/>
                <c:pt idx="0">
                  <c:v>Belgium</c:v>
                </c:pt>
              </c:strCache>
            </c:strRef>
          </c:tx>
          <c:spPr>
            <a:ln w="28575" cap="rnd">
              <a:solidFill>
                <a:srgbClr val="28A197"/>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'14-lines-focus-small-mult'!$D$3:$D$108</c:f>
              <c:numCache>
                <c:formatCode>General</c:formatCode>
                <c:ptCount val="106"/>
                <c:pt idx="0">
                  <c:v>138</c:v>
                </c:pt>
                <c:pt idx="1">
                  <c:v>139</c:v>
                </c:pt>
                <c:pt idx="2">
                  <c:v>144</c:v>
                </c:pt>
                <c:pt idx="3">
                  <c:v>145</c:v>
                </c:pt>
                <c:pt idx="4">
                  <c:v>147</c:v>
                </c:pt>
                <c:pt idx="5">
                  <c:v>148</c:v>
                </c:pt>
                <c:pt idx="6">
                  <c:v>148</c:v>
                </c:pt>
                <c:pt idx="7">
                  <c:v>148</c:v>
                </c:pt>
                <c:pt idx="8">
                  <c:v>152</c:v>
                </c:pt>
                <c:pt idx="9">
                  <c:v>152</c:v>
                </c:pt>
                <c:pt idx="10">
                  <c:v>157</c:v>
                </c:pt>
                <c:pt idx="11">
                  <c:v>159</c:v>
                </c:pt>
                <c:pt idx="12">
                  <c:v>161</c:v>
                </c:pt>
                <c:pt idx="13">
                  <c:v>161</c:v>
                </c:pt>
                <c:pt idx="14">
                  <c:v>161</c:v>
                </c:pt>
                <c:pt idx="15">
                  <c:v>166</c:v>
                </c:pt>
                <c:pt idx="16">
                  <c:v>166</c:v>
                </c:pt>
                <c:pt idx="17">
                  <c:v>167</c:v>
                </c:pt>
                <c:pt idx="18">
                  <c:v>168</c:v>
                </c:pt>
                <c:pt idx="19">
                  <c:v>170</c:v>
                </c:pt>
                <c:pt idx="20">
                  <c:v>170</c:v>
                </c:pt>
                <c:pt idx="21">
                  <c:v>170</c:v>
                </c:pt>
                <c:pt idx="22">
                  <c:v>169</c:v>
                </c:pt>
                <c:pt idx="23">
                  <c:v>167</c:v>
                </c:pt>
                <c:pt idx="24">
                  <c:v>169</c:v>
                </c:pt>
                <c:pt idx="25">
                  <c:v>172</c:v>
                </c:pt>
                <c:pt idx="26">
                  <c:v>174</c:v>
                </c:pt>
                <c:pt idx="27">
                  <c:v>174</c:v>
                </c:pt>
                <c:pt idx="28">
                  <c:v>174</c:v>
                </c:pt>
                <c:pt idx="29">
                  <c:v>174</c:v>
                </c:pt>
                <c:pt idx="30">
                  <c:v>177</c:v>
                </c:pt>
                <c:pt idx="31">
                  <c:v>177</c:v>
                </c:pt>
                <c:pt idx="32">
                  <c:v>174</c:v>
                </c:pt>
                <c:pt idx="33">
                  <c:v>173</c:v>
                </c:pt>
                <c:pt idx="34">
                  <c:v>173</c:v>
                </c:pt>
                <c:pt idx="35">
                  <c:v>173</c:v>
                </c:pt>
                <c:pt idx="36">
                  <c:v>170</c:v>
                </c:pt>
                <c:pt idx="37">
                  <c:v>170</c:v>
                </c:pt>
                <c:pt idx="38">
                  <c:v>166</c:v>
                </c:pt>
                <c:pt idx="39">
                  <c:v>167</c:v>
                </c:pt>
                <c:pt idx="40">
                  <c:v>166</c:v>
                </c:pt>
                <c:pt idx="41">
                  <c:v>166</c:v>
                </c:pt>
                <c:pt idx="42">
                  <c:v>166</c:v>
                </c:pt>
                <c:pt idx="43">
                  <c:v>169</c:v>
                </c:pt>
                <c:pt idx="44">
                  <c:v>167</c:v>
                </c:pt>
                <c:pt idx="45">
                  <c:v>173</c:v>
                </c:pt>
                <c:pt idx="46">
                  <c:v>174</c:v>
                </c:pt>
                <c:pt idx="47">
                  <c:v>176</c:v>
                </c:pt>
                <c:pt idx="48">
                  <c:v>176</c:v>
                </c:pt>
                <c:pt idx="49">
                  <c:v>176</c:v>
                </c:pt>
                <c:pt idx="50">
                  <c:v>178</c:v>
                </c:pt>
                <c:pt idx="51">
                  <c:v>179</c:v>
                </c:pt>
                <c:pt idx="52">
                  <c:v>173</c:v>
                </c:pt>
                <c:pt idx="53">
                  <c:v>173</c:v>
                </c:pt>
                <c:pt idx="54">
                  <c:v>171</c:v>
                </c:pt>
                <c:pt idx="55">
                  <c:v>171</c:v>
                </c:pt>
                <c:pt idx="56">
                  <c:v>171</c:v>
                </c:pt>
                <c:pt idx="57">
                  <c:v>165</c:v>
                </c:pt>
                <c:pt idx="58">
                  <c:v>166</c:v>
                </c:pt>
                <c:pt idx="59">
                  <c:v>167</c:v>
                </c:pt>
                <c:pt idx="60">
                  <c:v>165</c:v>
                </c:pt>
                <c:pt idx="61">
                  <c:v>165</c:v>
                </c:pt>
                <c:pt idx="62">
                  <c:v>165</c:v>
                </c:pt>
                <c:pt idx="63">
                  <c:v>165</c:v>
                </c:pt>
                <c:pt idx="64">
                  <c:v>166</c:v>
                </c:pt>
                <c:pt idx="65">
                  <c:v>164</c:v>
                </c:pt>
                <c:pt idx="66">
                  <c:v>164</c:v>
                </c:pt>
                <c:pt idx="67">
                  <c:v>169</c:v>
                </c:pt>
                <c:pt idx="68">
                  <c:v>171</c:v>
                </c:pt>
                <c:pt idx="69">
                  <c:v>171</c:v>
                </c:pt>
                <c:pt idx="70">
                  <c:v>171</c:v>
                </c:pt>
                <c:pt idx="71">
                  <c:v>181</c:v>
                </c:pt>
                <c:pt idx="72">
                  <c:v>189</c:v>
                </c:pt>
                <c:pt idx="73">
                  <c:v>202</c:v>
                </c:pt>
                <c:pt idx="74">
                  <c:v>215</c:v>
                </c:pt>
                <c:pt idx="75">
                  <c:v>230</c:v>
                </c:pt>
                <c:pt idx="76">
                  <c:v>230</c:v>
                </c:pt>
                <c:pt idx="77">
                  <c:v>230</c:v>
                </c:pt>
                <c:pt idx="78">
                  <c:v>276</c:v>
                </c:pt>
                <c:pt idx="79">
                  <c:v>293</c:v>
                </c:pt>
                <c:pt idx="80">
                  <c:v>329</c:v>
                </c:pt>
                <c:pt idx="81">
                  <c:v>362</c:v>
                </c:pt>
                <c:pt idx="82">
                  <c:v>399</c:v>
                </c:pt>
                <c:pt idx="83">
                  <c:v>399</c:v>
                </c:pt>
                <c:pt idx="84">
                  <c:v>399</c:v>
                </c:pt>
                <c:pt idx="85">
                  <c:v>481</c:v>
                </c:pt>
                <c:pt idx="86">
                  <c:v>504</c:v>
                </c:pt>
                <c:pt idx="87">
                  <c:v>532</c:v>
                </c:pt>
                <c:pt idx="88">
                  <c:v>568</c:v>
                </c:pt>
                <c:pt idx="89">
                  <c:v>593</c:v>
                </c:pt>
                <c:pt idx="90">
                  <c:v>593</c:v>
                </c:pt>
                <c:pt idx="91">
                  <c:v>593</c:v>
                </c:pt>
                <c:pt idx="92">
                  <c:v>398</c:v>
                </c:pt>
                <c:pt idx="93">
                  <c:v>328</c:v>
                </c:pt>
                <c:pt idx="94">
                  <c:v>622</c:v>
                </c:pt>
                <c:pt idx="95">
                  <c:v>634</c:v>
                </c:pt>
                <c:pt idx="96">
                  <c:v>527</c:v>
                </c:pt>
                <c:pt idx="97">
                  <c:v>661</c:v>
                </c:pt>
                <c:pt idx="98">
                  <c:v>661</c:v>
                </c:pt>
                <c:pt idx="99">
                  <c:v>960</c:v>
                </c:pt>
                <c:pt idx="100">
                  <c:v>960</c:v>
                </c:pt>
                <c:pt idx="101">
                  <c:v>862</c:v>
                </c:pt>
                <c:pt idx="102">
                  <c:v>737</c:v>
                </c:pt>
                <c:pt idx="103">
                  <c:v>997</c:v>
                </c:pt>
                <c:pt idx="104">
                  <c:v>863</c:v>
                </c:pt>
                <c:pt idx="105">
                  <c:v>863</c:v>
                </c:pt>
              </c:numCache>
            </c:numRef>
          </c:val>
          <c:smooth val="0"/>
          <c:extLst>
            <c:ext xmlns:c16="http://schemas.microsoft.com/office/drawing/2014/chart" uri="{C3380CC4-5D6E-409C-BE32-E72D297353CC}">
              <c16:uniqueId val="{00000001-6F72-4116-8EFF-19E66EE852DD}"/>
            </c:ext>
          </c:extLst>
        </c:ser>
        <c:ser>
          <c:idx val="2"/>
          <c:order val="2"/>
          <c:tx>
            <c:strRef>
              <c:f>'14-lines-focus-small-mult'!$E$2</c:f>
              <c:strCache>
                <c:ptCount val="1"/>
                <c:pt idx="0">
                  <c:v>Netherlands</c:v>
                </c:pt>
              </c:strCache>
            </c:strRef>
          </c:tx>
          <c:spPr>
            <a:ln w="28575" cap="rnd">
              <a:solidFill>
                <a:srgbClr val="801650"/>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'14-lines-focus-small-mult'!$E$3:$E$108</c:f>
              <c:numCache>
                <c:formatCode>General</c:formatCode>
                <c:ptCount val="106"/>
                <c:pt idx="0">
                  <c:v>209</c:v>
                </c:pt>
                <c:pt idx="1">
                  <c:v>195</c:v>
                </c:pt>
                <c:pt idx="2">
                  <c:v>180</c:v>
                </c:pt>
                <c:pt idx="3">
                  <c:v>175</c:v>
                </c:pt>
                <c:pt idx="4">
                  <c:v>166</c:v>
                </c:pt>
                <c:pt idx="5">
                  <c:v>164</c:v>
                </c:pt>
                <c:pt idx="6">
                  <c:v>160</c:v>
                </c:pt>
                <c:pt idx="7">
                  <c:v>161</c:v>
                </c:pt>
                <c:pt idx="8">
                  <c:v>160</c:v>
                </c:pt>
                <c:pt idx="9">
                  <c:v>161</c:v>
                </c:pt>
                <c:pt idx="10">
                  <c:v>156</c:v>
                </c:pt>
                <c:pt idx="11">
                  <c:v>151</c:v>
                </c:pt>
                <c:pt idx="12">
                  <c:v>148</c:v>
                </c:pt>
                <c:pt idx="13">
                  <c:v>148</c:v>
                </c:pt>
                <c:pt idx="14">
                  <c:v>147</c:v>
                </c:pt>
                <c:pt idx="15">
                  <c:v>149</c:v>
                </c:pt>
                <c:pt idx="16">
                  <c:v>150</c:v>
                </c:pt>
                <c:pt idx="17">
                  <c:v>154</c:v>
                </c:pt>
                <c:pt idx="18">
                  <c:v>154</c:v>
                </c:pt>
                <c:pt idx="19">
                  <c:v>150</c:v>
                </c:pt>
                <c:pt idx="20">
                  <c:v>149</c:v>
                </c:pt>
                <c:pt idx="21">
                  <c:v>151</c:v>
                </c:pt>
                <c:pt idx="22">
                  <c:v>152</c:v>
                </c:pt>
                <c:pt idx="23">
                  <c:v>153</c:v>
                </c:pt>
                <c:pt idx="24">
                  <c:v>154</c:v>
                </c:pt>
                <c:pt idx="25">
                  <c:v>154</c:v>
                </c:pt>
                <c:pt idx="26">
                  <c:v>157</c:v>
                </c:pt>
                <c:pt idx="27">
                  <c:v>158</c:v>
                </c:pt>
                <c:pt idx="28">
                  <c:v>157</c:v>
                </c:pt>
                <c:pt idx="29">
                  <c:v>155</c:v>
                </c:pt>
                <c:pt idx="30">
                  <c:v>153</c:v>
                </c:pt>
                <c:pt idx="31">
                  <c:v>153</c:v>
                </c:pt>
                <c:pt idx="32">
                  <c:v>154</c:v>
                </c:pt>
                <c:pt idx="33">
                  <c:v>152</c:v>
                </c:pt>
                <c:pt idx="34">
                  <c:v>154</c:v>
                </c:pt>
                <c:pt idx="35">
                  <c:v>154</c:v>
                </c:pt>
                <c:pt idx="36">
                  <c:v>153</c:v>
                </c:pt>
                <c:pt idx="37">
                  <c:v>154</c:v>
                </c:pt>
                <c:pt idx="38">
                  <c:v>154</c:v>
                </c:pt>
                <c:pt idx="39">
                  <c:v>150</c:v>
                </c:pt>
                <c:pt idx="40">
                  <c:v>151</c:v>
                </c:pt>
                <c:pt idx="41">
                  <c:v>147</c:v>
                </c:pt>
                <c:pt idx="42">
                  <c:v>128</c:v>
                </c:pt>
                <c:pt idx="43">
                  <c:v>142</c:v>
                </c:pt>
                <c:pt idx="44">
                  <c:v>138</c:v>
                </c:pt>
                <c:pt idx="45">
                  <c:v>134</c:v>
                </c:pt>
                <c:pt idx="46">
                  <c:v>132</c:v>
                </c:pt>
                <c:pt idx="47">
                  <c:v>127</c:v>
                </c:pt>
                <c:pt idx="48">
                  <c:v>125</c:v>
                </c:pt>
                <c:pt idx="49">
                  <c:v>139</c:v>
                </c:pt>
                <c:pt idx="50">
                  <c:v>119</c:v>
                </c:pt>
                <c:pt idx="51">
                  <c:v>116</c:v>
                </c:pt>
                <c:pt idx="52">
                  <c:v>112</c:v>
                </c:pt>
                <c:pt idx="53">
                  <c:v>110</c:v>
                </c:pt>
                <c:pt idx="54">
                  <c:v>106</c:v>
                </c:pt>
                <c:pt idx="55">
                  <c:v>103</c:v>
                </c:pt>
                <c:pt idx="56">
                  <c:v>102</c:v>
                </c:pt>
                <c:pt idx="57">
                  <c:v>102</c:v>
                </c:pt>
                <c:pt idx="58">
                  <c:v>102</c:v>
                </c:pt>
                <c:pt idx="59">
                  <c:v>101</c:v>
                </c:pt>
                <c:pt idx="60">
                  <c:v>100</c:v>
                </c:pt>
                <c:pt idx="61">
                  <c:v>100</c:v>
                </c:pt>
                <c:pt idx="62">
                  <c:v>101</c:v>
                </c:pt>
                <c:pt idx="63">
                  <c:v>101</c:v>
                </c:pt>
                <c:pt idx="64">
                  <c:v>103</c:v>
                </c:pt>
                <c:pt idx="65">
                  <c:v>104</c:v>
                </c:pt>
                <c:pt idx="66">
                  <c:v>105</c:v>
                </c:pt>
                <c:pt idx="67">
                  <c:v>113</c:v>
                </c:pt>
                <c:pt idx="68">
                  <c:v>122</c:v>
                </c:pt>
                <c:pt idx="69">
                  <c:v>129</c:v>
                </c:pt>
                <c:pt idx="70">
                  <c:v>134</c:v>
                </c:pt>
                <c:pt idx="71">
                  <c:v>143</c:v>
                </c:pt>
                <c:pt idx="72">
                  <c:v>152</c:v>
                </c:pt>
                <c:pt idx="73">
                  <c:v>167</c:v>
                </c:pt>
                <c:pt idx="74">
                  <c:v>174</c:v>
                </c:pt>
                <c:pt idx="75">
                  <c:v>181</c:v>
                </c:pt>
                <c:pt idx="76">
                  <c:v>191</c:v>
                </c:pt>
                <c:pt idx="77">
                  <c:v>203</c:v>
                </c:pt>
                <c:pt idx="78">
                  <c:v>208</c:v>
                </c:pt>
                <c:pt idx="79">
                  <c:v>216</c:v>
                </c:pt>
                <c:pt idx="80">
                  <c:v>223</c:v>
                </c:pt>
                <c:pt idx="81">
                  <c:v>236</c:v>
                </c:pt>
                <c:pt idx="82">
                  <c:v>254</c:v>
                </c:pt>
                <c:pt idx="83">
                  <c:v>270</c:v>
                </c:pt>
                <c:pt idx="84">
                  <c:v>292</c:v>
                </c:pt>
                <c:pt idx="85">
                  <c:v>308</c:v>
                </c:pt>
                <c:pt idx="86">
                  <c:v>324</c:v>
                </c:pt>
                <c:pt idx="87">
                  <c:v>346</c:v>
                </c:pt>
                <c:pt idx="88">
                  <c:v>366</c:v>
                </c:pt>
                <c:pt idx="89">
                  <c:v>379</c:v>
                </c:pt>
                <c:pt idx="90">
                  <c:v>398</c:v>
                </c:pt>
                <c:pt idx="91">
                  <c:v>414</c:v>
                </c:pt>
                <c:pt idx="92">
                  <c:v>434</c:v>
                </c:pt>
                <c:pt idx="93">
                  <c:v>450</c:v>
                </c:pt>
                <c:pt idx="94">
                  <c:v>465</c:v>
                </c:pt>
                <c:pt idx="95">
                  <c:v>486</c:v>
                </c:pt>
                <c:pt idx="96">
                  <c:v>516</c:v>
                </c:pt>
                <c:pt idx="97">
                  <c:v>549</c:v>
                </c:pt>
                <c:pt idx="98">
                  <c:v>576</c:v>
                </c:pt>
                <c:pt idx="99">
                  <c:v>610</c:v>
                </c:pt>
                <c:pt idx="100">
                  <c:v>639</c:v>
                </c:pt>
                <c:pt idx="101">
                  <c:v>669</c:v>
                </c:pt>
                <c:pt idx="102">
                  <c:v>720</c:v>
                </c:pt>
                <c:pt idx="103">
                  <c:v>764</c:v>
                </c:pt>
                <c:pt idx="104">
                  <c:v>780</c:v>
                </c:pt>
                <c:pt idx="105">
                  <c:v>785</c:v>
                </c:pt>
              </c:numCache>
            </c:numRef>
          </c:val>
          <c:smooth val="0"/>
          <c:extLst>
            <c:ext xmlns:c16="http://schemas.microsoft.com/office/drawing/2014/chart" uri="{C3380CC4-5D6E-409C-BE32-E72D297353CC}">
              <c16:uniqueId val="{00000002-6F72-4116-8EFF-19E66EE852DD}"/>
            </c:ext>
          </c:extLst>
        </c:ser>
        <c:ser>
          <c:idx val="3"/>
          <c:order val="3"/>
          <c:tx>
            <c:strRef>
              <c:f>'14-lines-focus-small-mult'!$F$2</c:f>
              <c:strCache>
                <c:ptCount val="1"/>
                <c:pt idx="0">
                  <c:v>Germany</c:v>
                </c:pt>
              </c:strCache>
            </c:strRef>
          </c:tx>
          <c:spPr>
            <a:ln w="28575" cap="rnd">
              <a:solidFill>
                <a:srgbClr val="3D3D3D"/>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'14-lines-focus-small-mult'!$F$3:$F$108</c:f>
              <c:numCache>
                <c:formatCode>General</c:formatCode>
                <c:ptCount val="106"/>
                <c:pt idx="0">
                  <c:v>26</c:v>
                </c:pt>
                <c:pt idx="1">
                  <c:v>26</c:v>
                </c:pt>
                <c:pt idx="2">
                  <c:v>27</c:v>
                </c:pt>
                <c:pt idx="3">
                  <c:v>28</c:v>
                </c:pt>
                <c:pt idx="4">
                  <c:v>29</c:v>
                </c:pt>
                <c:pt idx="5">
                  <c:v>31</c:v>
                </c:pt>
                <c:pt idx="6">
                  <c:v>32</c:v>
                </c:pt>
                <c:pt idx="7">
                  <c:v>33</c:v>
                </c:pt>
                <c:pt idx="8">
                  <c:v>35</c:v>
                </c:pt>
                <c:pt idx="9">
                  <c:v>36</c:v>
                </c:pt>
                <c:pt idx="10">
                  <c:v>39</c:v>
                </c:pt>
                <c:pt idx="11">
                  <c:v>42</c:v>
                </c:pt>
                <c:pt idx="12">
                  <c:v>46</c:v>
                </c:pt>
                <c:pt idx="13">
                  <c:v>49</c:v>
                </c:pt>
                <c:pt idx="14">
                  <c:v>52</c:v>
                </c:pt>
                <c:pt idx="15">
                  <c:v>54</c:v>
                </c:pt>
                <c:pt idx="16">
                  <c:v>58</c:v>
                </c:pt>
                <c:pt idx="17">
                  <c:v>64</c:v>
                </c:pt>
                <c:pt idx="18">
                  <c:v>68</c:v>
                </c:pt>
                <c:pt idx="19">
                  <c:v>74</c:v>
                </c:pt>
                <c:pt idx="20">
                  <c:v>78</c:v>
                </c:pt>
                <c:pt idx="21">
                  <c:v>81</c:v>
                </c:pt>
                <c:pt idx="22">
                  <c:v>85</c:v>
                </c:pt>
                <c:pt idx="23">
                  <c:v>104</c:v>
                </c:pt>
                <c:pt idx="24">
                  <c:v>111</c:v>
                </c:pt>
                <c:pt idx="25">
                  <c:v>117</c:v>
                </c:pt>
                <c:pt idx="26">
                  <c:v>105</c:v>
                </c:pt>
                <c:pt idx="27">
                  <c:v>108</c:v>
                </c:pt>
                <c:pt idx="28">
                  <c:v>109</c:v>
                </c:pt>
                <c:pt idx="29">
                  <c:v>111</c:v>
                </c:pt>
                <c:pt idx="30">
                  <c:v>115</c:v>
                </c:pt>
                <c:pt idx="31">
                  <c:v>116</c:v>
                </c:pt>
                <c:pt idx="32">
                  <c:v>120</c:v>
                </c:pt>
                <c:pt idx="33">
                  <c:v>122</c:v>
                </c:pt>
                <c:pt idx="34">
                  <c:v>123</c:v>
                </c:pt>
                <c:pt idx="35">
                  <c:v>125</c:v>
                </c:pt>
                <c:pt idx="36">
                  <c:v>125</c:v>
                </c:pt>
                <c:pt idx="37">
                  <c:v>126</c:v>
                </c:pt>
                <c:pt idx="38">
                  <c:v>111</c:v>
                </c:pt>
                <c:pt idx="39">
                  <c:v>127</c:v>
                </c:pt>
                <c:pt idx="40">
                  <c:v>128</c:v>
                </c:pt>
                <c:pt idx="41">
                  <c:v>127</c:v>
                </c:pt>
                <c:pt idx="42">
                  <c:v>125</c:v>
                </c:pt>
                <c:pt idx="43">
                  <c:v>124</c:v>
                </c:pt>
                <c:pt idx="44">
                  <c:v>107</c:v>
                </c:pt>
                <c:pt idx="45">
                  <c:v>120</c:v>
                </c:pt>
                <c:pt idx="46">
                  <c:v>100</c:v>
                </c:pt>
                <c:pt idx="47">
                  <c:v>111</c:v>
                </c:pt>
                <c:pt idx="48">
                  <c:v>109</c:v>
                </c:pt>
                <c:pt idx="49">
                  <c:v>107</c:v>
                </c:pt>
                <c:pt idx="50">
                  <c:v>105</c:v>
                </c:pt>
                <c:pt idx="51">
                  <c:v>102</c:v>
                </c:pt>
                <c:pt idx="52">
                  <c:v>99</c:v>
                </c:pt>
                <c:pt idx="53">
                  <c:v>96</c:v>
                </c:pt>
                <c:pt idx="54">
                  <c:v>95</c:v>
                </c:pt>
                <c:pt idx="55">
                  <c:v>93</c:v>
                </c:pt>
                <c:pt idx="56">
                  <c:v>93</c:v>
                </c:pt>
                <c:pt idx="57">
                  <c:v>92</c:v>
                </c:pt>
                <c:pt idx="58">
                  <c:v>92</c:v>
                </c:pt>
                <c:pt idx="59">
                  <c:v>94</c:v>
                </c:pt>
                <c:pt idx="60">
                  <c:v>96</c:v>
                </c:pt>
                <c:pt idx="61">
                  <c:v>96</c:v>
                </c:pt>
                <c:pt idx="62">
                  <c:v>96</c:v>
                </c:pt>
                <c:pt idx="63">
                  <c:v>96</c:v>
                </c:pt>
                <c:pt idx="64">
                  <c:v>95</c:v>
                </c:pt>
                <c:pt idx="65">
                  <c:v>96</c:v>
                </c:pt>
                <c:pt idx="66">
                  <c:v>95</c:v>
                </c:pt>
                <c:pt idx="67">
                  <c:v>96</c:v>
                </c:pt>
                <c:pt idx="68">
                  <c:v>96</c:v>
                </c:pt>
                <c:pt idx="69">
                  <c:v>97</c:v>
                </c:pt>
                <c:pt idx="70">
                  <c:v>99</c:v>
                </c:pt>
                <c:pt idx="71">
                  <c:v>99</c:v>
                </c:pt>
                <c:pt idx="72">
                  <c:v>100</c:v>
                </c:pt>
                <c:pt idx="73">
                  <c:v>101</c:v>
                </c:pt>
                <c:pt idx="74">
                  <c:v>101</c:v>
                </c:pt>
                <c:pt idx="75">
                  <c:v>104</c:v>
                </c:pt>
                <c:pt idx="76">
                  <c:v>107</c:v>
                </c:pt>
                <c:pt idx="77">
                  <c:v>108</c:v>
                </c:pt>
                <c:pt idx="78">
                  <c:v>111</c:v>
                </c:pt>
                <c:pt idx="79">
                  <c:v>136</c:v>
                </c:pt>
                <c:pt idx="80">
                  <c:v>147</c:v>
                </c:pt>
                <c:pt idx="81">
                  <c:v>157</c:v>
                </c:pt>
                <c:pt idx="82">
                  <c:v>163</c:v>
                </c:pt>
                <c:pt idx="83">
                  <c:v>155</c:v>
                </c:pt>
                <c:pt idx="84">
                  <c:v>160</c:v>
                </c:pt>
                <c:pt idx="85">
                  <c:v>165</c:v>
                </c:pt>
                <c:pt idx="86">
                  <c:v>180</c:v>
                </c:pt>
                <c:pt idx="87">
                  <c:v>197</c:v>
                </c:pt>
                <c:pt idx="88">
                  <c:v>181</c:v>
                </c:pt>
                <c:pt idx="89">
                  <c:v>220</c:v>
                </c:pt>
                <c:pt idx="90">
                  <c:v>242</c:v>
                </c:pt>
                <c:pt idx="91">
                  <c:v>225</c:v>
                </c:pt>
                <c:pt idx="92">
                  <c:v>228</c:v>
                </c:pt>
                <c:pt idx="93">
                  <c:v>227</c:v>
                </c:pt>
                <c:pt idx="94">
                  <c:v>236</c:v>
                </c:pt>
                <c:pt idx="95">
                  <c:v>287</c:v>
                </c:pt>
                <c:pt idx="96">
                  <c:v>280</c:v>
                </c:pt>
                <c:pt idx="97">
                  <c:v>291</c:v>
                </c:pt>
                <c:pt idx="98">
                  <c:v>314</c:v>
                </c:pt>
                <c:pt idx="99">
                  <c:v>335</c:v>
                </c:pt>
                <c:pt idx="100">
                  <c:v>353</c:v>
                </c:pt>
                <c:pt idx="101">
                  <c:v>382</c:v>
                </c:pt>
                <c:pt idx="102">
                  <c:v>401</c:v>
                </c:pt>
                <c:pt idx="103">
                  <c:v>420</c:v>
                </c:pt>
                <c:pt idx="104">
                  <c:v>438</c:v>
                </c:pt>
                <c:pt idx="105">
                  <c:v>449</c:v>
                </c:pt>
              </c:numCache>
            </c:numRef>
          </c:val>
          <c:smooth val="0"/>
          <c:extLst>
            <c:ext xmlns:c16="http://schemas.microsoft.com/office/drawing/2014/chart" uri="{C3380CC4-5D6E-409C-BE32-E72D297353CC}">
              <c16:uniqueId val="{00000003-6F72-4116-8EFF-19E66EE852DD}"/>
            </c:ext>
          </c:extLst>
        </c:ser>
        <c:ser>
          <c:idx val="4"/>
          <c:order val="4"/>
          <c:tx>
            <c:strRef>
              <c:f>'14-lines-focus-small-mult'!$G$2</c:f>
              <c:strCache>
                <c:ptCount val="1"/>
                <c:pt idx="0">
                  <c:v>France</c:v>
                </c:pt>
              </c:strCache>
            </c:strRef>
          </c:tx>
          <c:spPr>
            <a:ln w="28575" cap="rnd">
              <a:solidFill>
                <a:srgbClr val="2073BC"/>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'14-lines-focus-small-mult'!$G$3:$G$108</c:f>
              <c:numCache>
                <c:formatCode>General</c:formatCode>
                <c:ptCount val="106"/>
                <c:pt idx="0">
                  <c:v>325</c:v>
                </c:pt>
                <c:pt idx="1">
                  <c:v>332</c:v>
                </c:pt>
                <c:pt idx="2">
                  <c:v>326</c:v>
                </c:pt>
                <c:pt idx="3">
                  <c:v>329</c:v>
                </c:pt>
                <c:pt idx="4">
                  <c:v>332</c:v>
                </c:pt>
                <c:pt idx="5">
                  <c:v>335</c:v>
                </c:pt>
                <c:pt idx="6">
                  <c:v>339</c:v>
                </c:pt>
                <c:pt idx="7">
                  <c:v>341</c:v>
                </c:pt>
                <c:pt idx="8">
                  <c:v>338</c:v>
                </c:pt>
                <c:pt idx="9">
                  <c:v>347</c:v>
                </c:pt>
                <c:pt idx="10">
                  <c:v>355</c:v>
                </c:pt>
                <c:pt idx="11">
                  <c:v>361</c:v>
                </c:pt>
                <c:pt idx="12">
                  <c:v>365</c:v>
                </c:pt>
                <c:pt idx="13">
                  <c:v>362</c:v>
                </c:pt>
                <c:pt idx="14">
                  <c:v>364</c:v>
                </c:pt>
                <c:pt idx="15">
                  <c:v>377</c:v>
                </c:pt>
                <c:pt idx="16">
                  <c:v>369</c:v>
                </c:pt>
                <c:pt idx="17">
                  <c:v>363</c:v>
                </c:pt>
                <c:pt idx="18">
                  <c:v>354</c:v>
                </c:pt>
                <c:pt idx="19">
                  <c:v>344</c:v>
                </c:pt>
                <c:pt idx="20">
                  <c:v>340</c:v>
                </c:pt>
                <c:pt idx="21">
                  <c:v>332</c:v>
                </c:pt>
                <c:pt idx="22">
                  <c:v>320</c:v>
                </c:pt>
                <c:pt idx="23">
                  <c:v>322</c:v>
                </c:pt>
                <c:pt idx="24">
                  <c:v>308</c:v>
                </c:pt>
                <c:pt idx="25">
                  <c:v>296</c:v>
                </c:pt>
                <c:pt idx="26">
                  <c:v>249</c:v>
                </c:pt>
                <c:pt idx="27">
                  <c:v>276</c:v>
                </c:pt>
                <c:pt idx="28">
                  <c:v>268</c:v>
                </c:pt>
                <c:pt idx="29">
                  <c:v>268</c:v>
                </c:pt>
                <c:pt idx="30">
                  <c:v>213</c:v>
                </c:pt>
                <c:pt idx="31">
                  <c:v>233</c:v>
                </c:pt>
                <c:pt idx="32">
                  <c:v>221</c:v>
                </c:pt>
                <c:pt idx="33">
                  <c:v>253</c:v>
                </c:pt>
                <c:pt idx="34">
                  <c:v>205</c:v>
                </c:pt>
                <c:pt idx="35">
                  <c:v>199</c:v>
                </c:pt>
                <c:pt idx="36">
                  <c:v>189</c:v>
                </c:pt>
                <c:pt idx="37">
                  <c:v>220</c:v>
                </c:pt>
                <c:pt idx="38">
                  <c:v>162</c:v>
                </c:pt>
                <c:pt idx="39">
                  <c:v>170</c:v>
                </c:pt>
                <c:pt idx="40">
                  <c:v>159</c:v>
                </c:pt>
                <c:pt idx="41">
                  <c:v>152</c:v>
                </c:pt>
                <c:pt idx="42">
                  <c:v>147</c:v>
                </c:pt>
                <c:pt idx="43">
                  <c:v>145</c:v>
                </c:pt>
                <c:pt idx="44">
                  <c:v>145</c:v>
                </c:pt>
                <c:pt idx="45">
                  <c:v>133</c:v>
                </c:pt>
                <c:pt idx="46">
                  <c:v>125</c:v>
                </c:pt>
                <c:pt idx="47">
                  <c:v>121</c:v>
                </c:pt>
                <c:pt idx="48">
                  <c:v>117</c:v>
                </c:pt>
                <c:pt idx="49">
                  <c:v>113</c:v>
                </c:pt>
                <c:pt idx="50">
                  <c:v>111</c:v>
                </c:pt>
                <c:pt idx="51">
                  <c:v>99</c:v>
                </c:pt>
                <c:pt idx="52">
                  <c:v>113</c:v>
                </c:pt>
                <c:pt idx="53">
                  <c:v>98</c:v>
                </c:pt>
                <c:pt idx="54">
                  <c:v>96</c:v>
                </c:pt>
                <c:pt idx="55">
                  <c:v>90</c:v>
                </c:pt>
                <c:pt idx="56">
                  <c:v>88</c:v>
                </c:pt>
                <c:pt idx="57">
                  <c:v>88</c:v>
                </c:pt>
                <c:pt idx="58">
                  <c:v>85</c:v>
                </c:pt>
                <c:pt idx="59">
                  <c:v>83</c:v>
                </c:pt>
                <c:pt idx="60">
                  <c:v>79</c:v>
                </c:pt>
                <c:pt idx="61">
                  <c:v>76</c:v>
                </c:pt>
                <c:pt idx="62">
                  <c:v>76</c:v>
                </c:pt>
                <c:pt idx="63">
                  <c:v>73</c:v>
                </c:pt>
                <c:pt idx="64">
                  <c:v>73</c:v>
                </c:pt>
                <c:pt idx="65">
                  <c:v>70</c:v>
                </c:pt>
                <c:pt idx="66">
                  <c:v>77</c:v>
                </c:pt>
                <c:pt idx="67">
                  <c:v>77</c:v>
                </c:pt>
                <c:pt idx="68">
                  <c:v>76</c:v>
                </c:pt>
                <c:pt idx="69">
                  <c:v>75</c:v>
                </c:pt>
                <c:pt idx="70">
                  <c:v>76</c:v>
                </c:pt>
                <c:pt idx="71">
                  <c:v>75</c:v>
                </c:pt>
                <c:pt idx="72">
                  <c:v>76</c:v>
                </c:pt>
                <c:pt idx="73">
                  <c:v>59</c:v>
                </c:pt>
                <c:pt idx="74">
                  <c:v>68</c:v>
                </c:pt>
                <c:pt idx="75">
                  <c:v>71</c:v>
                </c:pt>
                <c:pt idx="76">
                  <c:v>71</c:v>
                </c:pt>
                <c:pt idx="77">
                  <c:v>71</c:v>
                </c:pt>
                <c:pt idx="78">
                  <c:v>71</c:v>
                </c:pt>
                <c:pt idx="79">
                  <c:v>71</c:v>
                </c:pt>
                <c:pt idx="80">
                  <c:v>80</c:v>
                </c:pt>
                <c:pt idx="81">
                  <c:v>73</c:v>
                </c:pt>
                <c:pt idx="82">
                  <c:v>74</c:v>
                </c:pt>
                <c:pt idx="83">
                  <c:v>77</c:v>
                </c:pt>
                <c:pt idx="84">
                  <c:v>79</c:v>
                </c:pt>
                <c:pt idx="85">
                  <c:v>80</c:v>
                </c:pt>
                <c:pt idx="86">
                  <c:v>81</c:v>
                </c:pt>
                <c:pt idx="87">
                  <c:v>83</c:v>
                </c:pt>
                <c:pt idx="88">
                  <c:v>83</c:v>
                </c:pt>
                <c:pt idx="89">
                  <c:v>83</c:v>
                </c:pt>
                <c:pt idx="90">
                  <c:v>85</c:v>
                </c:pt>
                <c:pt idx="91">
                  <c:v>88</c:v>
                </c:pt>
                <c:pt idx="92">
                  <c:v>89</c:v>
                </c:pt>
                <c:pt idx="93">
                  <c:v>79</c:v>
                </c:pt>
                <c:pt idx="94">
                  <c:v>86</c:v>
                </c:pt>
                <c:pt idx="95">
                  <c:v>93</c:v>
                </c:pt>
                <c:pt idx="96">
                  <c:v>98</c:v>
                </c:pt>
                <c:pt idx="97">
                  <c:v>103</c:v>
                </c:pt>
                <c:pt idx="98">
                  <c:v>108</c:v>
                </c:pt>
                <c:pt idx="99">
                  <c:v>109</c:v>
                </c:pt>
                <c:pt idx="100">
                  <c:v>131</c:v>
                </c:pt>
                <c:pt idx="101">
                  <c:v>134</c:v>
                </c:pt>
                <c:pt idx="102">
                  <c:v>141</c:v>
                </c:pt>
                <c:pt idx="103">
                  <c:v>130</c:v>
                </c:pt>
                <c:pt idx="104">
                  <c:v>141</c:v>
                </c:pt>
                <c:pt idx="105">
                  <c:v>149</c:v>
                </c:pt>
              </c:numCache>
            </c:numRef>
          </c:val>
          <c:smooth val="0"/>
          <c:extLst>
            <c:ext xmlns:c16="http://schemas.microsoft.com/office/drawing/2014/chart" uri="{C3380CC4-5D6E-409C-BE32-E72D297353CC}">
              <c16:uniqueId val="{00000004-6F72-4116-8EFF-19E66EE852DD}"/>
            </c:ext>
          </c:extLst>
        </c:ser>
        <c:ser>
          <c:idx val="5"/>
          <c:order val="5"/>
          <c:tx>
            <c:strRef>
              <c:f>'14-lines-focus-small-mult'!$H$2</c:f>
              <c:strCache>
                <c:ptCount val="1"/>
                <c:pt idx="0">
                  <c:v>Italy</c:v>
                </c:pt>
              </c:strCache>
            </c:strRef>
          </c:tx>
          <c:spPr>
            <a:ln w="28575" cap="rnd">
              <a:solidFill>
                <a:srgbClr val="A285D1"/>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'14-lines-focus-small-mult'!$H$3:$H$108</c:f>
              <c:numCache>
                <c:formatCode>General</c:formatCode>
                <c:ptCount val="106"/>
                <c:pt idx="0">
                  <c:v>90</c:v>
                </c:pt>
                <c:pt idx="1">
                  <c:v>90</c:v>
                </c:pt>
                <c:pt idx="2">
                  <c:v>91</c:v>
                </c:pt>
                <c:pt idx="3">
                  <c:v>93</c:v>
                </c:pt>
                <c:pt idx="4">
                  <c:v>95</c:v>
                </c:pt>
                <c:pt idx="5">
                  <c:v>95</c:v>
                </c:pt>
                <c:pt idx="6">
                  <c:v>96</c:v>
                </c:pt>
                <c:pt idx="7">
                  <c:v>97</c:v>
                </c:pt>
                <c:pt idx="8">
                  <c:v>100</c:v>
                </c:pt>
                <c:pt idx="9">
                  <c:v>101</c:v>
                </c:pt>
                <c:pt idx="10">
                  <c:v>102</c:v>
                </c:pt>
                <c:pt idx="11">
                  <c:v>102</c:v>
                </c:pt>
                <c:pt idx="12">
                  <c:v>104</c:v>
                </c:pt>
                <c:pt idx="13">
                  <c:v>105</c:v>
                </c:pt>
                <c:pt idx="14">
                  <c:v>105</c:v>
                </c:pt>
                <c:pt idx="15">
                  <c:v>103</c:v>
                </c:pt>
                <c:pt idx="16">
                  <c:v>103</c:v>
                </c:pt>
                <c:pt idx="17">
                  <c:v>103</c:v>
                </c:pt>
                <c:pt idx="18">
                  <c:v>103</c:v>
                </c:pt>
                <c:pt idx="19">
                  <c:v>103</c:v>
                </c:pt>
                <c:pt idx="20">
                  <c:v>103</c:v>
                </c:pt>
                <c:pt idx="21">
                  <c:v>104</c:v>
                </c:pt>
                <c:pt idx="22">
                  <c:v>105</c:v>
                </c:pt>
                <c:pt idx="23">
                  <c:v>107</c:v>
                </c:pt>
                <c:pt idx="24">
                  <c:v>108</c:v>
                </c:pt>
                <c:pt idx="25">
                  <c:v>108</c:v>
                </c:pt>
                <c:pt idx="26">
                  <c:v>109</c:v>
                </c:pt>
                <c:pt idx="27">
                  <c:v>108</c:v>
                </c:pt>
                <c:pt idx="28">
                  <c:v>108</c:v>
                </c:pt>
                <c:pt idx="29">
                  <c:v>108</c:v>
                </c:pt>
                <c:pt idx="30">
                  <c:v>107</c:v>
                </c:pt>
                <c:pt idx="31">
                  <c:v>104</c:v>
                </c:pt>
                <c:pt idx="32">
                  <c:v>103</c:v>
                </c:pt>
                <c:pt idx="33">
                  <c:v>101</c:v>
                </c:pt>
                <c:pt idx="34">
                  <c:v>99</c:v>
                </c:pt>
                <c:pt idx="35">
                  <c:v>97</c:v>
                </c:pt>
                <c:pt idx="36">
                  <c:v>95</c:v>
                </c:pt>
                <c:pt idx="37">
                  <c:v>94</c:v>
                </c:pt>
                <c:pt idx="38">
                  <c:v>92</c:v>
                </c:pt>
                <c:pt idx="39">
                  <c:v>89</c:v>
                </c:pt>
                <c:pt idx="40">
                  <c:v>87</c:v>
                </c:pt>
                <c:pt idx="41">
                  <c:v>84</c:v>
                </c:pt>
                <c:pt idx="42">
                  <c:v>83</c:v>
                </c:pt>
                <c:pt idx="43">
                  <c:v>81</c:v>
                </c:pt>
                <c:pt idx="44">
                  <c:v>80</c:v>
                </c:pt>
                <c:pt idx="45">
                  <c:v>77</c:v>
                </c:pt>
                <c:pt idx="46">
                  <c:v>76</c:v>
                </c:pt>
                <c:pt idx="47">
                  <c:v>74</c:v>
                </c:pt>
                <c:pt idx="48">
                  <c:v>72</c:v>
                </c:pt>
                <c:pt idx="49">
                  <c:v>70</c:v>
                </c:pt>
                <c:pt idx="50">
                  <c:v>69</c:v>
                </c:pt>
                <c:pt idx="51">
                  <c:v>68</c:v>
                </c:pt>
                <c:pt idx="52">
                  <c:v>66</c:v>
                </c:pt>
                <c:pt idx="53">
                  <c:v>63</c:v>
                </c:pt>
                <c:pt idx="54">
                  <c:v>62</c:v>
                </c:pt>
                <c:pt idx="55">
                  <c:v>59</c:v>
                </c:pt>
                <c:pt idx="56">
                  <c:v>57</c:v>
                </c:pt>
                <c:pt idx="57">
                  <c:v>56</c:v>
                </c:pt>
                <c:pt idx="58">
                  <c:v>55</c:v>
                </c:pt>
                <c:pt idx="59">
                  <c:v>53</c:v>
                </c:pt>
                <c:pt idx="60">
                  <c:v>53</c:v>
                </c:pt>
                <c:pt idx="61">
                  <c:v>52</c:v>
                </c:pt>
                <c:pt idx="62">
                  <c:v>52</c:v>
                </c:pt>
                <c:pt idx="63">
                  <c:v>51</c:v>
                </c:pt>
                <c:pt idx="64">
                  <c:v>51</c:v>
                </c:pt>
                <c:pt idx="65">
                  <c:v>50</c:v>
                </c:pt>
                <c:pt idx="66">
                  <c:v>50</c:v>
                </c:pt>
                <c:pt idx="67">
                  <c:v>47</c:v>
                </c:pt>
                <c:pt idx="68">
                  <c:v>46</c:v>
                </c:pt>
                <c:pt idx="69">
                  <c:v>45</c:v>
                </c:pt>
                <c:pt idx="70">
                  <c:v>43</c:v>
                </c:pt>
                <c:pt idx="71">
                  <c:v>43</c:v>
                </c:pt>
                <c:pt idx="72">
                  <c:v>43</c:v>
                </c:pt>
                <c:pt idx="73">
                  <c:v>42</c:v>
                </c:pt>
                <c:pt idx="74">
                  <c:v>41</c:v>
                </c:pt>
                <c:pt idx="75">
                  <c:v>41</c:v>
                </c:pt>
                <c:pt idx="76">
                  <c:v>41</c:v>
                </c:pt>
                <c:pt idx="77">
                  <c:v>42</c:v>
                </c:pt>
                <c:pt idx="78">
                  <c:v>42</c:v>
                </c:pt>
                <c:pt idx="79">
                  <c:v>42</c:v>
                </c:pt>
                <c:pt idx="80">
                  <c:v>44</c:v>
                </c:pt>
                <c:pt idx="81">
                  <c:v>47</c:v>
                </c:pt>
                <c:pt idx="82">
                  <c:v>50</c:v>
                </c:pt>
                <c:pt idx="83">
                  <c:v>52</c:v>
                </c:pt>
                <c:pt idx="84">
                  <c:v>55</c:v>
                </c:pt>
                <c:pt idx="85">
                  <c:v>57</c:v>
                </c:pt>
                <c:pt idx="86">
                  <c:v>61</c:v>
                </c:pt>
                <c:pt idx="87">
                  <c:v>63</c:v>
                </c:pt>
                <c:pt idx="88">
                  <c:v>65</c:v>
                </c:pt>
                <c:pt idx="89">
                  <c:v>69</c:v>
                </c:pt>
                <c:pt idx="90">
                  <c:v>71</c:v>
                </c:pt>
                <c:pt idx="91">
                  <c:v>73</c:v>
                </c:pt>
                <c:pt idx="92">
                  <c:v>74</c:v>
                </c:pt>
                <c:pt idx="93">
                  <c:v>71</c:v>
                </c:pt>
                <c:pt idx="94">
                  <c:v>72</c:v>
                </c:pt>
                <c:pt idx="95">
                  <c:v>74</c:v>
                </c:pt>
                <c:pt idx="96">
                  <c:v>78</c:v>
                </c:pt>
                <c:pt idx="97">
                  <c:v>82</c:v>
                </c:pt>
                <c:pt idx="98">
                  <c:v>85</c:v>
                </c:pt>
                <c:pt idx="99">
                  <c:v>89</c:v>
                </c:pt>
                <c:pt idx="100">
                  <c:v>97</c:v>
                </c:pt>
                <c:pt idx="101">
                  <c:v>104</c:v>
                </c:pt>
                <c:pt idx="102">
                  <c:v>111</c:v>
                </c:pt>
                <c:pt idx="103">
                  <c:v>115</c:v>
                </c:pt>
                <c:pt idx="104">
                  <c:v>119</c:v>
                </c:pt>
                <c:pt idx="105">
                  <c:v>123</c:v>
                </c:pt>
              </c:numCache>
            </c:numRef>
          </c:val>
          <c:smooth val="0"/>
          <c:extLst>
            <c:ext xmlns:c16="http://schemas.microsoft.com/office/drawing/2014/chart" uri="{C3380CC4-5D6E-409C-BE32-E72D297353CC}">
              <c16:uniqueId val="{00000005-6F72-4116-8EFF-19E66EE852DD}"/>
            </c:ext>
          </c:extLst>
        </c:ser>
        <c:ser>
          <c:idx val="6"/>
          <c:order val="6"/>
          <c:tx>
            <c:strRef>
              <c:f>'14-lines-focus-small-mult'!$I$2</c:f>
              <c:strCache>
                <c:ptCount val="1"/>
                <c:pt idx="0">
                  <c:v>Spain</c:v>
                </c:pt>
              </c:strCache>
            </c:strRef>
          </c:tx>
          <c:spPr>
            <a:ln w="28575" cap="rnd">
              <a:solidFill>
                <a:schemeClr val="accent4">
                  <a:lumMod val="75000"/>
                </a:schemeClr>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'14-lines-focus-small-mult'!$I$3:$I$108</c:f>
              <c:numCache>
                <c:formatCode>General</c:formatCode>
                <c:ptCount val="106"/>
                <c:pt idx="0">
                  <c:v>509</c:v>
                </c:pt>
                <c:pt idx="1">
                  <c:v>492</c:v>
                </c:pt>
                <c:pt idx="2">
                  <c:v>473</c:v>
                </c:pt>
                <c:pt idx="3">
                  <c:v>457</c:v>
                </c:pt>
                <c:pt idx="4">
                  <c:v>441</c:v>
                </c:pt>
                <c:pt idx="5">
                  <c:v>431</c:v>
                </c:pt>
                <c:pt idx="6">
                  <c:v>431</c:v>
                </c:pt>
                <c:pt idx="7">
                  <c:v>431</c:v>
                </c:pt>
                <c:pt idx="8">
                  <c:v>381</c:v>
                </c:pt>
                <c:pt idx="9">
                  <c:v>367</c:v>
                </c:pt>
                <c:pt idx="10">
                  <c:v>352</c:v>
                </c:pt>
                <c:pt idx="11">
                  <c:v>340</c:v>
                </c:pt>
                <c:pt idx="12">
                  <c:v>322</c:v>
                </c:pt>
                <c:pt idx="13">
                  <c:v>322</c:v>
                </c:pt>
                <c:pt idx="14">
                  <c:v>322</c:v>
                </c:pt>
                <c:pt idx="15">
                  <c:v>280</c:v>
                </c:pt>
                <c:pt idx="16">
                  <c:v>276</c:v>
                </c:pt>
                <c:pt idx="17">
                  <c:v>260</c:v>
                </c:pt>
                <c:pt idx="18">
                  <c:v>245</c:v>
                </c:pt>
                <c:pt idx="19">
                  <c:v>235</c:v>
                </c:pt>
                <c:pt idx="20">
                  <c:v>235</c:v>
                </c:pt>
                <c:pt idx="21">
                  <c:v>235</c:v>
                </c:pt>
                <c:pt idx="22">
                  <c:v>229</c:v>
                </c:pt>
                <c:pt idx="23">
                  <c:v>216</c:v>
                </c:pt>
                <c:pt idx="24">
                  <c:v>213</c:v>
                </c:pt>
                <c:pt idx="25">
                  <c:v>197</c:v>
                </c:pt>
                <c:pt idx="26">
                  <c:v>188</c:v>
                </c:pt>
                <c:pt idx="27">
                  <c:v>188</c:v>
                </c:pt>
                <c:pt idx="28">
                  <c:v>188</c:v>
                </c:pt>
                <c:pt idx="29">
                  <c:v>162</c:v>
                </c:pt>
                <c:pt idx="30">
                  <c:v>155</c:v>
                </c:pt>
                <c:pt idx="31">
                  <c:v>143</c:v>
                </c:pt>
                <c:pt idx="32">
                  <c:v>150</c:v>
                </c:pt>
                <c:pt idx="33">
                  <c:v>140</c:v>
                </c:pt>
                <c:pt idx="34">
                  <c:v>140</c:v>
                </c:pt>
                <c:pt idx="35">
                  <c:v>140</c:v>
                </c:pt>
                <c:pt idx="36">
                  <c:v>122</c:v>
                </c:pt>
                <c:pt idx="37">
                  <c:v>115</c:v>
                </c:pt>
                <c:pt idx="38">
                  <c:v>111</c:v>
                </c:pt>
                <c:pt idx="39">
                  <c:v>97</c:v>
                </c:pt>
                <c:pt idx="40">
                  <c:v>91</c:v>
                </c:pt>
                <c:pt idx="41">
                  <c:v>91</c:v>
                </c:pt>
                <c:pt idx="42">
                  <c:v>91</c:v>
                </c:pt>
                <c:pt idx="43">
                  <c:v>86</c:v>
                </c:pt>
                <c:pt idx="44">
                  <c:v>79</c:v>
                </c:pt>
                <c:pt idx="45">
                  <c:v>73</c:v>
                </c:pt>
                <c:pt idx="46">
                  <c:v>71</c:v>
                </c:pt>
                <c:pt idx="47">
                  <c:v>67</c:v>
                </c:pt>
                <c:pt idx="48">
                  <c:v>67</c:v>
                </c:pt>
                <c:pt idx="49">
                  <c:v>67</c:v>
                </c:pt>
                <c:pt idx="50">
                  <c:v>62</c:v>
                </c:pt>
                <c:pt idx="51">
                  <c:v>59</c:v>
                </c:pt>
                <c:pt idx="52">
                  <c:v>57</c:v>
                </c:pt>
                <c:pt idx="53">
                  <c:v>54</c:v>
                </c:pt>
                <c:pt idx="54">
                  <c:v>52</c:v>
                </c:pt>
                <c:pt idx="55">
                  <c:v>52</c:v>
                </c:pt>
                <c:pt idx="56">
                  <c:v>52</c:v>
                </c:pt>
                <c:pt idx="57">
                  <c:v>49</c:v>
                </c:pt>
                <c:pt idx="58">
                  <c:v>49</c:v>
                </c:pt>
                <c:pt idx="59">
                  <c:v>48</c:v>
                </c:pt>
                <c:pt idx="60">
                  <c:v>47</c:v>
                </c:pt>
                <c:pt idx="61">
                  <c:v>44</c:v>
                </c:pt>
                <c:pt idx="62">
                  <c:v>44</c:v>
                </c:pt>
                <c:pt idx="63">
                  <c:v>44</c:v>
                </c:pt>
                <c:pt idx="64">
                  <c:v>42</c:v>
                </c:pt>
                <c:pt idx="65">
                  <c:v>41</c:v>
                </c:pt>
                <c:pt idx="66">
                  <c:v>39</c:v>
                </c:pt>
                <c:pt idx="67">
                  <c:v>37</c:v>
                </c:pt>
                <c:pt idx="68">
                  <c:v>38</c:v>
                </c:pt>
                <c:pt idx="69">
                  <c:v>38</c:v>
                </c:pt>
                <c:pt idx="70">
                  <c:v>38</c:v>
                </c:pt>
                <c:pt idx="71">
                  <c:v>37</c:v>
                </c:pt>
                <c:pt idx="72">
                  <c:v>31</c:v>
                </c:pt>
                <c:pt idx="73">
                  <c:v>33</c:v>
                </c:pt>
                <c:pt idx="74">
                  <c:v>33</c:v>
                </c:pt>
                <c:pt idx="75">
                  <c:v>33</c:v>
                </c:pt>
                <c:pt idx="76">
                  <c:v>33</c:v>
                </c:pt>
                <c:pt idx="77">
                  <c:v>33</c:v>
                </c:pt>
                <c:pt idx="78">
                  <c:v>35</c:v>
                </c:pt>
                <c:pt idx="79">
                  <c:v>41</c:v>
                </c:pt>
                <c:pt idx="80">
                  <c:v>40</c:v>
                </c:pt>
                <c:pt idx="81">
                  <c:v>40</c:v>
                </c:pt>
                <c:pt idx="82">
                  <c:v>41</c:v>
                </c:pt>
                <c:pt idx="83">
                  <c:v>41</c:v>
                </c:pt>
                <c:pt idx="84">
                  <c:v>41</c:v>
                </c:pt>
                <c:pt idx="85">
                  <c:v>41</c:v>
                </c:pt>
                <c:pt idx="86">
                  <c:v>41</c:v>
                </c:pt>
                <c:pt idx="87">
                  <c:v>41</c:v>
                </c:pt>
                <c:pt idx="88">
                  <c:v>42</c:v>
                </c:pt>
                <c:pt idx="89">
                  <c:v>41</c:v>
                </c:pt>
                <c:pt idx="90">
                  <c:v>41</c:v>
                </c:pt>
                <c:pt idx="91">
                  <c:v>41</c:v>
                </c:pt>
                <c:pt idx="92">
                  <c:v>27</c:v>
                </c:pt>
                <c:pt idx="93">
                  <c:v>39</c:v>
                </c:pt>
                <c:pt idx="94">
                  <c:v>38</c:v>
                </c:pt>
                <c:pt idx="95">
                  <c:v>42</c:v>
                </c:pt>
                <c:pt idx="96">
                  <c:v>44</c:v>
                </c:pt>
                <c:pt idx="97">
                  <c:v>44</c:v>
                </c:pt>
                <c:pt idx="98">
                  <c:v>44</c:v>
                </c:pt>
                <c:pt idx="99">
                  <c:v>64</c:v>
                </c:pt>
                <c:pt idx="100">
                  <c:v>46</c:v>
                </c:pt>
                <c:pt idx="101">
                  <c:v>59</c:v>
                </c:pt>
                <c:pt idx="102">
                  <c:v>62</c:v>
                </c:pt>
                <c:pt idx="103">
                  <c:v>66</c:v>
                </c:pt>
                <c:pt idx="104">
                  <c:v>66</c:v>
                </c:pt>
                <c:pt idx="105">
                  <c:v>66</c:v>
                </c:pt>
              </c:numCache>
            </c:numRef>
          </c:val>
          <c:smooth val="0"/>
          <c:extLst>
            <c:ext xmlns:c16="http://schemas.microsoft.com/office/drawing/2014/chart" uri="{C3380CC4-5D6E-409C-BE32-E72D297353CC}">
              <c16:uniqueId val="{00000006-6F72-4116-8EFF-19E66EE852DD}"/>
            </c:ext>
          </c:extLst>
        </c:ser>
        <c:ser>
          <c:idx val="7"/>
          <c:order val="7"/>
          <c:tx>
            <c:strRef>
              <c:f>'14-lines-focus-small-mult'!$J$2</c:f>
              <c:strCache>
                <c:ptCount val="1"/>
                <c:pt idx="0">
                  <c:v>United Kingdom</c:v>
                </c:pt>
              </c:strCache>
            </c:strRef>
          </c:tx>
          <c:spPr>
            <a:ln w="28575" cap="rnd">
              <a:solidFill>
                <a:srgbClr val="12436D"/>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'14-lines-focus-small-mult'!$J$3:$J$108</c:f>
              <c:numCache>
                <c:formatCode>General</c:formatCode>
                <c:ptCount val="106"/>
                <c:pt idx="0">
                  <c:v>386</c:v>
                </c:pt>
                <c:pt idx="1">
                  <c:v>380</c:v>
                </c:pt>
                <c:pt idx="2">
                  <c:v>377</c:v>
                </c:pt>
                <c:pt idx="3">
                  <c:v>384</c:v>
                </c:pt>
                <c:pt idx="4">
                  <c:v>382</c:v>
                </c:pt>
                <c:pt idx="5">
                  <c:v>387</c:v>
                </c:pt>
                <c:pt idx="6">
                  <c:v>393</c:v>
                </c:pt>
                <c:pt idx="7">
                  <c:v>399</c:v>
                </c:pt>
                <c:pt idx="8">
                  <c:v>405</c:v>
                </c:pt>
                <c:pt idx="9">
                  <c:v>408</c:v>
                </c:pt>
                <c:pt idx="10">
                  <c:v>409</c:v>
                </c:pt>
                <c:pt idx="11">
                  <c:v>415</c:v>
                </c:pt>
                <c:pt idx="12">
                  <c:v>417</c:v>
                </c:pt>
                <c:pt idx="13">
                  <c:v>418</c:v>
                </c:pt>
                <c:pt idx="14">
                  <c:v>417</c:v>
                </c:pt>
                <c:pt idx="15">
                  <c:v>424</c:v>
                </c:pt>
                <c:pt idx="16">
                  <c:v>431</c:v>
                </c:pt>
                <c:pt idx="17">
                  <c:v>440</c:v>
                </c:pt>
                <c:pt idx="18">
                  <c:v>447</c:v>
                </c:pt>
                <c:pt idx="19">
                  <c:v>457</c:v>
                </c:pt>
                <c:pt idx="20">
                  <c:v>463</c:v>
                </c:pt>
                <c:pt idx="21">
                  <c:v>474</c:v>
                </c:pt>
                <c:pt idx="22">
                  <c:v>482</c:v>
                </c:pt>
                <c:pt idx="23">
                  <c:v>490</c:v>
                </c:pt>
                <c:pt idx="24">
                  <c:v>494</c:v>
                </c:pt>
                <c:pt idx="25">
                  <c:v>497</c:v>
                </c:pt>
                <c:pt idx="26">
                  <c:v>499</c:v>
                </c:pt>
                <c:pt idx="27">
                  <c:v>499</c:v>
                </c:pt>
                <c:pt idx="28">
                  <c:v>501</c:v>
                </c:pt>
                <c:pt idx="29">
                  <c:v>490</c:v>
                </c:pt>
                <c:pt idx="30">
                  <c:v>493</c:v>
                </c:pt>
                <c:pt idx="31">
                  <c:v>492</c:v>
                </c:pt>
                <c:pt idx="32">
                  <c:v>492</c:v>
                </c:pt>
                <c:pt idx="33">
                  <c:v>502</c:v>
                </c:pt>
                <c:pt idx="34">
                  <c:v>511</c:v>
                </c:pt>
                <c:pt idx="35">
                  <c:v>519</c:v>
                </c:pt>
                <c:pt idx="36">
                  <c:v>549</c:v>
                </c:pt>
                <c:pt idx="37">
                  <c:v>561</c:v>
                </c:pt>
                <c:pt idx="38">
                  <c:v>567</c:v>
                </c:pt>
                <c:pt idx="39">
                  <c:v>566</c:v>
                </c:pt>
                <c:pt idx="40">
                  <c:v>555</c:v>
                </c:pt>
                <c:pt idx="41">
                  <c:v>539</c:v>
                </c:pt>
                <c:pt idx="42">
                  <c:v>522</c:v>
                </c:pt>
                <c:pt idx="43">
                  <c:v>500</c:v>
                </c:pt>
                <c:pt idx="44">
                  <c:v>477</c:v>
                </c:pt>
                <c:pt idx="45">
                  <c:v>459</c:v>
                </c:pt>
                <c:pt idx="46">
                  <c:v>436</c:v>
                </c:pt>
                <c:pt idx="47">
                  <c:v>427</c:v>
                </c:pt>
                <c:pt idx="48">
                  <c:v>428</c:v>
                </c:pt>
                <c:pt idx="49">
                  <c:v>429</c:v>
                </c:pt>
                <c:pt idx="50">
                  <c:v>441</c:v>
                </c:pt>
                <c:pt idx="51">
                  <c:v>450</c:v>
                </c:pt>
                <c:pt idx="52">
                  <c:v>459</c:v>
                </c:pt>
                <c:pt idx="53">
                  <c:v>478</c:v>
                </c:pt>
                <c:pt idx="54">
                  <c:v>484</c:v>
                </c:pt>
                <c:pt idx="55">
                  <c:v>485</c:v>
                </c:pt>
                <c:pt idx="56">
                  <c:v>493</c:v>
                </c:pt>
                <c:pt idx="57">
                  <c:v>497</c:v>
                </c:pt>
                <c:pt idx="58">
                  <c:v>504</c:v>
                </c:pt>
                <c:pt idx="59">
                  <c:v>507</c:v>
                </c:pt>
                <c:pt idx="60">
                  <c:v>507</c:v>
                </c:pt>
                <c:pt idx="61">
                  <c:v>505</c:v>
                </c:pt>
                <c:pt idx="62">
                  <c:v>504</c:v>
                </c:pt>
                <c:pt idx="63">
                  <c:v>497</c:v>
                </c:pt>
                <c:pt idx="64">
                  <c:v>491</c:v>
                </c:pt>
                <c:pt idx="65">
                  <c:v>487</c:v>
                </c:pt>
                <c:pt idx="66">
                  <c:v>495</c:v>
                </c:pt>
                <c:pt idx="67">
                  <c:v>504</c:v>
                </c:pt>
                <c:pt idx="68">
                  <c:v>504</c:v>
                </c:pt>
                <c:pt idx="69">
                  <c:v>525</c:v>
                </c:pt>
                <c:pt idx="70">
                  <c:v>534</c:v>
                </c:pt>
                <c:pt idx="71">
                  <c:v>545</c:v>
                </c:pt>
                <c:pt idx="72">
                  <c:v>554</c:v>
                </c:pt>
                <c:pt idx="73">
                  <c:v>560</c:v>
                </c:pt>
                <c:pt idx="74">
                  <c:v>570</c:v>
                </c:pt>
                <c:pt idx="75">
                  <c:v>590</c:v>
                </c:pt>
                <c:pt idx="76">
                  <c:v>597</c:v>
                </c:pt>
                <c:pt idx="77">
                  <c:v>620</c:v>
                </c:pt>
                <c:pt idx="78">
                  <c:v>639</c:v>
                </c:pt>
                <c:pt idx="79">
                  <c:v>652</c:v>
                </c:pt>
                <c:pt idx="80">
                  <c:v>667</c:v>
                </c:pt>
                <c:pt idx="81">
                  <c:v>681</c:v>
                </c:pt>
                <c:pt idx="82">
                  <c:v>691</c:v>
                </c:pt>
                <c:pt idx="83">
                  <c:v>695</c:v>
                </c:pt>
                <c:pt idx="84">
                  <c:v>683</c:v>
                </c:pt>
                <c:pt idx="85">
                  <c:v>657</c:v>
                </c:pt>
                <c:pt idx="86">
                  <c:v>657</c:v>
                </c:pt>
                <c:pt idx="87">
                  <c:v>647</c:v>
                </c:pt>
                <c:pt idx="88">
                  <c:v>621</c:v>
                </c:pt>
                <c:pt idx="89">
                  <c:v>609</c:v>
                </c:pt>
                <c:pt idx="90">
                  <c:v>601</c:v>
                </c:pt>
                <c:pt idx="91">
                  <c:v>598</c:v>
                </c:pt>
                <c:pt idx="92">
                  <c:v>606</c:v>
                </c:pt>
                <c:pt idx="93">
                  <c:v>585</c:v>
                </c:pt>
                <c:pt idx="94">
                  <c:v>580</c:v>
                </c:pt>
                <c:pt idx="95">
                  <c:v>574</c:v>
                </c:pt>
                <c:pt idx="96">
                  <c:v>555</c:v>
                </c:pt>
                <c:pt idx="97">
                  <c:v>533</c:v>
                </c:pt>
                <c:pt idx="98">
                  <c:v>516</c:v>
                </c:pt>
                <c:pt idx="99">
                  <c:v>500</c:v>
                </c:pt>
                <c:pt idx="100">
                  <c:v>499</c:v>
                </c:pt>
                <c:pt idx="101">
                  <c:v>495</c:v>
                </c:pt>
                <c:pt idx="102">
                  <c:v>508</c:v>
                </c:pt>
                <c:pt idx="103">
                  <c:v>519</c:v>
                </c:pt>
                <c:pt idx="104">
                  <c:v>535</c:v>
                </c:pt>
                <c:pt idx="105">
                  <c:v>548</c:v>
                </c:pt>
              </c:numCache>
            </c:numRef>
          </c:val>
          <c:smooth val="0"/>
          <c:extLst>
            <c:ext xmlns:c16="http://schemas.microsoft.com/office/drawing/2014/chart" uri="{C3380CC4-5D6E-409C-BE32-E72D297353CC}">
              <c16:uniqueId val="{00000007-6F72-4116-8EFF-19E66EE852DD}"/>
            </c:ext>
          </c:extLst>
        </c:ser>
        <c:dLbls>
          <c:showLegendKey val="0"/>
          <c:showVal val="0"/>
          <c:showCatName val="0"/>
          <c:showSerName val="0"/>
          <c:showPercent val="0"/>
          <c:showBubbleSize val="0"/>
        </c:dLbls>
        <c:smooth val="0"/>
        <c:axId val="579007376"/>
        <c:axId val="579007704"/>
      </c:lineChart>
      <c:catAx>
        <c:axId val="57900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579007704"/>
        <c:crosses val="autoZero"/>
        <c:auto val="1"/>
        <c:lblAlgn val="ctr"/>
        <c:lblOffset val="100"/>
        <c:noMultiLvlLbl val="0"/>
      </c:catAx>
      <c:valAx>
        <c:axId val="579007704"/>
        <c:scaling>
          <c:orientation val="minMax"/>
        </c:scaling>
        <c:delete val="0"/>
        <c:axPos val="l"/>
        <c:majorGridlines>
          <c:spPr>
            <a:ln w="9525" cap="flat" cmpd="sng" algn="ctr">
              <a:solidFill>
                <a:srgbClr val="D9D9D9"/>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900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'14-lines-focus-small-mult'!$C$2</c:f>
              <c:strCache>
                <c:ptCount val="1"/>
                <c:pt idx="0">
                  <c:v>Austria</c:v>
                </c:pt>
              </c:strCache>
            </c:strRef>
          </c:tx>
          <c:spPr>
            <a:ln w="28575" cap="rnd">
              <a:solidFill>
                <a:srgbClr val="F46A25"/>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'14-lines-focus-small-mult'!$C$3:$C$108</c:f>
              <c:numCache>
                <c:formatCode>General</c:formatCode>
                <c:ptCount val="106"/>
                <c:pt idx="0">
                  <c:v>51</c:v>
                </c:pt>
                <c:pt idx="1">
                  <c:v>52</c:v>
                </c:pt>
                <c:pt idx="2">
                  <c:v>52</c:v>
                </c:pt>
                <c:pt idx="3">
                  <c:v>53</c:v>
                </c:pt>
                <c:pt idx="4">
                  <c:v>53</c:v>
                </c:pt>
                <c:pt idx="5">
                  <c:v>54</c:v>
                </c:pt>
                <c:pt idx="6">
                  <c:v>55</c:v>
                </c:pt>
                <c:pt idx="7">
                  <c:v>56</c:v>
                </c:pt>
                <c:pt idx="8">
                  <c:v>58</c:v>
                </c:pt>
                <c:pt idx="9">
                  <c:v>61</c:v>
                </c:pt>
                <c:pt idx="10">
                  <c:v>66</c:v>
                </c:pt>
                <c:pt idx="11">
                  <c:v>71</c:v>
                </c:pt>
                <c:pt idx="12">
                  <c:v>78</c:v>
                </c:pt>
                <c:pt idx="13">
                  <c:v>84</c:v>
                </c:pt>
                <c:pt idx="14">
                  <c:v>89</c:v>
                </c:pt>
                <c:pt idx="15">
                  <c:v>94</c:v>
                </c:pt>
                <c:pt idx="16">
                  <c:v>99</c:v>
                </c:pt>
                <c:pt idx="17">
                  <c:v>104</c:v>
                </c:pt>
                <c:pt idx="18">
                  <c:v>110</c:v>
                </c:pt>
                <c:pt idx="19">
                  <c:v>114</c:v>
                </c:pt>
                <c:pt idx="20">
                  <c:v>119</c:v>
                </c:pt>
                <c:pt idx="21">
                  <c:v>123</c:v>
                </c:pt>
                <c:pt idx="22">
                  <c:v>128</c:v>
                </c:pt>
                <c:pt idx="23">
                  <c:v>130</c:v>
                </c:pt>
                <c:pt idx="24">
                  <c:v>136</c:v>
                </c:pt>
                <c:pt idx="25">
                  <c:v>139</c:v>
                </c:pt>
                <c:pt idx="26">
                  <c:v>144</c:v>
                </c:pt>
                <c:pt idx="27">
                  <c:v>144</c:v>
                </c:pt>
                <c:pt idx="28">
                  <c:v>149</c:v>
                </c:pt>
                <c:pt idx="29">
                  <c:v>150</c:v>
                </c:pt>
                <c:pt idx="30">
                  <c:v>153</c:v>
                </c:pt>
                <c:pt idx="31">
                  <c:v>158</c:v>
                </c:pt>
                <c:pt idx="32">
                  <c:v>159</c:v>
                </c:pt>
                <c:pt idx="33">
                  <c:v>161</c:v>
                </c:pt>
                <c:pt idx="34">
                  <c:v>167</c:v>
                </c:pt>
                <c:pt idx="35">
                  <c:v>173</c:v>
                </c:pt>
                <c:pt idx="36">
                  <c:v>165</c:v>
                </c:pt>
                <c:pt idx="37">
                  <c:v>168</c:v>
                </c:pt>
                <c:pt idx="38">
                  <c:v>175</c:v>
                </c:pt>
                <c:pt idx="39">
                  <c:v>188</c:v>
                </c:pt>
                <c:pt idx="40">
                  <c:v>197</c:v>
                </c:pt>
                <c:pt idx="41">
                  <c:v>206</c:v>
                </c:pt>
                <c:pt idx="42">
                  <c:v>207</c:v>
                </c:pt>
                <c:pt idx="43">
                  <c:v>222</c:v>
                </c:pt>
                <c:pt idx="44">
                  <c:v>226</c:v>
                </c:pt>
                <c:pt idx="45">
                  <c:v>232</c:v>
                </c:pt>
                <c:pt idx="46">
                  <c:v>229</c:v>
                </c:pt>
                <c:pt idx="47">
                  <c:v>230</c:v>
                </c:pt>
                <c:pt idx="48">
                  <c:v>224</c:v>
                </c:pt>
                <c:pt idx="49">
                  <c:v>221</c:v>
                </c:pt>
                <c:pt idx="50">
                  <c:v>219</c:v>
                </c:pt>
                <c:pt idx="51">
                  <c:v>212</c:v>
                </c:pt>
                <c:pt idx="52">
                  <c:v>202</c:v>
                </c:pt>
                <c:pt idx="53">
                  <c:v>194</c:v>
                </c:pt>
                <c:pt idx="54">
                  <c:v>185</c:v>
                </c:pt>
                <c:pt idx="55">
                  <c:v>189</c:v>
                </c:pt>
                <c:pt idx="56">
                  <c:v>187</c:v>
                </c:pt>
                <c:pt idx="57">
                  <c:v>186</c:v>
                </c:pt>
                <c:pt idx="58">
                  <c:v>191</c:v>
                </c:pt>
                <c:pt idx="59">
                  <c:v>195</c:v>
                </c:pt>
                <c:pt idx="60">
                  <c:v>201</c:v>
                </c:pt>
                <c:pt idx="61">
                  <c:v>202</c:v>
                </c:pt>
                <c:pt idx="62">
                  <c:v>191</c:v>
                </c:pt>
                <c:pt idx="63">
                  <c:v>204</c:v>
                </c:pt>
                <c:pt idx="64">
                  <c:v>206</c:v>
                </c:pt>
                <c:pt idx="65">
                  <c:v>196</c:v>
                </c:pt>
                <c:pt idx="66">
                  <c:v>202</c:v>
                </c:pt>
                <c:pt idx="67">
                  <c:v>201</c:v>
                </c:pt>
                <c:pt idx="68">
                  <c:v>201</c:v>
                </c:pt>
                <c:pt idx="69">
                  <c:v>208</c:v>
                </c:pt>
                <c:pt idx="70">
                  <c:v>196</c:v>
                </c:pt>
                <c:pt idx="71">
                  <c:v>194</c:v>
                </c:pt>
                <c:pt idx="72">
                  <c:v>202</c:v>
                </c:pt>
                <c:pt idx="73">
                  <c:v>201</c:v>
                </c:pt>
                <c:pt idx="74">
                  <c:v>204</c:v>
                </c:pt>
                <c:pt idx="75">
                  <c:v>213</c:v>
                </c:pt>
                <c:pt idx="76">
                  <c:v>221</c:v>
                </c:pt>
                <c:pt idx="77">
                  <c:v>230</c:v>
                </c:pt>
                <c:pt idx="78">
                  <c:v>239</c:v>
                </c:pt>
                <c:pt idx="79">
                  <c:v>258</c:v>
                </c:pt>
                <c:pt idx="80">
                  <c:v>276</c:v>
                </c:pt>
                <c:pt idx="81">
                  <c:v>299</c:v>
                </c:pt>
                <c:pt idx="82">
                  <c:v>317</c:v>
                </c:pt>
                <c:pt idx="83">
                  <c:v>339</c:v>
                </c:pt>
                <c:pt idx="84">
                  <c:v>361</c:v>
                </c:pt>
                <c:pt idx="85">
                  <c:v>376</c:v>
                </c:pt>
                <c:pt idx="86">
                  <c:v>388</c:v>
                </c:pt>
                <c:pt idx="87">
                  <c:v>396</c:v>
                </c:pt>
                <c:pt idx="88">
                  <c:v>406</c:v>
                </c:pt>
                <c:pt idx="89">
                  <c:v>442</c:v>
                </c:pt>
                <c:pt idx="90">
                  <c:v>479</c:v>
                </c:pt>
                <c:pt idx="91">
                  <c:v>511</c:v>
                </c:pt>
                <c:pt idx="92">
                  <c:v>538</c:v>
                </c:pt>
                <c:pt idx="93">
                  <c:v>570</c:v>
                </c:pt>
                <c:pt idx="94">
                  <c:v>605</c:v>
                </c:pt>
                <c:pt idx="95">
                  <c:v>674</c:v>
                </c:pt>
                <c:pt idx="96">
                  <c:v>730</c:v>
                </c:pt>
                <c:pt idx="97">
                  <c:v>790</c:v>
                </c:pt>
                <c:pt idx="98">
                  <c:v>836</c:v>
                </c:pt>
                <c:pt idx="99">
                  <c:v>894</c:v>
                </c:pt>
                <c:pt idx="100">
                  <c:v>930</c:v>
                </c:pt>
                <c:pt idx="101" formatCode="#,##0">
                  <c:v>1007</c:v>
                </c:pt>
                <c:pt idx="102" formatCode="#,##0">
                  <c:v>1061</c:v>
                </c:pt>
                <c:pt idx="103" formatCode="#,##0">
                  <c:v>1099</c:v>
                </c:pt>
                <c:pt idx="104" formatCode="#,##0">
                  <c:v>1150</c:v>
                </c:pt>
                <c:pt idx="105" formatCode="#,##0">
                  <c:v>1197</c:v>
                </c:pt>
              </c:numCache>
            </c:numRef>
          </c:val>
          <c:smooth val="0"/>
          <c:extLst>
            <c:ext xmlns:c16="http://schemas.microsoft.com/office/drawing/2014/chart" uri="{C3380CC4-5D6E-409C-BE32-E72D297353CC}">
              <c16:uniqueId val="{00000000-6F72-4116-8EFF-19E66EE852DD}"/>
            </c:ext>
          </c:extLst>
        </c:ser>
        <c:ser>
          <c:idx val="1"/>
          <c:order val="1"/>
          <c:tx>
            <c:strRef>
              <c:f>'14-lines-focus-small-mult'!$D$2</c:f>
              <c:strCache>
                <c:ptCount val="1"/>
                <c:pt idx="0">
                  <c:v>Belgium</c:v>
                </c:pt>
              </c:strCache>
            </c:strRef>
          </c:tx>
          <c:spPr>
            <a:ln w="28575" cap="rnd">
              <a:solidFill>
                <a:srgbClr val="12436D"/>
              </a:solidFill>
              <a:prstDash val="sysDot"/>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'14-lines-focus-small-mult'!$D$3:$D$108</c:f>
              <c:numCache>
                <c:formatCode>General</c:formatCode>
                <c:ptCount val="106"/>
                <c:pt idx="0">
                  <c:v>138</c:v>
                </c:pt>
                <c:pt idx="1">
                  <c:v>139</c:v>
                </c:pt>
                <c:pt idx="2">
                  <c:v>144</c:v>
                </c:pt>
                <c:pt idx="3">
                  <c:v>145</c:v>
                </c:pt>
                <c:pt idx="4">
                  <c:v>147</c:v>
                </c:pt>
                <c:pt idx="5">
                  <c:v>148</c:v>
                </c:pt>
                <c:pt idx="6">
                  <c:v>148</c:v>
                </c:pt>
                <c:pt idx="7">
                  <c:v>148</c:v>
                </c:pt>
                <c:pt idx="8">
                  <c:v>152</c:v>
                </c:pt>
                <c:pt idx="9">
                  <c:v>152</c:v>
                </c:pt>
                <c:pt idx="10">
                  <c:v>157</c:v>
                </c:pt>
                <c:pt idx="11">
                  <c:v>159</c:v>
                </c:pt>
                <c:pt idx="12">
                  <c:v>161</c:v>
                </c:pt>
                <c:pt idx="13">
                  <c:v>161</c:v>
                </c:pt>
                <c:pt idx="14">
                  <c:v>161</c:v>
                </c:pt>
                <c:pt idx="15">
                  <c:v>166</c:v>
                </c:pt>
                <c:pt idx="16">
                  <c:v>166</c:v>
                </c:pt>
                <c:pt idx="17">
                  <c:v>167</c:v>
                </c:pt>
                <c:pt idx="18">
                  <c:v>168</c:v>
                </c:pt>
                <c:pt idx="19">
                  <c:v>170</c:v>
                </c:pt>
                <c:pt idx="20">
                  <c:v>170</c:v>
                </c:pt>
                <c:pt idx="21">
                  <c:v>170</c:v>
                </c:pt>
                <c:pt idx="22">
                  <c:v>169</c:v>
                </c:pt>
                <c:pt idx="23">
                  <c:v>167</c:v>
                </c:pt>
                <c:pt idx="24">
                  <c:v>169</c:v>
                </c:pt>
                <c:pt idx="25">
                  <c:v>172</c:v>
                </c:pt>
                <c:pt idx="26">
                  <c:v>174</c:v>
                </c:pt>
                <c:pt idx="27">
                  <c:v>174</c:v>
                </c:pt>
                <c:pt idx="28">
                  <c:v>174</c:v>
                </c:pt>
                <c:pt idx="29">
                  <c:v>174</c:v>
                </c:pt>
                <c:pt idx="30">
                  <c:v>177</c:v>
                </c:pt>
                <c:pt idx="31">
                  <c:v>177</c:v>
                </c:pt>
                <c:pt idx="32">
                  <c:v>174</c:v>
                </c:pt>
                <c:pt idx="33">
                  <c:v>173</c:v>
                </c:pt>
                <c:pt idx="34">
                  <c:v>173</c:v>
                </c:pt>
                <c:pt idx="35">
                  <c:v>173</c:v>
                </c:pt>
                <c:pt idx="36">
                  <c:v>170</c:v>
                </c:pt>
                <c:pt idx="37">
                  <c:v>170</c:v>
                </c:pt>
                <c:pt idx="38">
                  <c:v>166</c:v>
                </c:pt>
                <c:pt idx="39">
                  <c:v>167</c:v>
                </c:pt>
                <c:pt idx="40">
                  <c:v>166</c:v>
                </c:pt>
                <c:pt idx="41">
                  <c:v>166</c:v>
                </c:pt>
                <c:pt idx="42">
                  <c:v>166</c:v>
                </c:pt>
                <c:pt idx="43">
                  <c:v>169</c:v>
                </c:pt>
                <c:pt idx="44">
                  <c:v>167</c:v>
                </c:pt>
                <c:pt idx="45">
                  <c:v>173</c:v>
                </c:pt>
                <c:pt idx="46">
                  <c:v>174</c:v>
                </c:pt>
                <c:pt idx="47">
                  <c:v>176</c:v>
                </c:pt>
                <c:pt idx="48">
                  <c:v>176</c:v>
                </c:pt>
                <c:pt idx="49">
                  <c:v>176</c:v>
                </c:pt>
                <c:pt idx="50">
                  <c:v>178</c:v>
                </c:pt>
                <c:pt idx="51">
                  <c:v>179</c:v>
                </c:pt>
                <c:pt idx="52">
                  <c:v>173</c:v>
                </c:pt>
                <c:pt idx="53">
                  <c:v>173</c:v>
                </c:pt>
                <c:pt idx="54">
                  <c:v>171</c:v>
                </c:pt>
                <c:pt idx="55">
                  <c:v>171</c:v>
                </c:pt>
                <c:pt idx="56">
                  <c:v>171</c:v>
                </c:pt>
                <c:pt idx="57">
                  <c:v>165</c:v>
                </c:pt>
                <c:pt idx="58">
                  <c:v>166</c:v>
                </c:pt>
                <c:pt idx="59">
                  <c:v>167</c:v>
                </c:pt>
                <c:pt idx="60">
                  <c:v>165</c:v>
                </c:pt>
                <c:pt idx="61">
                  <c:v>165</c:v>
                </c:pt>
                <c:pt idx="62">
                  <c:v>165</c:v>
                </c:pt>
                <c:pt idx="63">
                  <c:v>165</c:v>
                </c:pt>
                <c:pt idx="64">
                  <c:v>166</c:v>
                </c:pt>
                <c:pt idx="65">
                  <c:v>164</c:v>
                </c:pt>
                <c:pt idx="66">
                  <c:v>164</c:v>
                </c:pt>
                <c:pt idx="67">
                  <c:v>169</c:v>
                </c:pt>
                <c:pt idx="68">
                  <c:v>171</c:v>
                </c:pt>
                <c:pt idx="69">
                  <c:v>171</c:v>
                </c:pt>
                <c:pt idx="70">
                  <c:v>171</c:v>
                </c:pt>
                <c:pt idx="71">
                  <c:v>181</c:v>
                </c:pt>
                <c:pt idx="72">
                  <c:v>189</c:v>
                </c:pt>
                <c:pt idx="73">
                  <c:v>202</c:v>
                </c:pt>
                <c:pt idx="74">
                  <c:v>215</c:v>
                </c:pt>
                <c:pt idx="75">
                  <c:v>230</c:v>
                </c:pt>
                <c:pt idx="76">
                  <c:v>230</c:v>
                </c:pt>
                <c:pt idx="77">
                  <c:v>230</c:v>
                </c:pt>
                <c:pt idx="78">
                  <c:v>276</c:v>
                </c:pt>
                <c:pt idx="79">
                  <c:v>293</c:v>
                </c:pt>
                <c:pt idx="80">
                  <c:v>329</c:v>
                </c:pt>
                <c:pt idx="81">
                  <c:v>362</c:v>
                </c:pt>
                <c:pt idx="82">
                  <c:v>399</c:v>
                </c:pt>
                <c:pt idx="83">
                  <c:v>399</c:v>
                </c:pt>
                <c:pt idx="84">
                  <c:v>399</c:v>
                </c:pt>
                <c:pt idx="85">
                  <c:v>481</c:v>
                </c:pt>
                <c:pt idx="86">
                  <c:v>504</c:v>
                </c:pt>
                <c:pt idx="87">
                  <c:v>532</c:v>
                </c:pt>
                <c:pt idx="88">
                  <c:v>568</c:v>
                </c:pt>
                <c:pt idx="89">
                  <c:v>593</c:v>
                </c:pt>
                <c:pt idx="90">
                  <c:v>593</c:v>
                </c:pt>
                <c:pt idx="91">
                  <c:v>593</c:v>
                </c:pt>
                <c:pt idx="92">
                  <c:v>398</c:v>
                </c:pt>
                <c:pt idx="93">
                  <c:v>328</c:v>
                </c:pt>
                <c:pt idx="94">
                  <c:v>622</c:v>
                </c:pt>
                <c:pt idx="95">
                  <c:v>634</c:v>
                </c:pt>
                <c:pt idx="96">
                  <c:v>527</c:v>
                </c:pt>
                <c:pt idx="97">
                  <c:v>661</c:v>
                </c:pt>
                <c:pt idx="98">
                  <c:v>661</c:v>
                </c:pt>
                <c:pt idx="99">
                  <c:v>960</c:v>
                </c:pt>
                <c:pt idx="100">
                  <c:v>960</c:v>
                </c:pt>
                <c:pt idx="101">
                  <c:v>862</c:v>
                </c:pt>
                <c:pt idx="102">
                  <c:v>737</c:v>
                </c:pt>
                <c:pt idx="103">
                  <c:v>997</c:v>
                </c:pt>
                <c:pt idx="104">
                  <c:v>863</c:v>
                </c:pt>
                <c:pt idx="105">
                  <c:v>863</c:v>
                </c:pt>
              </c:numCache>
            </c:numRef>
          </c:val>
          <c:smooth val="0"/>
          <c:extLst>
            <c:ext xmlns:c16="http://schemas.microsoft.com/office/drawing/2014/chart" uri="{C3380CC4-5D6E-409C-BE32-E72D297353CC}">
              <c16:uniqueId val="{00000001-6F72-4116-8EFF-19E66EE852DD}"/>
            </c:ext>
          </c:extLst>
        </c:ser>
        <c:ser>
          <c:idx val="2"/>
          <c:order val="2"/>
          <c:tx>
            <c:strRef>
              <c:f>'14-lines-focus-small-mult'!$E$2</c:f>
              <c:strCache>
                <c:ptCount val="1"/>
                <c:pt idx="0">
                  <c:v>Netherlands</c:v>
                </c:pt>
              </c:strCache>
            </c:strRef>
          </c:tx>
          <c:spPr>
            <a:ln w="22225" cap="rnd">
              <a:solidFill>
                <a:srgbClr val="F46A25"/>
              </a:solidFill>
              <a:prstDash val="sysDot"/>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'14-lines-focus-small-mult'!$E$3:$E$108</c:f>
              <c:numCache>
                <c:formatCode>General</c:formatCode>
                <c:ptCount val="106"/>
                <c:pt idx="0">
                  <c:v>209</c:v>
                </c:pt>
                <c:pt idx="1">
                  <c:v>195</c:v>
                </c:pt>
                <c:pt idx="2">
                  <c:v>180</c:v>
                </c:pt>
                <c:pt idx="3">
                  <c:v>175</c:v>
                </c:pt>
                <c:pt idx="4">
                  <c:v>166</c:v>
                </c:pt>
                <c:pt idx="5">
                  <c:v>164</c:v>
                </c:pt>
                <c:pt idx="6">
                  <c:v>160</c:v>
                </c:pt>
                <c:pt idx="7">
                  <c:v>161</c:v>
                </c:pt>
                <c:pt idx="8">
                  <c:v>160</c:v>
                </c:pt>
                <c:pt idx="9">
                  <c:v>161</c:v>
                </c:pt>
                <c:pt idx="10">
                  <c:v>156</c:v>
                </c:pt>
                <c:pt idx="11">
                  <c:v>151</c:v>
                </c:pt>
                <c:pt idx="12">
                  <c:v>148</c:v>
                </c:pt>
                <c:pt idx="13">
                  <c:v>148</c:v>
                </c:pt>
                <c:pt idx="14">
                  <c:v>147</c:v>
                </c:pt>
                <c:pt idx="15">
                  <c:v>149</c:v>
                </c:pt>
                <c:pt idx="16">
                  <c:v>150</c:v>
                </c:pt>
                <c:pt idx="17">
                  <c:v>154</c:v>
                </c:pt>
                <c:pt idx="18">
                  <c:v>154</c:v>
                </c:pt>
                <c:pt idx="19">
                  <c:v>150</c:v>
                </c:pt>
                <c:pt idx="20">
                  <c:v>149</c:v>
                </c:pt>
                <c:pt idx="21">
                  <c:v>151</c:v>
                </c:pt>
                <c:pt idx="22">
                  <c:v>152</c:v>
                </c:pt>
                <c:pt idx="23">
                  <c:v>153</c:v>
                </c:pt>
                <c:pt idx="24">
                  <c:v>154</c:v>
                </c:pt>
                <c:pt idx="25">
                  <c:v>154</c:v>
                </c:pt>
                <c:pt idx="26">
                  <c:v>157</c:v>
                </c:pt>
                <c:pt idx="27">
                  <c:v>158</c:v>
                </c:pt>
                <c:pt idx="28">
                  <c:v>157</c:v>
                </c:pt>
                <c:pt idx="29">
                  <c:v>155</c:v>
                </c:pt>
                <c:pt idx="30">
                  <c:v>153</c:v>
                </c:pt>
                <c:pt idx="31">
                  <c:v>153</c:v>
                </c:pt>
                <c:pt idx="32">
                  <c:v>154</c:v>
                </c:pt>
                <c:pt idx="33">
                  <c:v>152</c:v>
                </c:pt>
                <c:pt idx="34">
                  <c:v>154</c:v>
                </c:pt>
                <c:pt idx="35">
                  <c:v>154</c:v>
                </c:pt>
                <c:pt idx="36">
                  <c:v>153</c:v>
                </c:pt>
                <c:pt idx="37">
                  <c:v>154</c:v>
                </c:pt>
                <c:pt idx="38">
                  <c:v>154</c:v>
                </c:pt>
                <c:pt idx="39">
                  <c:v>150</c:v>
                </c:pt>
                <c:pt idx="40">
                  <c:v>151</c:v>
                </c:pt>
                <c:pt idx="41">
                  <c:v>147</c:v>
                </c:pt>
                <c:pt idx="42">
                  <c:v>128</c:v>
                </c:pt>
                <c:pt idx="43">
                  <c:v>142</c:v>
                </c:pt>
                <c:pt idx="44">
                  <c:v>138</c:v>
                </c:pt>
                <c:pt idx="45">
                  <c:v>134</c:v>
                </c:pt>
                <c:pt idx="46">
                  <c:v>132</c:v>
                </c:pt>
                <c:pt idx="47">
                  <c:v>127</c:v>
                </c:pt>
                <c:pt idx="48">
                  <c:v>125</c:v>
                </c:pt>
                <c:pt idx="49">
                  <c:v>139</c:v>
                </c:pt>
                <c:pt idx="50">
                  <c:v>119</c:v>
                </c:pt>
                <c:pt idx="51">
                  <c:v>116</c:v>
                </c:pt>
                <c:pt idx="52">
                  <c:v>112</c:v>
                </c:pt>
                <c:pt idx="53">
                  <c:v>110</c:v>
                </c:pt>
                <c:pt idx="54">
                  <c:v>106</c:v>
                </c:pt>
                <c:pt idx="55">
                  <c:v>103</c:v>
                </c:pt>
                <c:pt idx="56">
                  <c:v>102</c:v>
                </c:pt>
                <c:pt idx="57">
                  <c:v>102</c:v>
                </c:pt>
                <c:pt idx="58">
                  <c:v>102</c:v>
                </c:pt>
                <c:pt idx="59">
                  <c:v>101</c:v>
                </c:pt>
                <c:pt idx="60">
                  <c:v>100</c:v>
                </c:pt>
                <c:pt idx="61">
                  <c:v>100</c:v>
                </c:pt>
                <c:pt idx="62">
                  <c:v>101</c:v>
                </c:pt>
                <c:pt idx="63">
                  <c:v>101</c:v>
                </c:pt>
                <c:pt idx="64">
                  <c:v>103</c:v>
                </c:pt>
                <c:pt idx="65">
                  <c:v>104</c:v>
                </c:pt>
                <c:pt idx="66">
                  <c:v>105</c:v>
                </c:pt>
                <c:pt idx="67">
                  <c:v>113</c:v>
                </c:pt>
                <c:pt idx="68">
                  <c:v>122</c:v>
                </c:pt>
                <c:pt idx="69">
                  <c:v>129</c:v>
                </c:pt>
                <c:pt idx="70">
                  <c:v>134</c:v>
                </c:pt>
                <c:pt idx="71">
                  <c:v>143</c:v>
                </c:pt>
                <c:pt idx="72">
                  <c:v>152</c:v>
                </c:pt>
                <c:pt idx="73">
                  <c:v>167</c:v>
                </c:pt>
                <c:pt idx="74">
                  <c:v>174</c:v>
                </c:pt>
                <c:pt idx="75">
                  <c:v>181</c:v>
                </c:pt>
                <c:pt idx="76">
                  <c:v>191</c:v>
                </c:pt>
                <c:pt idx="77">
                  <c:v>203</c:v>
                </c:pt>
                <c:pt idx="78">
                  <c:v>208</c:v>
                </c:pt>
                <c:pt idx="79">
                  <c:v>216</c:v>
                </c:pt>
                <c:pt idx="80">
                  <c:v>223</c:v>
                </c:pt>
                <c:pt idx="81">
                  <c:v>236</c:v>
                </c:pt>
                <c:pt idx="82">
                  <c:v>254</c:v>
                </c:pt>
                <c:pt idx="83">
                  <c:v>270</c:v>
                </c:pt>
                <c:pt idx="84">
                  <c:v>292</c:v>
                </c:pt>
                <c:pt idx="85">
                  <c:v>308</c:v>
                </c:pt>
                <c:pt idx="86">
                  <c:v>324</c:v>
                </c:pt>
                <c:pt idx="87">
                  <c:v>346</c:v>
                </c:pt>
                <c:pt idx="88">
                  <c:v>366</c:v>
                </c:pt>
                <c:pt idx="89">
                  <c:v>379</c:v>
                </c:pt>
                <c:pt idx="90">
                  <c:v>398</c:v>
                </c:pt>
                <c:pt idx="91">
                  <c:v>414</c:v>
                </c:pt>
                <c:pt idx="92">
                  <c:v>434</c:v>
                </c:pt>
                <c:pt idx="93">
                  <c:v>450</c:v>
                </c:pt>
                <c:pt idx="94">
                  <c:v>465</c:v>
                </c:pt>
                <c:pt idx="95">
                  <c:v>486</c:v>
                </c:pt>
                <c:pt idx="96">
                  <c:v>516</c:v>
                </c:pt>
                <c:pt idx="97">
                  <c:v>549</c:v>
                </c:pt>
                <c:pt idx="98">
                  <c:v>576</c:v>
                </c:pt>
                <c:pt idx="99">
                  <c:v>610</c:v>
                </c:pt>
                <c:pt idx="100">
                  <c:v>639</c:v>
                </c:pt>
                <c:pt idx="101">
                  <c:v>669</c:v>
                </c:pt>
                <c:pt idx="102">
                  <c:v>720</c:v>
                </c:pt>
                <c:pt idx="103">
                  <c:v>764</c:v>
                </c:pt>
                <c:pt idx="104">
                  <c:v>780</c:v>
                </c:pt>
                <c:pt idx="105">
                  <c:v>785</c:v>
                </c:pt>
              </c:numCache>
            </c:numRef>
          </c:val>
          <c:smooth val="0"/>
          <c:extLst>
            <c:ext xmlns:c16="http://schemas.microsoft.com/office/drawing/2014/chart" uri="{C3380CC4-5D6E-409C-BE32-E72D297353CC}">
              <c16:uniqueId val="{00000002-6F72-4116-8EFF-19E66EE852DD}"/>
            </c:ext>
          </c:extLst>
        </c:ser>
        <c:ser>
          <c:idx val="3"/>
          <c:order val="3"/>
          <c:tx>
            <c:strRef>
              <c:f>'14-lines-focus-small-mult'!$F$2</c:f>
              <c:strCache>
                <c:ptCount val="1"/>
                <c:pt idx="0">
                  <c:v>Germany</c:v>
                </c:pt>
              </c:strCache>
            </c:strRef>
          </c:tx>
          <c:spPr>
            <a:ln w="28575" cap="rnd">
              <a:solidFill>
                <a:srgbClr val="12436D"/>
              </a:solidFill>
              <a:prstDash val="sysDash"/>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'14-lines-focus-small-mult'!$F$3:$F$108</c:f>
              <c:numCache>
                <c:formatCode>General</c:formatCode>
                <c:ptCount val="106"/>
                <c:pt idx="0">
                  <c:v>26</c:v>
                </c:pt>
                <c:pt idx="1">
                  <c:v>26</c:v>
                </c:pt>
                <c:pt idx="2">
                  <c:v>27</c:v>
                </c:pt>
                <c:pt idx="3">
                  <c:v>28</c:v>
                </c:pt>
                <c:pt idx="4">
                  <c:v>29</c:v>
                </c:pt>
                <c:pt idx="5">
                  <c:v>31</c:v>
                </c:pt>
                <c:pt idx="6">
                  <c:v>32</c:v>
                </c:pt>
                <c:pt idx="7">
                  <c:v>33</c:v>
                </c:pt>
                <c:pt idx="8">
                  <c:v>35</c:v>
                </c:pt>
                <c:pt idx="9">
                  <c:v>36</c:v>
                </c:pt>
                <c:pt idx="10">
                  <c:v>39</c:v>
                </c:pt>
                <c:pt idx="11">
                  <c:v>42</c:v>
                </c:pt>
                <c:pt idx="12">
                  <c:v>46</c:v>
                </c:pt>
                <c:pt idx="13">
                  <c:v>49</c:v>
                </c:pt>
                <c:pt idx="14">
                  <c:v>52</c:v>
                </c:pt>
                <c:pt idx="15">
                  <c:v>54</c:v>
                </c:pt>
                <c:pt idx="16">
                  <c:v>58</c:v>
                </c:pt>
                <c:pt idx="17">
                  <c:v>64</c:v>
                </c:pt>
                <c:pt idx="18">
                  <c:v>68</c:v>
                </c:pt>
                <c:pt idx="19">
                  <c:v>74</c:v>
                </c:pt>
                <c:pt idx="20">
                  <c:v>78</c:v>
                </c:pt>
                <c:pt idx="21">
                  <c:v>81</c:v>
                </c:pt>
                <c:pt idx="22">
                  <c:v>85</c:v>
                </c:pt>
                <c:pt idx="23">
                  <c:v>104</c:v>
                </c:pt>
                <c:pt idx="24">
                  <c:v>111</c:v>
                </c:pt>
                <c:pt idx="25">
                  <c:v>117</c:v>
                </c:pt>
                <c:pt idx="26">
                  <c:v>105</c:v>
                </c:pt>
                <c:pt idx="27">
                  <c:v>108</c:v>
                </c:pt>
                <c:pt idx="28">
                  <c:v>109</c:v>
                </c:pt>
                <c:pt idx="29">
                  <c:v>111</c:v>
                </c:pt>
                <c:pt idx="30">
                  <c:v>115</c:v>
                </c:pt>
                <c:pt idx="31">
                  <c:v>116</c:v>
                </c:pt>
                <c:pt idx="32">
                  <c:v>120</c:v>
                </c:pt>
                <c:pt idx="33">
                  <c:v>122</c:v>
                </c:pt>
                <c:pt idx="34">
                  <c:v>123</c:v>
                </c:pt>
                <c:pt idx="35">
                  <c:v>125</c:v>
                </c:pt>
                <c:pt idx="36">
                  <c:v>125</c:v>
                </c:pt>
                <c:pt idx="37">
                  <c:v>126</c:v>
                </c:pt>
                <c:pt idx="38">
                  <c:v>111</c:v>
                </c:pt>
                <c:pt idx="39">
                  <c:v>127</c:v>
                </c:pt>
                <c:pt idx="40">
                  <c:v>128</c:v>
                </c:pt>
                <c:pt idx="41">
                  <c:v>127</c:v>
                </c:pt>
                <c:pt idx="42">
                  <c:v>125</c:v>
                </c:pt>
                <c:pt idx="43">
                  <c:v>124</c:v>
                </c:pt>
                <c:pt idx="44">
                  <c:v>107</c:v>
                </c:pt>
                <c:pt idx="45">
                  <c:v>120</c:v>
                </c:pt>
                <c:pt idx="46">
                  <c:v>100</c:v>
                </c:pt>
                <c:pt idx="47">
                  <c:v>111</c:v>
                </c:pt>
                <c:pt idx="48">
                  <c:v>109</c:v>
                </c:pt>
                <c:pt idx="49">
                  <c:v>107</c:v>
                </c:pt>
                <c:pt idx="50">
                  <c:v>105</c:v>
                </c:pt>
                <c:pt idx="51">
                  <c:v>102</c:v>
                </c:pt>
                <c:pt idx="52">
                  <c:v>99</c:v>
                </c:pt>
                <c:pt idx="53">
                  <c:v>96</c:v>
                </c:pt>
                <c:pt idx="54">
                  <c:v>95</c:v>
                </c:pt>
                <c:pt idx="55">
                  <c:v>93</c:v>
                </c:pt>
                <c:pt idx="56">
                  <c:v>93</c:v>
                </c:pt>
                <c:pt idx="57">
                  <c:v>92</c:v>
                </c:pt>
                <c:pt idx="58">
                  <c:v>92</c:v>
                </c:pt>
                <c:pt idx="59">
                  <c:v>94</c:v>
                </c:pt>
                <c:pt idx="60">
                  <c:v>96</c:v>
                </c:pt>
                <c:pt idx="61">
                  <c:v>96</c:v>
                </c:pt>
                <c:pt idx="62">
                  <c:v>96</c:v>
                </c:pt>
                <c:pt idx="63">
                  <c:v>96</c:v>
                </c:pt>
                <c:pt idx="64">
                  <c:v>95</c:v>
                </c:pt>
                <c:pt idx="65">
                  <c:v>96</c:v>
                </c:pt>
                <c:pt idx="66">
                  <c:v>95</c:v>
                </c:pt>
                <c:pt idx="67">
                  <c:v>96</c:v>
                </c:pt>
                <c:pt idx="68">
                  <c:v>96</c:v>
                </c:pt>
                <c:pt idx="69">
                  <c:v>97</c:v>
                </c:pt>
                <c:pt idx="70">
                  <c:v>99</c:v>
                </c:pt>
                <c:pt idx="71">
                  <c:v>99</c:v>
                </c:pt>
                <c:pt idx="72">
                  <c:v>100</c:v>
                </c:pt>
                <c:pt idx="73">
                  <c:v>101</c:v>
                </c:pt>
                <c:pt idx="74">
                  <c:v>101</c:v>
                </c:pt>
                <c:pt idx="75">
                  <c:v>104</c:v>
                </c:pt>
                <c:pt idx="76">
                  <c:v>107</c:v>
                </c:pt>
                <c:pt idx="77">
                  <c:v>108</c:v>
                </c:pt>
                <c:pt idx="78">
                  <c:v>111</c:v>
                </c:pt>
                <c:pt idx="79">
                  <c:v>136</c:v>
                </c:pt>
                <c:pt idx="80">
                  <c:v>147</c:v>
                </c:pt>
                <c:pt idx="81">
                  <c:v>157</c:v>
                </c:pt>
                <c:pt idx="82">
                  <c:v>163</c:v>
                </c:pt>
                <c:pt idx="83">
                  <c:v>155</c:v>
                </c:pt>
                <c:pt idx="84">
                  <c:v>160</c:v>
                </c:pt>
                <c:pt idx="85">
                  <c:v>165</c:v>
                </c:pt>
                <c:pt idx="86">
                  <c:v>180</c:v>
                </c:pt>
                <c:pt idx="87">
                  <c:v>197</c:v>
                </c:pt>
                <c:pt idx="88">
                  <c:v>181</c:v>
                </c:pt>
                <c:pt idx="89">
                  <c:v>220</c:v>
                </c:pt>
                <c:pt idx="90">
                  <c:v>242</c:v>
                </c:pt>
                <c:pt idx="91">
                  <c:v>225</c:v>
                </c:pt>
                <c:pt idx="92">
                  <c:v>228</c:v>
                </c:pt>
                <c:pt idx="93">
                  <c:v>227</c:v>
                </c:pt>
                <c:pt idx="94">
                  <c:v>236</c:v>
                </c:pt>
                <c:pt idx="95">
                  <c:v>287</c:v>
                </c:pt>
                <c:pt idx="96">
                  <c:v>280</c:v>
                </c:pt>
                <c:pt idx="97">
                  <c:v>291</c:v>
                </c:pt>
                <c:pt idx="98">
                  <c:v>314</c:v>
                </c:pt>
                <c:pt idx="99">
                  <c:v>335</c:v>
                </c:pt>
                <c:pt idx="100">
                  <c:v>353</c:v>
                </c:pt>
                <c:pt idx="101">
                  <c:v>382</c:v>
                </c:pt>
                <c:pt idx="102">
                  <c:v>401</c:v>
                </c:pt>
                <c:pt idx="103">
                  <c:v>420</c:v>
                </c:pt>
                <c:pt idx="104">
                  <c:v>438</c:v>
                </c:pt>
                <c:pt idx="105">
                  <c:v>449</c:v>
                </c:pt>
              </c:numCache>
            </c:numRef>
          </c:val>
          <c:smooth val="0"/>
          <c:extLst>
            <c:ext xmlns:c16="http://schemas.microsoft.com/office/drawing/2014/chart" uri="{C3380CC4-5D6E-409C-BE32-E72D297353CC}">
              <c16:uniqueId val="{00000003-6F72-4116-8EFF-19E66EE852DD}"/>
            </c:ext>
          </c:extLst>
        </c:ser>
        <c:ser>
          <c:idx val="4"/>
          <c:order val="4"/>
          <c:tx>
            <c:strRef>
              <c:f>'14-lines-focus-small-mult'!$G$2</c:f>
              <c:strCache>
                <c:ptCount val="1"/>
                <c:pt idx="0">
                  <c:v>France</c:v>
                </c:pt>
              </c:strCache>
            </c:strRef>
          </c:tx>
          <c:spPr>
            <a:ln w="12700" cap="rnd">
              <a:solidFill>
                <a:srgbClr val="F46A25"/>
              </a:solidFill>
              <a:prstDash val="lgDashDotDot"/>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'14-lines-focus-small-mult'!$G$3:$G$108</c:f>
              <c:numCache>
                <c:formatCode>General</c:formatCode>
                <c:ptCount val="106"/>
                <c:pt idx="0">
                  <c:v>325</c:v>
                </c:pt>
                <c:pt idx="1">
                  <c:v>332</c:v>
                </c:pt>
                <c:pt idx="2">
                  <c:v>326</c:v>
                </c:pt>
                <c:pt idx="3">
                  <c:v>329</c:v>
                </c:pt>
                <c:pt idx="4">
                  <c:v>332</c:v>
                </c:pt>
                <c:pt idx="5">
                  <c:v>335</c:v>
                </c:pt>
                <c:pt idx="6">
                  <c:v>339</c:v>
                </c:pt>
                <c:pt idx="7">
                  <c:v>341</c:v>
                </c:pt>
                <c:pt idx="8">
                  <c:v>338</c:v>
                </c:pt>
                <c:pt idx="9">
                  <c:v>347</c:v>
                </c:pt>
                <c:pt idx="10">
                  <c:v>355</c:v>
                </c:pt>
                <c:pt idx="11">
                  <c:v>361</c:v>
                </c:pt>
                <c:pt idx="12">
                  <c:v>365</c:v>
                </c:pt>
                <c:pt idx="13">
                  <c:v>362</c:v>
                </c:pt>
                <c:pt idx="14">
                  <c:v>364</c:v>
                </c:pt>
                <c:pt idx="15">
                  <c:v>377</c:v>
                </c:pt>
                <c:pt idx="16">
                  <c:v>369</c:v>
                </c:pt>
                <c:pt idx="17">
                  <c:v>363</c:v>
                </c:pt>
                <c:pt idx="18">
                  <c:v>354</c:v>
                </c:pt>
                <c:pt idx="19">
                  <c:v>344</c:v>
                </c:pt>
                <c:pt idx="20">
                  <c:v>340</c:v>
                </c:pt>
                <c:pt idx="21">
                  <c:v>332</c:v>
                </c:pt>
                <c:pt idx="22">
                  <c:v>320</c:v>
                </c:pt>
                <c:pt idx="23">
                  <c:v>322</c:v>
                </c:pt>
                <c:pt idx="24">
                  <c:v>308</c:v>
                </c:pt>
                <c:pt idx="25">
                  <c:v>296</c:v>
                </c:pt>
                <c:pt idx="26">
                  <c:v>249</c:v>
                </c:pt>
                <c:pt idx="27">
                  <c:v>276</c:v>
                </c:pt>
                <c:pt idx="28">
                  <c:v>268</c:v>
                </c:pt>
                <c:pt idx="29">
                  <c:v>268</c:v>
                </c:pt>
                <c:pt idx="30">
                  <c:v>213</c:v>
                </c:pt>
                <c:pt idx="31">
                  <c:v>233</c:v>
                </c:pt>
                <c:pt idx="32">
                  <c:v>221</c:v>
                </c:pt>
                <c:pt idx="33">
                  <c:v>253</c:v>
                </c:pt>
                <c:pt idx="34">
                  <c:v>205</c:v>
                </c:pt>
                <c:pt idx="35">
                  <c:v>199</c:v>
                </c:pt>
                <c:pt idx="36">
                  <c:v>189</c:v>
                </c:pt>
                <c:pt idx="37">
                  <c:v>220</c:v>
                </c:pt>
                <c:pt idx="38">
                  <c:v>162</c:v>
                </c:pt>
                <c:pt idx="39">
                  <c:v>170</c:v>
                </c:pt>
                <c:pt idx="40">
                  <c:v>159</c:v>
                </c:pt>
                <c:pt idx="41">
                  <c:v>152</c:v>
                </c:pt>
                <c:pt idx="42">
                  <c:v>147</c:v>
                </c:pt>
                <c:pt idx="43">
                  <c:v>145</c:v>
                </c:pt>
                <c:pt idx="44">
                  <c:v>145</c:v>
                </c:pt>
                <c:pt idx="45">
                  <c:v>133</c:v>
                </c:pt>
                <c:pt idx="46">
                  <c:v>125</c:v>
                </c:pt>
                <c:pt idx="47">
                  <c:v>121</c:v>
                </c:pt>
                <c:pt idx="48">
                  <c:v>117</c:v>
                </c:pt>
                <c:pt idx="49">
                  <c:v>113</c:v>
                </c:pt>
                <c:pt idx="50">
                  <c:v>111</c:v>
                </c:pt>
                <c:pt idx="51">
                  <c:v>99</c:v>
                </c:pt>
                <c:pt idx="52">
                  <c:v>113</c:v>
                </c:pt>
                <c:pt idx="53">
                  <c:v>98</c:v>
                </c:pt>
                <c:pt idx="54">
                  <c:v>96</c:v>
                </c:pt>
                <c:pt idx="55">
                  <c:v>90</c:v>
                </c:pt>
                <c:pt idx="56">
                  <c:v>88</c:v>
                </c:pt>
                <c:pt idx="57">
                  <c:v>88</c:v>
                </c:pt>
                <c:pt idx="58">
                  <c:v>85</c:v>
                </c:pt>
                <c:pt idx="59">
                  <c:v>83</c:v>
                </c:pt>
                <c:pt idx="60">
                  <c:v>79</c:v>
                </c:pt>
                <c:pt idx="61">
                  <c:v>76</c:v>
                </c:pt>
                <c:pt idx="62">
                  <c:v>76</c:v>
                </c:pt>
                <c:pt idx="63">
                  <c:v>73</c:v>
                </c:pt>
                <c:pt idx="64">
                  <c:v>73</c:v>
                </c:pt>
                <c:pt idx="65">
                  <c:v>70</c:v>
                </c:pt>
                <c:pt idx="66">
                  <c:v>77</c:v>
                </c:pt>
                <c:pt idx="67">
                  <c:v>77</c:v>
                </c:pt>
                <c:pt idx="68">
                  <c:v>76</c:v>
                </c:pt>
                <c:pt idx="69">
                  <c:v>75</c:v>
                </c:pt>
                <c:pt idx="70">
                  <c:v>76</c:v>
                </c:pt>
                <c:pt idx="71">
                  <c:v>75</c:v>
                </c:pt>
                <c:pt idx="72">
                  <c:v>76</c:v>
                </c:pt>
                <c:pt idx="73">
                  <c:v>59</c:v>
                </c:pt>
                <c:pt idx="74">
                  <c:v>68</c:v>
                </c:pt>
                <c:pt idx="75">
                  <c:v>71</c:v>
                </c:pt>
                <c:pt idx="76">
                  <c:v>71</c:v>
                </c:pt>
                <c:pt idx="77">
                  <c:v>71</c:v>
                </c:pt>
                <c:pt idx="78">
                  <c:v>71</c:v>
                </c:pt>
                <c:pt idx="79">
                  <c:v>71</c:v>
                </c:pt>
                <c:pt idx="80">
                  <c:v>80</c:v>
                </c:pt>
                <c:pt idx="81">
                  <c:v>73</c:v>
                </c:pt>
                <c:pt idx="82">
                  <c:v>74</c:v>
                </c:pt>
                <c:pt idx="83">
                  <c:v>77</c:v>
                </c:pt>
                <c:pt idx="84">
                  <c:v>79</c:v>
                </c:pt>
                <c:pt idx="85">
                  <c:v>80</c:v>
                </c:pt>
                <c:pt idx="86">
                  <c:v>81</c:v>
                </c:pt>
                <c:pt idx="87">
                  <c:v>83</c:v>
                </c:pt>
                <c:pt idx="88">
                  <c:v>83</c:v>
                </c:pt>
                <c:pt idx="89">
                  <c:v>83</c:v>
                </c:pt>
                <c:pt idx="90">
                  <c:v>85</c:v>
                </c:pt>
                <c:pt idx="91">
                  <c:v>88</c:v>
                </c:pt>
                <c:pt idx="92">
                  <c:v>89</c:v>
                </c:pt>
                <c:pt idx="93">
                  <c:v>79</c:v>
                </c:pt>
                <c:pt idx="94">
                  <c:v>86</c:v>
                </c:pt>
                <c:pt idx="95">
                  <c:v>93</c:v>
                </c:pt>
                <c:pt idx="96">
                  <c:v>98</c:v>
                </c:pt>
                <c:pt idx="97">
                  <c:v>103</c:v>
                </c:pt>
                <c:pt idx="98">
                  <c:v>108</c:v>
                </c:pt>
                <c:pt idx="99">
                  <c:v>109</c:v>
                </c:pt>
                <c:pt idx="100">
                  <c:v>131</c:v>
                </c:pt>
                <c:pt idx="101">
                  <c:v>134</c:v>
                </c:pt>
                <c:pt idx="102">
                  <c:v>141</c:v>
                </c:pt>
                <c:pt idx="103">
                  <c:v>130</c:v>
                </c:pt>
                <c:pt idx="104">
                  <c:v>141</c:v>
                </c:pt>
                <c:pt idx="105">
                  <c:v>149</c:v>
                </c:pt>
              </c:numCache>
            </c:numRef>
          </c:val>
          <c:smooth val="0"/>
          <c:extLst>
            <c:ext xmlns:c16="http://schemas.microsoft.com/office/drawing/2014/chart" uri="{C3380CC4-5D6E-409C-BE32-E72D297353CC}">
              <c16:uniqueId val="{00000004-6F72-4116-8EFF-19E66EE852DD}"/>
            </c:ext>
          </c:extLst>
        </c:ser>
        <c:ser>
          <c:idx val="5"/>
          <c:order val="5"/>
          <c:tx>
            <c:strRef>
              <c:f>'14-lines-focus-small-mult'!$H$2</c:f>
              <c:strCache>
                <c:ptCount val="1"/>
                <c:pt idx="0">
                  <c:v>Italy</c:v>
                </c:pt>
              </c:strCache>
            </c:strRef>
          </c:tx>
          <c:spPr>
            <a:ln w="28575" cap="rnd">
              <a:solidFill>
                <a:srgbClr val="12436D"/>
              </a:solidFill>
              <a:prstDash val="sysDot"/>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'14-lines-focus-small-mult'!$H$3:$H$108</c:f>
              <c:numCache>
                <c:formatCode>General</c:formatCode>
                <c:ptCount val="106"/>
                <c:pt idx="0">
                  <c:v>90</c:v>
                </c:pt>
                <c:pt idx="1">
                  <c:v>90</c:v>
                </c:pt>
                <c:pt idx="2">
                  <c:v>91</c:v>
                </c:pt>
                <c:pt idx="3">
                  <c:v>93</c:v>
                </c:pt>
                <c:pt idx="4">
                  <c:v>95</c:v>
                </c:pt>
                <c:pt idx="5">
                  <c:v>95</c:v>
                </c:pt>
                <c:pt idx="6">
                  <c:v>96</c:v>
                </c:pt>
                <c:pt idx="7">
                  <c:v>97</c:v>
                </c:pt>
                <c:pt idx="8">
                  <c:v>100</c:v>
                </c:pt>
                <c:pt idx="9">
                  <c:v>101</c:v>
                </c:pt>
                <c:pt idx="10">
                  <c:v>102</c:v>
                </c:pt>
                <c:pt idx="11">
                  <c:v>102</c:v>
                </c:pt>
                <c:pt idx="12">
                  <c:v>104</c:v>
                </c:pt>
                <c:pt idx="13">
                  <c:v>105</c:v>
                </c:pt>
                <c:pt idx="14">
                  <c:v>105</c:v>
                </c:pt>
                <c:pt idx="15">
                  <c:v>103</c:v>
                </c:pt>
                <c:pt idx="16">
                  <c:v>103</c:v>
                </c:pt>
                <c:pt idx="17">
                  <c:v>103</c:v>
                </c:pt>
                <c:pt idx="18">
                  <c:v>103</c:v>
                </c:pt>
                <c:pt idx="19">
                  <c:v>103</c:v>
                </c:pt>
                <c:pt idx="20">
                  <c:v>103</c:v>
                </c:pt>
                <c:pt idx="21">
                  <c:v>104</c:v>
                </c:pt>
                <c:pt idx="22">
                  <c:v>105</c:v>
                </c:pt>
                <c:pt idx="23">
                  <c:v>107</c:v>
                </c:pt>
                <c:pt idx="24">
                  <c:v>108</c:v>
                </c:pt>
                <c:pt idx="25">
                  <c:v>108</c:v>
                </c:pt>
                <c:pt idx="26">
                  <c:v>109</c:v>
                </c:pt>
                <c:pt idx="27">
                  <c:v>108</c:v>
                </c:pt>
                <c:pt idx="28">
                  <c:v>108</c:v>
                </c:pt>
                <c:pt idx="29">
                  <c:v>108</c:v>
                </c:pt>
                <c:pt idx="30">
                  <c:v>107</c:v>
                </c:pt>
                <c:pt idx="31">
                  <c:v>104</c:v>
                </c:pt>
                <c:pt idx="32">
                  <c:v>103</c:v>
                </c:pt>
                <c:pt idx="33">
                  <c:v>101</c:v>
                </c:pt>
                <c:pt idx="34">
                  <c:v>99</c:v>
                </c:pt>
                <c:pt idx="35">
                  <c:v>97</c:v>
                </c:pt>
                <c:pt idx="36">
                  <c:v>95</c:v>
                </c:pt>
                <c:pt idx="37">
                  <c:v>94</c:v>
                </c:pt>
                <c:pt idx="38">
                  <c:v>92</c:v>
                </c:pt>
                <c:pt idx="39">
                  <c:v>89</c:v>
                </c:pt>
                <c:pt idx="40">
                  <c:v>87</c:v>
                </c:pt>
                <c:pt idx="41">
                  <c:v>84</c:v>
                </c:pt>
                <c:pt idx="42">
                  <c:v>83</c:v>
                </c:pt>
                <c:pt idx="43">
                  <c:v>81</c:v>
                </c:pt>
                <c:pt idx="44">
                  <c:v>80</c:v>
                </c:pt>
                <c:pt idx="45">
                  <c:v>77</c:v>
                </c:pt>
                <c:pt idx="46">
                  <c:v>76</c:v>
                </c:pt>
                <c:pt idx="47">
                  <c:v>74</c:v>
                </c:pt>
                <c:pt idx="48">
                  <c:v>72</c:v>
                </c:pt>
                <c:pt idx="49">
                  <c:v>70</c:v>
                </c:pt>
                <c:pt idx="50">
                  <c:v>69</c:v>
                </c:pt>
                <c:pt idx="51">
                  <c:v>68</c:v>
                </c:pt>
                <c:pt idx="52">
                  <c:v>66</c:v>
                </c:pt>
                <c:pt idx="53">
                  <c:v>63</c:v>
                </c:pt>
                <c:pt idx="54">
                  <c:v>62</c:v>
                </c:pt>
                <c:pt idx="55">
                  <c:v>59</c:v>
                </c:pt>
                <c:pt idx="56">
                  <c:v>57</c:v>
                </c:pt>
                <c:pt idx="57">
                  <c:v>56</c:v>
                </c:pt>
                <c:pt idx="58">
                  <c:v>55</c:v>
                </c:pt>
                <c:pt idx="59">
                  <c:v>53</c:v>
                </c:pt>
                <c:pt idx="60">
                  <c:v>53</c:v>
                </c:pt>
                <c:pt idx="61">
                  <c:v>52</c:v>
                </c:pt>
                <c:pt idx="62">
                  <c:v>52</c:v>
                </c:pt>
                <c:pt idx="63">
                  <c:v>51</c:v>
                </c:pt>
                <c:pt idx="64">
                  <c:v>51</c:v>
                </c:pt>
                <c:pt idx="65">
                  <c:v>50</c:v>
                </c:pt>
                <c:pt idx="66">
                  <c:v>50</c:v>
                </c:pt>
                <c:pt idx="67">
                  <c:v>47</c:v>
                </c:pt>
                <c:pt idx="68">
                  <c:v>46</c:v>
                </c:pt>
                <c:pt idx="69">
                  <c:v>45</c:v>
                </c:pt>
                <c:pt idx="70">
                  <c:v>43</c:v>
                </c:pt>
                <c:pt idx="71">
                  <c:v>43</c:v>
                </c:pt>
                <c:pt idx="72">
                  <c:v>43</c:v>
                </c:pt>
                <c:pt idx="73">
                  <c:v>42</c:v>
                </c:pt>
                <c:pt idx="74">
                  <c:v>41</c:v>
                </c:pt>
                <c:pt idx="75">
                  <c:v>41</c:v>
                </c:pt>
                <c:pt idx="76">
                  <c:v>41</c:v>
                </c:pt>
                <c:pt idx="77">
                  <c:v>42</c:v>
                </c:pt>
                <c:pt idx="78">
                  <c:v>42</c:v>
                </c:pt>
                <c:pt idx="79">
                  <c:v>42</c:v>
                </c:pt>
                <c:pt idx="80">
                  <c:v>44</c:v>
                </c:pt>
                <c:pt idx="81">
                  <c:v>47</c:v>
                </c:pt>
                <c:pt idx="82">
                  <c:v>50</c:v>
                </c:pt>
                <c:pt idx="83">
                  <c:v>52</c:v>
                </c:pt>
                <c:pt idx="84">
                  <c:v>55</c:v>
                </c:pt>
                <c:pt idx="85">
                  <c:v>57</c:v>
                </c:pt>
                <c:pt idx="86">
                  <c:v>61</c:v>
                </c:pt>
                <c:pt idx="87">
                  <c:v>63</c:v>
                </c:pt>
                <c:pt idx="88">
                  <c:v>65</c:v>
                </c:pt>
                <c:pt idx="89">
                  <c:v>69</c:v>
                </c:pt>
                <c:pt idx="90">
                  <c:v>71</c:v>
                </c:pt>
                <c:pt idx="91">
                  <c:v>73</c:v>
                </c:pt>
                <c:pt idx="92">
                  <c:v>74</c:v>
                </c:pt>
                <c:pt idx="93">
                  <c:v>71</c:v>
                </c:pt>
                <c:pt idx="94">
                  <c:v>72</c:v>
                </c:pt>
                <c:pt idx="95">
                  <c:v>74</c:v>
                </c:pt>
                <c:pt idx="96">
                  <c:v>78</c:v>
                </c:pt>
                <c:pt idx="97">
                  <c:v>82</c:v>
                </c:pt>
                <c:pt idx="98">
                  <c:v>85</c:v>
                </c:pt>
                <c:pt idx="99">
                  <c:v>89</c:v>
                </c:pt>
                <c:pt idx="100">
                  <c:v>97</c:v>
                </c:pt>
                <c:pt idx="101">
                  <c:v>104</c:v>
                </c:pt>
                <c:pt idx="102">
                  <c:v>111</c:v>
                </c:pt>
                <c:pt idx="103">
                  <c:v>115</c:v>
                </c:pt>
                <c:pt idx="104">
                  <c:v>119</c:v>
                </c:pt>
                <c:pt idx="105">
                  <c:v>123</c:v>
                </c:pt>
              </c:numCache>
            </c:numRef>
          </c:val>
          <c:smooth val="0"/>
          <c:extLst>
            <c:ext xmlns:c16="http://schemas.microsoft.com/office/drawing/2014/chart" uri="{C3380CC4-5D6E-409C-BE32-E72D297353CC}">
              <c16:uniqueId val="{00000005-6F72-4116-8EFF-19E66EE852DD}"/>
            </c:ext>
          </c:extLst>
        </c:ser>
        <c:ser>
          <c:idx val="6"/>
          <c:order val="6"/>
          <c:tx>
            <c:strRef>
              <c:f>'14-lines-focus-small-mult'!$I$2</c:f>
              <c:strCache>
                <c:ptCount val="1"/>
                <c:pt idx="0">
                  <c:v>Spain</c:v>
                </c:pt>
              </c:strCache>
            </c:strRef>
          </c:tx>
          <c:spPr>
            <a:ln w="28575" cap="rnd">
              <a:solidFill>
                <a:srgbClr val="F46A25"/>
              </a:solidFill>
              <a:prstDash val="sysDash"/>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'14-lines-focus-small-mult'!$I$3:$I$108</c:f>
              <c:numCache>
                <c:formatCode>General</c:formatCode>
                <c:ptCount val="106"/>
                <c:pt idx="0">
                  <c:v>509</c:v>
                </c:pt>
                <c:pt idx="1">
                  <c:v>492</c:v>
                </c:pt>
                <c:pt idx="2">
                  <c:v>473</c:v>
                </c:pt>
                <c:pt idx="3">
                  <c:v>457</c:v>
                </c:pt>
                <c:pt idx="4">
                  <c:v>441</c:v>
                </c:pt>
                <c:pt idx="5">
                  <c:v>431</c:v>
                </c:pt>
                <c:pt idx="6">
                  <c:v>431</c:v>
                </c:pt>
                <c:pt idx="7">
                  <c:v>431</c:v>
                </c:pt>
                <c:pt idx="8">
                  <c:v>381</c:v>
                </c:pt>
                <c:pt idx="9">
                  <c:v>367</c:v>
                </c:pt>
                <c:pt idx="10">
                  <c:v>352</c:v>
                </c:pt>
                <c:pt idx="11">
                  <c:v>340</c:v>
                </c:pt>
                <c:pt idx="12">
                  <c:v>322</c:v>
                </c:pt>
                <c:pt idx="13">
                  <c:v>322</c:v>
                </c:pt>
                <c:pt idx="14">
                  <c:v>322</c:v>
                </c:pt>
                <c:pt idx="15">
                  <c:v>280</c:v>
                </c:pt>
                <c:pt idx="16">
                  <c:v>276</c:v>
                </c:pt>
                <c:pt idx="17">
                  <c:v>260</c:v>
                </c:pt>
                <c:pt idx="18">
                  <c:v>245</c:v>
                </c:pt>
                <c:pt idx="19">
                  <c:v>235</c:v>
                </c:pt>
                <c:pt idx="20">
                  <c:v>235</c:v>
                </c:pt>
                <c:pt idx="21">
                  <c:v>235</c:v>
                </c:pt>
                <c:pt idx="22">
                  <c:v>229</c:v>
                </c:pt>
                <c:pt idx="23">
                  <c:v>216</c:v>
                </c:pt>
                <c:pt idx="24">
                  <c:v>213</c:v>
                </c:pt>
                <c:pt idx="25">
                  <c:v>197</c:v>
                </c:pt>
                <c:pt idx="26">
                  <c:v>188</c:v>
                </c:pt>
                <c:pt idx="27">
                  <c:v>188</c:v>
                </c:pt>
                <c:pt idx="28">
                  <c:v>188</c:v>
                </c:pt>
                <c:pt idx="29">
                  <c:v>162</c:v>
                </c:pt>
                <c:pt idx="30">
                  <c:v>155</c:v>
                </c:pt>
                <c:pt idx="31">
                  <c:v>143</c:v>
                </c:pt>
                <c:pt idx="32">
                  <c:v>150</c:v>
                </c:pt>
                <c:pt idx="33">
                  <c:v>140</c:v>
                </c:pt>
                <c:pt idx="34">
                  <c:v>140</c:v>
                </c:pt>
                <c:pt idx="35">
                  <c:v>140</c:v>
                </c:pt>
                <c:pt idx="36">
                  <c:v>122</c:v>
                </c:pt>
                <c:pt idx="37">
                  <c:v>115</c:v>
                </c:pt>
                <c:pt idx="38">
                  <c:v>111</c:v>
                </c:pt>
                <c:pt idx="39">
                  <c:v>97</c:v>
                </c:pt>
                <c:pt idx="40">
                  <c:v>91</c:v>
                </c:pt>
                <c:pt idx="41">
                  <c:v>91</c:v>
                </c:pt>
                <c:pt idx="42">
                  <c:v>91</c:v>
                </c:pt>
                <c:pt idx="43">
                  <c:v>86</c:v>
                </c:pt>
                <c:pt idx="44">
                  <c:v>79</c:v>
                </c:pt>
                <c:pt idx="45">
                  <c:v>73</c:v>
                </c:pt>
                <c:pt idx="46">
                  <c:v>71</c:v>
                </c:pt>
                <c:pt idx="47">
                  <c:v>67</c:v>
                </c:pt>
                <c:pt idx="48">
                  <c:v>67</c:v>
                </c:pt>
                <c:pt idx="49">
                  <c:v>67</c:v>
                </c:pt>
                <c:pt idx="50">
                  <c:v>62</c:v>
                </c:pt>
                <c:pt idx="51">
                  <c:v>59</c:v>
                </c:pt>
                <c:pt idx="52">
                  <c:v>57</c:v>
                </c:pt>
                <c:pt idx="53">
                  <c:v>54</c:v>
                </c:pt>
                <c:pt idx="54">
                  <c:v>52</c:v>
                </c:pt>
                <c:pt idx="55">
                  <c:v>52</c:v>
                </c:pt>
                <c:pt idx="56">
                  <c:v>52</c:v>
                </c:pt>
                <c:pt idx="57">
                  <c:v>49</c:v>
                </c:pt>
                <c:pt idx="58">
                  <c:v>49</c:v>
                </c:pt>
                <c:pt idx="59">
                  <c:v>48</c:v>
                </c:pt>
                <c:pt idx="60">
                  <c:v>47</c:v>
                </c:pt>
                <c:pt idx="61">
                  <c:v>44</c:v>
                </c:pt>
                <c:pt idx="62">
                  <c:v>44</c:v>
                </c:pt>
                <c:pt idx="63">
                  <c:v>44</c:v>
                </c:pt>
                <c:pt idx="64">
                  <c:v>42</c:v>
                </c:pt>
                <c:pt idx="65">
                  <c:v>41</c:v>
                </c:pt>
                <c:pt idx="66">
                  <c:v>39</c:v>
                </c:pt>
                <c:pt idx="67">
                  <c:v>37</c:v>
                </c:pt>
                <c:pt idx="68">
                  <c:v>38</c:v>
                </c:pt>
                <c:pt idx="69">
                  <c:v>38</c:v>
                </c:pt>
                <c:pt idx="70">
                  <c:v>38</c:v>
                </c:pt>
                <c:pt idx="71">
                  <c:v>37</c:v>
                </c:pt>
                <c:pt idx="72">
                  <c:v>31</c:v>
                </c:pt>
                <c:pt idx="73">
                  <c:v>33</c:v>
                </c:pt>
                <c:pt idx="74">
                  <c:v>33</c:v>
                </c:pt>
                <c:pt idx="75">
                  <c:v>33</c:v>
                </c:pt>
                <c:pt idx="76">
                  <c:v>33</c:v>
                </c:pt>
                <c:pt idx="77">
                  <c:v>33</c:v>
                </c:pt>
                <c:pt idx="78">
                  <c:v>35</c:v>
                </c:pt>
                <c:pt idx="79">
                  <c:v>41</c:v>
                </c:pt>
                <c:pt idx="80">
                  <c:v>40</c:v>
                </c:pt>
                <c:pt idx="81">
                  <c:v>40</c:v>
                </c:pt>
                <c:pt idx="82">
                  <c:v>41</c:v>
                </c:pt>
                <c:pt idx="83">
                  <c:v>41</c:v>
                </c:pt>
                <c:pt idx="84">
                  <c:v>41</c:v>
                </c:pt>
                <c:pt idx="85">
                  <c:v>41</c:v>
                </c:pt>
                <c:pt idx="86">
                  <c:v>41</c:v>
                </c:pt>
                <c:pt idx="87">
                  <c:v>41</c:v>
                </c:pt>
                <c:pt idx="88">
                  <c:v>42</c:v>
                </c:pt>
                <c:pt idx="89">
                  <c:v>41</c:v>
                </c:pt>
                <c:pt idx="90">
                  <c:v>41</c:v>
                </c:pt>
                <c:pt idx="91">
                  <c:v>41</c:v>
                </c:pt>
                <c:pt idx="92">
                  <c:v>27</c:v>
                </c:pt>
                <c:pt idx="93">
                  <c:v>39</c:v>
                </c:pt>
                <c:pt idx="94">
                  <c:v>38</c:v>
                </c:pt>
                <c:pt idx="95">
                  <c:v>42</c:v>
                </c:pt>
                <c:pt idx="96">
                  <c:v>44</c:v>
                </c:pt>
                <c:pt idx="97">
                  <c:v>44</c:v>
                </c:pt>
                <c:pt idx="98">
                  <c:v>44</c:v>
                </c:pt>
                <c:pt idx="99">
                  <c:v>64</c:v>
                </c:pt>
                <c:pt idx="100">
                  <c:v>46</c:v>
                </c:pt>
                <c:pt idx="101">
                  <c:v>59</c:v>
                </c:pt>
                <c:pt idx="102">
                  <c:v>62</c:v>
                </c:pt>
                <c:pt idx="103">
                  <c:v>66</c:v>
                </c:pt>
                <c:pt idx="104">
                  <c:v>66</c:v>
                </c:pt>
                <c:pt idx="105">
                  <c:v>66</c:v>
                </c:pt>
              </c:numCache>
            </c:numRef>
          </c:val>
          <c:smooth val="0"/>
          <c:extLst>
            <c:ext xmlns:c16="http://schemas.microsoft.com/office/drawing/2014/chart" uri="{C3380CC4-5D6E-409C-BE32-E72D297353CC}">
              <c16:uniqueId val="{00000006-6F72-4116-8EFF-19E66EE852DD}"/>
            </c:ext>
          </c:extLst>
        </c:ser>
        <c:ser>
          <c:idx val="7"/>
          <c:order val="7"/>
          <c:tx>
            <c:strRef>
              <c:f>'14-lines-focus-small-mult'!$J$2</c:f>
              <c:strCache>
                <c:ptCount val="1"/>
                <c:pt idx="0">
                  <c:v>United Kingdom</c:v>
                </c:pt>
              </c:strCache>
            </c:strRef>
          </c:tx>
          <c:spPr>
            <a:ln w="28575" cap="rnd">
              <a:solidFill>
                <a:srgbClr val="12436D"/>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'14-lines-focus-small-mult'!$J$3:$J$108</c:f>
              <c:numCache>
                <c:formatCode>General</c:formatCode>
                <c:ptCount val="106"/>
                <c:pt idx="0">
                  <c:v>386</c:v>
                </c:pt>
                <c:pt idx="1">
                  <c:v>380</c:v>
                </c:pt>
                <c:pt idx="2">
                  <c:v>377</c:v>
                </c:pt>
                <c:pt idx="3">
                  <c:v>384</c:v>
                </c:pt>
                <c:pt idx="4">
                  <c:v>382</c:v>
                </c:pt>
                <c:pt idx="5">
                  <c:v>387</c:v>
                </c:pt>
                <c:pt idx="6">
                  <c:v>393</c:v>
                </c:pt>
                <c:pt idx="7">
                  <c:v>399</c:v>
                </c:pt>
                <c:pt idx="8">
                  <c:v>405</c:v>
                </c:pt>
                <c:pt idx="9">
                  <c:v>408</c:v>
                </c:pt>
                <c:pt idx="10">
                  <c:v>409</c:v>
                </c:pt>
                <c:pt idx="11">
                  <c:v>415</c:v>
                </c:pt>
                <c:pt idx="12">
                  <c:v>417</c:v>
                </c:pt>
                <c:pt idx="13">
                  <c:v>418</c:v>
                </c:pt>
                <c:pt idx="14">
                  <c:v>417</c:v>
                </c:pt>
                <c:pt idx="15">
                  <c:v>424</c:v>
                </c:pt>
                <c:pt idx="16">
                  <c:v>431</c:v>
                </c:pt>
                <c:pt idx="17">
                  <c:v>440</c:v>
                </c:pt>
                <c:pt idx="18">
                  <c:v>447</c:v>
                </c:pt>
                <c:pt idx="19">
                  <c:v>457</c:v>
                </c:pt>
                <c:pt idx="20">
                  <c:v>463</c:v>
                </c:pt>
                <c:pt idx="21">
                  <c:v>474</c:v>
                </c:pt>
                <c:pt idx="22">
                  <c:v>482</c:v>
                </c:pt>
                <c:pt idx="23">
                  <c:v>490</c:v>
                </c:pt>
                <c:pt idx="24">
                  <c:v>494</c:v>
                </c:pt>
                <c:pt idx="25">
                  <c:v>497</c:v>
                </c:pt>
                <c:pt idx="26">
                  <c:v>499</c:v>
                </c:pt>
                <c:pt idx="27">
                  <c:v>499</c:v>
                </c:pt>
                <c:pt idx="28">
                  <c:v>501</c:v>
                </c:pt>
                <c:pt idx="29">
                  <c:v>490</c:v>
                </c:pt>
                <c:pt idx="30">
                  <c:v>493</c:v>
                </c:pt>
                <c:pt idx="31">
                  <c:v>492</c:v>
                </c:pt>
                <c:pt idx="32">
                  <c:v>492</c:v>
                </c:pt>
                <c:pt idx="33">
                  <c:v>502</c:v>
                </c:pt>
                <c:pt idx="34">
                  <c:v>511</c:v>
                </c:pt>
                <c:pt idx="35">
                  <c:v>519</c:v>
                </c:pt>
                <c:pt idx="36">
                  <c:v>549</c:v>
                </c:pt>
                <c:pt idx="37">
                  <c:v>561</c:v>
                </c:pt>
                <c:pt idx="38">
                  <c:v>567</c:v>
                </c:pt>
                <c:pt idx="39">
                  <c:v>566</c:v>
                </c:pt>
                <c:pt idx="40">
                  <c:v>555</c:v>
                </c:pt>
                <c:pt idx="41">
                  <c:v>539</c:v>
                </c:pt>
                <c:pt idx="42">
                  <c:v>522</c:v>
                </c:pt>
                <c:pt idx="43">
                  <c:v>500</c:v>
                </c:pt>
                <c:pt idx="44">
                  <c:v>477</c:v>
                </c:pt>
                <c:pt idx="45">
                  <c:v>459</c:v>
                </c:pt>
                <c:pt idx="46">
                  <c:v>436</c:v>
                </c:pt>
                <c:pt idx="47">
                  <c:v>427</c:v>
                </c:pt>
                <c:pt idx="48">
                  <c:v>428</c:v>
                </c:pt>
                <c:pt idx="49">
                  <c:v>429</c:v>
                </c:pt>
                <c:pt idx="50">
                  <c:v>441</c:v>
                </c:pt>
                <c:pt idx="51">
                  <c:v>450</c:v>
                </c:pt>
                <c:pt idx="52">
                  <c:v>459</c:v>
                </c:pt>
                <c:pt idx="53">
                  <c:v>478</c:v>
                </c:pt>
                <c:pt idx="54">
                  <c:v>484</c:v>
                </c:pt>
                <c:pt idx="55">
                  <c:v>485</c:v>
                </c:pt>
                <c:pt idx="56">
                  <c:v>493</c:v>
                </c:pt>
                <c:pt idx="57">
                  <c:v>497</c:v>
                </c:pt>
                <c:pt idx="58">
                  <c:v>504</c:v>
                </c:pt>
                <c:pt idx="59">
                  <c:v>507</c:v>
                </c:pt>
                <c:pt idx="60">
                  <c:v>507</c:v>
                </c:pt>
                <c:pt idx="61">
                  <c:v>505</c:v>
                </c:pt>
                <c:pt idx="62">
                  <c:v>504</c:v>
                </c:pt>
                <c:pt idx="63">
                  <c:v>497</c:v>
                </c:pt>
                <c:pt idx="64">
                  <c:v>491</c:v>
                </c:pt>
                <c:pt idx="65">
                  <c:v>487</c:v>
                </c:pt>
                <c:pt idx="66">
                  <c:v>495</c:v>
                </c:pt>
                <c:pt idx="67">
                  <c:v>504</c:v>
                </c:pt>
                <c:pt idx="68">
                  <c:v>504</c:v>
                </c:pt>
                <c:pt idx="69">
                  <c:v>525</c:v>
                </c:pt>
                <c:pt idx="70">
                  <c:v>534</c:v>
                </c:pt>
                <c:pt idx="71">
                  <c:v>545</c:v>
                </c:pt>
                <c:pt idx="72">
                  <c:v>554</c:v>
                </c:pt>
                <c:pt idx="73">
                  <c:v>560</c:v>
                </c:pt>
                <c:pt idx="74">
                  <c:v>570</c:v>
                </c:pt>
                <c:pt idx="75">
                  <c:v>590</c:v>
                </c:pt>
                <c:pt idx="76">
                  <c:v>597</c:v>
                </c:pt>
                <c:pt idx="77">
                  <c:v>620</c:v>
                </c:pt>
                <c:pt idx="78">
                  <c:v>639</c:v>
                </c:pt>
                <c:pt idx="79">
                  <c:v>652</c:v>
                </c:pt>
                <c:pt idx="80">
                  <c:v>667</c:v>
                </c:pt>
                <c:pt idx="81">
                  <c:v>681</c:v>
                </c:pt>
                <c:pt idx="82">
                  <c:v>691</c:v>
                </c:pt>
                <c:pt idx="83">
                  <c:v>695</c:v>
                </c:pt>
                <c:pt idx="84">
                  <c:v>683</c:v>
                </c:pt>
                <c:pt idx="85">
                  <c:v>657</c:v>
                </c:pt>
                <c:pt idx="86">
                  <c:v>657</c:v>
                </c:pt>
                <c:pt idx="87">
                  <c:v>647</c:v>
                </c:pt>
                <c:pt idx="88">
                  <c:v>621</c:v>
                </c:pt>
                <c:pt idx="89">
                  <c:v>609</c:v>
                </c:pt>
                <c:pt idx="90">
                  <c:v>601</c:v>
                </c:pt>
                <c:pt idx="91">
                  <c:v>598</c:v>
                </c:pt>
                <c:pt idx="92">
                  <c:v>606</c:v>
                </c:pt>
                <c:pt idx="93">
                  <c:v>585</c:v>
                </c:pt>
                <c:pt idx="94">
                  <c:v>580</c:v>
                </c:pt>
                <c:pt idx="95">
                  <c:v>574</c:v>
                </c:pt>
                <c:pt idx="96">
                  <c:v>555</c:v>
                </c:pt>
                <c:pt idx="97">
                  <c:v>533</c:v>
                </c:pt>
                <c:pt idx="98">
                  <c:v>516</c:v>
                </c:pt>
                <c:pt idx="99">
                  <c:v>500</c:v>
                </c:pt>
                <c:pt idx="100">
                  <c:v>499</c:v>
                </c:pt>
                <c:pt idx="101">
                  <c:v>495</c:v>
                </c:pt>
                <c:pt idx="102">
                  <c:v>508</c:v>
                </c:pt>
                <c:pt idx="103">
                  <c:v>519</c:v>
                </c:pt>
                <c:pt idx="104">
                  <c:v>535</c:v>
                </c:pt>
                <c:pt idx="105">
                  <c:v>548</c:v>
                </c:pt>
              </c:numCache>
            </c:numRef>
          </c:val>
          <c:smooth val="0"/>
          <c:extLst>
            <c:ext xmlns:c16="http://schemas.microsoft.com/office/drawing/2014/chart" uri="{C3380CC4-5D6E-409C-BE32-E72D297353CC}">
              <c16:uniqueId val="{00000007-6F72-4116-8EFF-19E66EE852DD}"/>
            </c:ext>
          </c:extLst>
        </c:ser>
        <c:dLbls>
          <c:showLegendKey val="0"/>
          <c:showVal val="0"/>
          <c:showCatName val="0"/>
          <c:showSerName val="0"/>
          <c:showPercent val="0"/>
          <c:showBubbleSize val="0"/>
        </c:dLbls>
        <c:smooth val="0"/>
        <c:axId val="579007376"/>
        <c:axId val="579007704"/>
      </c:lineChart>
      <c:catAx>
        <c:axId val="57900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579007704"/>
        <c:crosses val="autoZero"/>
        <c:auto val="1"/>
        <c:lblAlgn val="ctr"/>
        <c:lblOffset val="100"/>
        <c:noMultiLvlLbl val="0"/>
      </c:catAx>
      <c:valAx>
        <c:axId val="579007704"/>
        <c:scaling>
          <c:orientation val="minMax"/>
        </c:scaling>
        <c:delete val="0"/>
        <c:axPos val="l"/>
        <c:majorGridlines>
          <c:spPr>
            <a:ln w="9525" cap="flat" cmpd="sng" algn="ctr">
              <a:solidFill>
                <a:srgbClr val="D9D9D9"/>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900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'14-lines-focus-small-mult'!$C$2</c:f>
              <c:strCache>
                <c:ptCount val="1"/>
                <c:pt idx="0">
                  <c:v>Austria</c:v>
                </c:pt>
              </c:strCache>
            </c:strRef>
          </c:tx>
          <c:spPr>
            <a:ln w="28575" cap="rnd">
              <a:solidFill>
                <a:srgbClr val="F46A25"/>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'14-lines-focus-small-mult'!$C$3:$C$108</c:f>
              <c:numCache>
                <c:formatCode>General</c:formatCode>
                <c:ptCount val="106"/>
                <c:pt idx="0">
                  <c:v>51</c:v>
                </c:pt>
                <c:pt idx="1">
                  <c:v>52</c:v>
                </c:pt>
                <c:pt idx="2">
                  <c:v>52</c:v>
                </c:pt>
                <c:pt idx="3">
                  <c:v>53</c:v>
                </c:pt>
                <c:pt idx="4">
                  <c:v>53</c:v>
                </c:pt>
                <c:pt idx="5">
                  <c:v>54</c:v>
                </c:pt>
                <c:pt idx="6">
                  <c:v>55</c:v>
                </c:pt>
                <c:pt idx="7">
                  <c:v>56</c:v>
                </c:pt>
                <c:pt idx="8">
                  <c:v>58</c:v>
                </c:pt>
                <c:pt idx="9">
                  <c:v>61</c:v>
                </c:pt>
                <c:pt idx="10">
                  <c:v>66</c:v>
                </c:pt>
                <c:pt idx="11">
                  <c:v>71</c:v>
                </c:pt>
                <c:pt idx="12">
                  <c:v>78</c:v>
                </c:pt>
                <c:pt idx="13">
                  <c:v>84</c:v>
                </c:pt>
                <c:pt idx="14">
                  <c:v>89</c:v>
                </c:pt>
                <c:pt idx="15">
                  <c:v>94</c:v>
                </c:pt>
                <c:pt idx="16">
                  <c:v>99</c:v>
                </c:pt>
                <c:pt idx="17">
                  <c:v>104</c:v>
                </c:pt>
                <c:pt idx="18">
                  <c:v>110</c:v>
                </c:pt>
                <c:pt idx="19">
                  <c:v>114</c:v>
                </c:pt>
                <c:pt idx="20">
                  <c:v>119</c:v>
                </c:pt>
                <c:pt idx="21">
                  <c:v>123</c:v>
                </c:pt>
                <c:pt idx="22">
                  <c:v>128</c:v>
                </c:pt>
                <c:pt idx="23">
                  <c:v>130</c:v>
                </c:pt>
                <c:pt idx="24">
                  <c:v>136</c:v>
                </c:pt>
                <c:pt idx="25">
                  <c:v>139</c:v>
                </c:pt>
                <c:pt idx="26">
                  <c:v>144</c:v>
                </c:pt>
                <c:pt idx="27">
                  <c:v>144</c:v>
                </c:pt>
                <c:pt idx="28">
                  <c:v>149</c:v>
                </c:pt>
                <c:pt idx="29">
                  <c:v>150</c:v>
                </c:pt>
                <c:pt idx="30">
                  <c:v>153</c:v>
                </c:pt>
                <c:pt idx="31">
                  <c:v>158</c:v>
                </c:pt>
                <c:pt idx="32">
                  <c:v>159</c:v>
                </c:pt>
                <c:pt idx="33">
                  <c:v>161</c:v>
                </c:pt>
                <c:pt idx="34">
                  <c:v>167</c:v>
                </c:pt>
                <c:pt idx="35">
                  <c:v>173</c:v>
                </c:pt>
                <c:pt idx="36">
                  <c:v>165</c:v>
                </c:pt>
                <c:pt idx="37">
                  <c:v>168</c:v>
                </c:pt>
                <c:pt idx="38">
                  <c:v>175</c:v>
                </c:pt>
                <c:pt idx="39">
                  <c:v>188</c:v>
                </c:pt>
                <c:pt idx="40">
                  <c:v>197</c:v>
                </c:pt>
                <c:pt idx="41">
                  <c:v>206</c:v>
                </c:pt>
                <c:pt idx="42">
                  <c:v>207</c:v>
                </c:pt>
                <c:pt idx="43">
                  <c:v>222</c:v>
                </c:pt>
                <c:pt idx="44">
                  <c:v>226</c:v>
                </c:pt>
                <c:pt idx="45">
                  <c:v>232</c:v>
                </c:pt>
                <c:pt idx="46">
                  <c:v>229</c:v>
                </c:pt>
                <c:pt idx="47">
                  <c:v>230</c:v>
                </c:pt>
                <c:pt idx="48">
                  <c:v>224</c:v>
                </c:pt>
                <c:pt idx="49">
                  <c:v>221</c:v>
                </c:pt>
                <c:pt idx="50">
                  <c:v>219</c:v>
                </c:pt>
                <c:pt idx="51">
                  <c:v>212</c:v>
                </c:pt>
                <c:pt idx="52">
                  <c:v>202</c:v>
                </c:pt>
                <c:pt idx="53">
                  <c:v>194</c:v>
                </c:pt>
                <c:pt idx="54">
                  <c:v>185</c:v>
                </c:pt>
                <c:pt idx="55">
                  <c:v>189</c:v>
                </c:pt>
                <c:pt idx="56">
                  <c:v>187</c:v>
                </c:pt>
                <c:pt idx="57">
                  <c:v>186</c:v>
                </c:pt>
                <c:pt idx="58">
                  <c:v>191</c:v>
                </c:pt>
                <c:pt idx="59">
                  <c:v>195</c:v>
                </c:pt>
                <c:pt idx="60">
                  <c:v>201</c:v>
                </c:pt>
                <c:pt idx="61">
                  <c:v>202</c:v>
                </c:pt>
                <c:pt idx="62">
                  <c:v>191</c:v>
                </c:pt>
                <c:pt idx="63">
                  <c:v>204</c:v>
                </c:pt>
                <c:pt idx="64">
                  <c:v>206</c:v>
                </c:pt>
                <c:pt idx="65">
                  <c:v>196</c:v>
                </c:pt>
                <c:pt idx="66">
                  <c:v>202</c:v>
                </c:pt>
                <c:pt idx="67">
                  <c:v>201</c:v>
                </c:pt>
                <c:pt idx="68">
                  <c:v>201</c:v>
                </c:pt>
                <c:pt idx="69">
                  <c:v>208</c:v>
                </c:pt>
                <c:pt idx="70">
                  <c:v>196</c:v>
                </c:pt>
                <c:pt idx="71">
                  <c:v>194</c:v>
                </c:pt>
                <c:pt idx="72">
                  <c:v>202</c:v>
                </c:pt>
                <c:pt idx="73">
                  <c:v>201</c:v>
                </c:pt>
                <c:pt idx="74">
                  <c:v>204</c:v>
                </c:pt>
                <c:pt idx="75">
                  <c:v>213</c:v>
                </c:pt>
                <c:pt idx="76">
                  <c:v>221</c:v>
                </c:pt>
                <c:pt idx="77">
                  <c:v>230</c:v>
                </c:pt>
                <c:pt idx="78">
                  <c:v>239</c:v>
                </c:pt>
                <c:pt idx="79">
                  <c:v>258</c:v>
                </c:pt>
                <c:pt idx="80">
                  <c:v>276</c:v>
                </c:pt>
                <c:pt idx="81">
                  <c:v>299</c:v>
                </c:pt>
                <c:pt idx="82">
                  <c:v>317</c:v>
                </c:pt>
                <c:pt idx="83">
                  <c:v>339</c:v>
                </c:pt>
                <c:pt idx="84">
                  <c:v>361</c:v>
                </c:pt>
                <c:pt idx="85">
                  <c:v>376</c:v>
                </c:pt>
                <c:pt idx="86">
                  <c:v>388</c:v>
                </c:pt>
                <c:pt idx="87">
                  <c:v>396</c:v>
                </c:pt>
                <c:pt idx="88">
                  <c:v>406</c:v>
                </c:pt>
                <c:pt idx="89">
                  <c:v>442</c:v>
                </c:pt>
                <c:pt idx="90">
                  <c:v>479</c:v>
                </c:pt>
                <c:pt idx="91">
                  <c:v>511</c:v>
                </c:pt>
                <c:pt idx="92">
                  <c:v>538</c:v>
                </c:pt>
                <c:pt idx="93">
                  <c:v>570</c:v>
                </c:pt>
                <c:pt idx="94">
                  <c:v>605</c:v>
                </c:pt>
                <c:pt idx="95">
                  <c:v>674</c:v>
                </c:pt>
                <c:pt idx="96">
                  <c:v>730</c:v>
                </c:pt>
                <c:pt idx="97">
                  <c:v>790</c:v>
                </c:pt>
                <c:pt idx="98">
                  <c:v>836</c:v>
                </c:pt>
                <c:pt idx="99">
                  <c:v>894</c:v>
                </c:pt>
                <c:pt idx="100">
                  <c:v>930</c:v>
                </c:pt>
                <c:pt idx="101" formatCode="#,##0">
                  <c:v>1007</c:v>
                </c:pt>
                <c:pt idx="102" formatCode="#,##0">
                  <c:v>1061</c:v>
                </c:pt>
                <c:pt idx="103" formatCode="#,##0">
                  <c:v>1099</c:v>
                </c:pt>
                <c:pt idx="104" formatCode="#,##0">
                  <c:v>1150</c:v>
                </c:pt>
                <c:pt idx="105" formatCode="#,##0">
                  <c:v>1197</c:v>
                </c:pt>
              </c:numCache>
            </c:numRef>
          </c:val>
          <c:smooth val="0"/>
          <c:extLst>
            <c:ext xmlns:c16="http://schemas.microsoft.com/office/drawing/2014/chart" uri="{C3380CC4-5D6E-409C-BE32-E72D297353CC}">
              <c16:uniqueId val="{00000000-6F72-4116-8EFF-19E66EE852DD}"/>
            </c:ext>
          </c:extLst>
        </c:ser>
        <c:ser>
          <c:idx val="1"/>
          <c:order val="1"/>
          <c:tx>
            <c:strRef>
              <c:f>'14-lines-focus-small-mult'!$D$2</c:f>
              <c:strCache>
                <c:ptCount val="1"/>
                <c:pt idx="0">
                  <c:v>Belgium</c:v>
                </c:pt>
              </c:strCache>
            </c:strRef>
          </c:tx>
          <c:spPr>
            <a:ln w="28575" cap="rnd">
              <a:solidFill>
                <a:srgbClr val="12436D"/>
              </a:solidFill>
              <a:prstDash val="solid"/>
              <a:round/>
            </a:ln>
            <a:effectLst/>
          </c:spPr>
          <c:marker>
            <c:symbol val="square"/>
            <c:size val="5"/>
            <c:spPr>
              <a:solidFill>
                <a:schemeClr val="accent2"/>
              </a:solidFill>
              <a:ln w="9525">
                <a:solidFill>
                  <a:srgbClr val="12436D"/>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'14-lines-focus-small-mult'!$D$3:$D$108</c:f>
              <c:numCache>
                <c:formatCode>General</c:formatCode>
                <c:ptCount val="106"/>
                <c:pt idx="0">
                  <c:v>138</c:v>
                </c:pt>
                <c:pt idx="1">
                  <c:v>139</c:v>
                </c:pt>
                <c:pt idx="2">
                  <c:v>144</c:v>
                </c:pt>
                <c:pt idx="3">
                  <c:v>145</c:v>
                </c:pt>
                <c:pt idx="4">
                  <c:v>147</c:v>
                </c:pt>
                <c:pt idx="5">
                  <c:v>148</c:v>
                </c:pt>
                <c:pt idx="6">
                  <c:v>148</c:v>
                </c:pt>
                <c:pt idx="7">
                  <c:v>148</c:v>
                </c:pt>
                <c:pt idx="8">
                  <c:v>152</c:v>
                </c:pt>
                <c:pt idx="9">
                  <c:v>152</c:v>
                </c:pt>
                <c:pt idx="10">
                  <c:v>157</c:v>
                </c:pt>
                <c:pt idx="11">
                  <c:v>159</c:v>
                </c:pt>
                <c:pt idx="12">
                  <c:v>161</c:v>
                </c:pt>
                <c:pt idx="13">
                  <c:v>161</c:v>
                </c:pt>
                <c:pt idx="14">
                  <c:v>161</c:v>
                </c:pt>
                <c:pt idx="15">
                  <c:v>166</c:v>
                </c:pt>
                <c:pt idx="16">
                  <c:v>166</c:v>
                </c:pt>
                <c:pt idx="17">
                  <c:v>167</c:v>
                </c:pt>
                <c:pt idx="18">
                  <c:v>168</c:v>
                </c:pt>
                <c:pt idx="19">
                  <c:v>170</c:v>
                </c:pt>
                <c:pt idx="20">
                  <c:v>170</c:v>
                </c:pt>
                <c:pt idx="21">
                  <c:v>170</c:v>
                </c:pt>
                <c:pt idx="22">
                  <c:v>169</c:v>
                </c:pt>
                <c:pt idx="23">
                  <c:v>167</c:v>
                </c:pt>
                <c:pt idx="24">
                  <c:v>169</c:v>
                </c:pt>
                <c:pt idx="25">
                  <c:v>172</c:v>
                </c:pt>
                <c:pt idx="26">
                  <c:v>174</c:v>
                </c:pt>
                <c:pt idx="27">
                  <c:v>174</c:v>
                </c:pt>
                <c:pt idx="28">
                  <c:v>174</c:v>
                </c:pt>
                <c:pt idx="29">
                  <c:v>174</c:v>
                </c:pt>
                <c:pt idx="30">
                  <c:v>177</c:v>
                </c:pt>
                <c:pt idx="31">
                  <c:v>177</c:v>
                </c:pt>
                <c:pt idx="32">
                  <c:v>174</c:v>
                </c:pt>
                <c:pt idx="33">
                  <c:v>173</c:v>
                </c:pt>
                <c:pt idx="34">
                  <c:v>173</c:v>
                </c:pt>
                <c:pt idx="35">
                  <c:v>173</c:v>
                </c:pt>
                <c:pt idx="36">
                  <c:v>170</c:v>
                </c:pt>
                <c:pt idx="37">
                  <c:v>170</c:v>
                </c:pt>
                <c:pt idx="38">
                  <c:v>166</c:v>
                </c:pt>
                <c:pt idx="39">
                  <c:v>167</c:v>
                </c:pt>
                <c:pt idx="40">
                  <c:v>166</c:v>
                </c:pt>
                <c:pt idx="41">
                  <c:v>166</c:v>
                </c:pt>
                <c:pt idx="42">
                  <c:v>166</c:v>
                </c:pt>
                <c:pt idx="43">
                  <c:v>169</c:v>
                </c:pt>
                <c:pt idx="44">
                  <c:v>167</c:v>
                </c:pt>
                <c:pt idx="45">
                  <c:v>173</c:v>
                </c:pt>
                <c:pt idx="46">
                  <c:v>174</c:v>
                </c:pt>
                <c:pt idx="47">
                  <c:v>176</c:v>
                </c:pt>
                <c:pt idx="48">
                  <c:v>176</c:v>
                </c:pt>
                <c:pt idx="49">
                  <c:v>176</c:v>
                </c:pt>
                <c:pt idx="50">
                  <c:v>178</c:v>
                </c:pt>
                <c:pt idx="51">
                  <c:v>179</c:v>
                </c:pt>
                <c:pt idx="52">
                  <c:v>173</c:v>
                </c:pt>
                <c:pt idx="53">
                  <c:v>173</c:v>
                </c:pt>
                <c:pt idx="54">
                  <c:v>171</c:v>
                </c:pt>
                <c:pt idx="55">
                  <c:v>171</c:v>
                </c:pt>
                <c:pt idx="56">
                  <c:v>171</c:v>
                </c:pt>
                <c:pt idx="57">
                  <c:v>165</c:v>
                </c:pt>
                <c:pt idx="58">
                  <c:v>166</c:v>
                </c:pt>
                <c:pt idx="59">
                  <c:v>167</c:v>
                </c:pt>
                <c:pt idx="60">
                  <c:v>165</c:v>
                </c:pt>
                <c:pt idx="61">
                  <c:v>165</c:v>
                </c:pt>
                <c:pt idx="62">
                  <c:v>165</c:v>
                </c:pt>
                <c:pt idx="63">
                  <c:v>165</c:v>
                </c:pt>
                <c:pt idx="64">
                  <c:v>166</c:v>
                </c:pt>
                <c:pt idx="65">
                  <c:v>164</c:v>
                </c:pt>
                <c:pt idx="66">
                  <c:v>164</c:v>
                </c:pt>
                <c:pt idx="67">
                  <c:v>169</c:v>
                </c:pt>
                <c:pt idx="68">
                  <c:v>171</c:v>
                </c:pt>
                <c:pt idx="69">
                  <c:v>171</c:v>
                </c:pt>
                <c:pt idx="70">
                  <c:v>171</c:v>
                </c:pt>
                <c:pt idx="71">
                  <c:v>181</c:v>
                </c:pt>
                <c:pt idx="72">
                  <c:v>189</c:v>
                </c:pt>
                <c:pt idx="73">
                  <c:v>202</c:v>
                </c:pt>
                <c:pt idx="74">
                  <c:v>215</c:v>
                </c:pt>
                <c:pt idx="75">
                  <c:v>230</c:v>
                </c:pt>
                <c:pt idx="76">
                  <c:v>230</c:v>
                </c:pt>
                <c:pt idx="77">
                  <c:v>230</c:v>
                </c:pt>
                <c:pt idx="78">
                  <c:v>276</c:v>
                </c:pt>
                <c:pt idx="79">
                  <c:v>293</c:v>
                </c:pt>
                <c:pt idx="80">
                  <c:v>329</c:v>
                </c:pt>
                <c:pt idx="81">
                  <c:v>362</c:v>
                </c:pt>
                <c:pt idx="82">
                  <c:v>399</c:v>
                </c:pt>
                <c:pt idx="83">
                  <c:v>399</c:v>
                </c:pt>
                <c:pt idx="84">
                  <c:v>399</c:v>
                </c:pt>
                <c:pt idx="85">
                  <c:v>481</c:v>
                </c:pt>
                <c:pt idx="86">
                  <c:v>504</c:v>
                </c:pt>
                <c:pt idx="87">
                  <c:v>532</c:v>
                </c:pt>
                <c:pt idx="88">
                  <c:v>568</c:v>
                </c:pt>
                <c:pt idx="89">
                  <c:v>593</c:v>
                </c:pt>
                <c:pt idx="90">
                  <c:v>593</c:v>
                </c:pt>
                <c:pt idx="91">
                  <c:v>593</c:v>
                </c:pt>
                <c:pt idx="92">
                  <c:v>398</c:v>
                </c:pt>
                <c:pt idx="93">
                  <c:v>328</c:v>
                </c:pt>
                <c:pt idx="94">
                  <c:v>622</c:v>
                </c:pt>
                <c:pt idx="95">
                  <c:v>634</c:v>
                </c:pt>
                <c:pt idx="96">
                  <c:v>527</c:v>
                </c:pt>
                <c:pt idx="97">
                  <c:v>661</c:v>
                </c:pt>
                <c:pt idx="98">
                  <c:v>661</c:v>
                </c:pt>
                <c:pt idx="99">
                  <c:v>960</c:v>
                </c:pt>
                <c:pt idx="100">
                  <c:v>960</c:v>
                </c:pt>
                <c:pt idx="101">
                  <c:v>862</c:v>
                </c:pt>
                <c:pt idx="102">
                  <c:v>737</c:v>
                </c:pt>
                <c:pt idx="103">
                  <c:v>997</c:v>
                </c:pt>
                <c:pt idx="104">
                  <c:v>863</c:v>
                </c:pt>
                <c:pt idx="105">
                  <c:v>863</c:v>
                </c:pt>
              </c:numCache>
            </c:numRef>
          </c:val>
          <c:smooth val="0"/>
          <c:extLst>
            <c:ext xmlns:c16="http://schemas.microsoft.com/office/drawing/2014/chart" uri="{C3380CC4-5D6E-409C-BE32-E72D297353CC}">
              <c16:uniqueId val="{00000001-6F72-4116-8EFF-19E66EE852DD}"/>
            </c:ext>
          </c:extLst>
        </c:ser>
        <c:ser>
          <c:idx val="2"/>
          <c:order val="2"/>
          <c:tx>
            <c:strRef>
              <c:f>'14-lines-focus-small-mult'!$E$2</c:f>
              <c:strCache>
                <c:ptCount val="1"/>
                <c:pt idx="0">
                  <c:v>Netherlands</c:v>
                </c:pt>
              </c:strCache>
            </c:strRef>
          </c:tx>
          <c:spPr>
            <a:ln w="28575" cap="rnd">
              <a:solidFill>
                <a:srgbClr val="F46A25"/>
              </a:solidFill>
              <a:prstDash val="solid"/>
              <a:round/>
            </a:ln>
            <a:effectLst/>
          </c:spPr>
          <c:marker>
            <c:symbol val="circle"/>
            <c:size val="10"/>
            <c:spPr>
              <a:solidFill>
                <a:schemeClr val="accent3"/>
              </a:solidFill>
              <a:ln w="9525">
                <a:solidFill>
                  <a:srgbClr val="F46A25"/>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'14-lines-focus-small-mult'!$E$3:$E$108</c:f>
              <c:numCache>
                <c:formatCode>General</c:formatCode>
                <c:ptCount val="106"/>
                <c:pt idx="0">
                  <c:v>209</c:v>
                </c:pt>
                <c:pt idx="1">
                  <c:v>195</c:v>
                </c:pt>
                <c:pt idx="2">
                  <c:v>180</c:v>
                </c:pt>
                <c:pt idx="3">
                  <c:v>175</c:v>
                </c:pt>
                <c:pt idx="4">
                  <c:v>166</c:v>
                </c:pt>
                <c:pt idx="5">
                  <c:v>164</c:v>
                </c:pt>
                <c:pt idx="6">
                  <c:v>160</c:v>
                </c:pt>
                <c:pt idx="7">
                  <c:v>161</c:v>
                </c:pt>
                <c:pt idx="8">
                  <c:v>160</c:v>
                </c:pt>
                <c:pt idx="9">
                  <c:v>161</c:v>
                </c:pt>
                <c:pt idx="10">
                  <c:v>156</c:v>
                </c:pt>
                <c:pt idx="11">
                  <c:v>151</c:v>
                </c:pt>
                <c:pt idx="12">
                  <c:v>148</c:v>
                </c:pt>
                <c:pt idx="13">
                  <c:v>148</c:v>
                </c:pt>
                <c:pt idx="14">
                  <c:v>147</c:v>
                </c:pt>
                <c:pt idx="15">
                  <c:v>149</c:v>
                </c:pt>
                <c:pt idx="16">
                  <c:v>150</c:v>
                </c:pt>
                <c:pt idx="17">
                  <c:v>154</c:v>
                </c:pt>
                <c:pt idx="18">
                  <c:v>154</c:v>
                </c:pt>
                <c:pt idx="19">
                  <c:v>150</c:v>
                </c:pt>
                <c:pt idx="20">
                  <c:v>149</c:v>
                </c:pt>
                <c:pt idx="21">
                  <c:v>151</c:v>
                </c:pt>
                <c:pt idx="22">
                  <c:v>152</c:v>
                </c:pt>
                <c:pt idx="23">
                  <c:v>153</c:v>
                </c:pt>
                <c:pt idx="24">
                  <c:v>154</c:v>
                </c:pt>
                <c:pt idx="25">
                  <c:v>154</c:v>
                </c:pt>
                <c:pt idx="26">
                  <c:v>157</c:v>
                </c:pt>
                <c:pt idx="27">
                  <c:v>158</c:v>
                </c:pt>
                <c:pt idx="28">
                  <c:v>157</c:v>
                </c:pt>
                <c:pt idx="29">
                  <c:v>155</c:v>
                </c:pt>
                <c:pt idx="30">
                  <c:v>153</c:v>
                </c:pt>
                <c:pt idx="31">
                  <c:v>153</c:v>
                </c:pt>
                <c:pt idx="32">
                  <c:v>154</c:v>
                </c:pt>
                <c:pt idx="33">
                  <c:v>152</c:v>
                </c:pt>
                <c:pt idx="34">
                  <c:v>154</c:v>
                </c:pt>
                <c:pt idx="35">
                  <c:v>154</c:v>
                </c:pt>
                <c:pt idx="36">
                  <c:v>153</c:v>
                </c:pt>
                <c:pt idx="37">
                  <c:v>154</c:v>
                </c:pt>
                <c:pt idx="38">
                  <c:v>154</c:v>
                </c:pt>
                <c:pt idx="39">
                  <c:v>150</c:v>
                </c:pt>
                <c:pt idx="40">
                  <c:v>151</c:v>
                </c:pt>
                <c:pt idx="41">
                  <c:v>147</c:v>
                </c:pt>
                <c:pt idx="42">
                  <c:v>128</c:v>
                </c:pt>
                <c:pt idx="43">
                  <c:v>142</c:v>
                </c:pt>
                <c:pt idx="44">
                  <c:v>138</c:v>
                </c:pt>
                <c:pt idx="45">
                  <c:v>134</c:v>
                </c:pt>
                <c:pt idx="46">
                  <c:v>132</c:v>
                </c:pt>
                <c:pt idx="47">
                  <c:v>127</c:v>
                </c:pt>
                <c:pt idx="48">
                  <c:v>125</c:v>
                </c:pt>
                <c:pt idx="49">
                  <c:v>139</c:v>
                </c:pt>
                <c:pt idx="50">
                  <c:v>119</c:v>
                </c:pt>
                <c:pt idx="51">
                  <c:v>116</c:v>
                </c:pt>
                <c:pt idx="52">
                  <c:v>112</c:v>
                </c:pt>
                <c:pt idx="53">
                  <c:v>110</c:v>
                </c:pt>
                <c:pt idx="54">
                  <c:v>106</c:v>
                </c:pt>
                <c:pt idx="55">
                  <c:v>103</c:v>
                </c:pt>
                <c:pt idx="56">
                  <c:v>102</c:v>
                </c:pt>
                <c:pt idx="57">
                  <c:v>102</c:v>
                </c:pt>
                <c:pt idx="58">
                  <c:v>102</c:v>
                </c:pt>
                <c:pt idx="59">
                  <c:v>101</c:v>
                </c:pt>
                <c:pt idx="60">
                  <c:v>100</c:v>
                </c:pt>
                <c:pt idx="61">
                  <c:v>100</c:v>
                </c:pt>
                <c:pt idx="62">
                  <c:v>101</c:v>
                </c:pt>
                <c:pt idx="63">
                  <c:v>101</c:v>
                </c:pt>
                <c:pt idx="64">
                  <c:v>103</c:v>
                </c:pt>
                <c:pt idx="65">
                  <c:v>104</c:v>
                </c:pt>
                <c:pt idx="66">
                  <c:v>105</c:v>
                </c:pt>
                <c:pt idx="67">
                  <c:v>113</c:v>
                </c:pt>
                <c:pt idx="68">
                  <c:v>122</c:v>
                </c:pt>
                <c:pt idx="69">
                  <c:v>129</c:v>
                </c:pt>
                <c:pt idx="70">
                  <c:v>134</c:v>
                </c:pt>
                <c:pt idx="71">
                  <c:v>143</c:v>
                </c:pt>
                <c:pt idx="72">
                  <c:v>152</c:v>
                </c:pt>
                <c:pt idx="73">
                  <c:v>167</c:v>
                </c:pt>
                <c:pt idx="74">
                  <c:v>174</c:v>
                </c:pt>
                <c:pt idx="75">
                  <c:v>181</c:v>
                </c:pt>
                <c:pt idx="76">
                  <c:v>191</c:v>
                </c:pt>
                <c:pt idx="77">
                  <c:v>203</c:v>
                </c:pt>
                <c:pt idx="78">
                  <c:v>208</c:v>
                </c:pt>
                <c:pt idx="79">
                  <c:v>216</c:v>
                </c:pt>
                <c:pt idx="80">
                  <c:v>223</c:v>
                </c:pt>
                <c:pt idx="81">
                  <c:v>236</c:v>
                </c:pt>
                <c:pt idx="82">
                  <c:v>254</c:v>
                </c:pt>
                <c:pt idx="83">
                  <c:v>270</c:v>
                </c:pt>
                <c:pt idx="84">
                  <c:v>292</c:v>
                </c:pt>
                <c:pt idx="85">
                  <c:v>308</c:v>
                </c:pt>
                <c:pt idx="86">
                  <c:v>324</c:v>
                </c:pt>
                <c:pt idx="87">
                  <c:v>346</c:v>
                </c:pt>
                <c:pt idx="88">
                  <c:v>366</c:v>
                </c:pt>
                <c:pt idx="89">
                  <c:v>379</c:v>
                </c:pt>
                <c:pt idx="90">
                  <c:v>398</c:v>
                </c:pt>
                <c:pt idx="91">
                  <c:v>414</c:v>
                </c:pt>
                <c:pt idx="92">
                  <c:v>434</c:v>
                </c:pt>
                <c:pt idx="93">
                  <c:v>450</c:v>
                </c:pt>
                <c:pt idx="94">
                  <c:v>465</c:v>
                </c:pt>
                <c:pt idx="95">
                  <c:v>486</c:v>
                </c:pt>
                <c:pt idx="96">
                  <c:v>516</c:v>
                </c:pt>
                <c:pt idx="97">
                  <c:v>549</c:v>
                </c:pt>
                <c:pt idx="98">
                  <c:v>576</c:v>
                </c:pt>
                <c:pt idx="99">
                  <c:v>610</c:v>
                </c:pt>
                <c:pt idx="100">
                  <c:v>639</c:v>
                </c:pt>
                <c:pt idx="101">
                  <c:v>669</c:v>
                </c:pt>
                <c:pt idx="102">
                  <c:v>720</c:v>
                </c:pt>
                <c:pt idx="103">
                  <c:v>764</c:v>
                </c:pt>
                <c:pt idx="104">
                  <c:v>780</c:v>
                </c:pt>
                <c:pt idx="105">
                  <c:v>785</c:v>
                </c:pt>
              </c:numCache>
            </c:numRef>
          </c:val>
          <c:smooth val="0"/>
          <c:extLst>
            <c:ext xmlns:c16="http://schemas.microsoft.com/office/drawing/2014/chart" uri="{C3380CC4-5D6E-409C-BE32-E72D297353CC}">
              <c16:uniqueId val="{00000002-6F72-4116-8EFF-19E66EE852DD}"/>
            </c:ext>
          </c:extLst>
        </c:ser>
        <c:ser>
          <c:idx val="3"/>
          <c:order val="3"/>
          <c:tx>
            <c:strRef>
              <c:f>'14-lines-focus-small-mult'!$F$2</c:f>
              <c:strCache>
                <c:ptCount val="1"/>
                <c:pt idx="0">
                  <c:v>Germany</c:v>
                </c:pt>
              </c:strCache>
            </c:strRef>
          </c:tx>
          <c:spPr>
            <a:ln w="28575" cap="rnd">
              <a:solidFill>
                <a:srgbClr val="12436D"/>
              </a:solidFill>
              <a:prstDash val="solid"/>
              <a:round/>
            </a:ln>
            <a:effectLst/>
          </c:spPr>
          <c:marker>
            <c:symbol val="plus"/>
            <c:size val="8"/>
            <c:spPr>
              <a:noFill/>
              <a:ln w="9525">
                <a:solidFill>
                  <a:srgbClr val="12436D"/>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'14-lines-focus-small-mult'!$F$3:$F$108</c:f>
              <c:numCache>
                <c:formatCode>General</c:formatCode>
                <c:ptCount val="106"/>
                <c:pt idx="0">
                  <c:v>26</c:v>
                </c:pt>
                <c:pt idx="1">
                  <c:v>26</c:v>
                </c:pt>
                <c:pt idx="2">
                  <c:v>27</c:v>
                </c:pt>
                <c:pt idx="3">
                  <c:v>28</c:v>
                </c:pt>
                <c:pt idx="4">
                  <c:v>29</c:v>
                </c:pt>
                <c:pt idx="5">
                  <c:v>31</c:v>
                </c:pt>
                <c:pt idx="6">
                  <c:v>32</c:v>
                </c:pt>
                <c:pt idx="7">
                  <c:v>33</c:v>
                </c:pt>
                <c:pt idx="8">
                  <c:v>35</c:v>
                </c:pt>
                <c:pt idx="9">
                  <c:v>36</c:v>
                </c:pt>
                <c:pt idx="10">
                  <c:v>39</c:v>
                </c:pt>
                <c:pt idx="11">
                  <c:v>42</c:v>
                </c:pt>
                <c:pt idx="12">
                  <c:v>46</c:v>
                </c:pt>
                <c:pt idx="13">
                  <c:v>49</c:v>
                </c:pt>
                <c:pt idx="14">
                  <c:v>52</c:v>
                </c:pt>
                <c:pt idx="15">
                  <c:v>54</c:v>
                </c:pt>
                <c:pt idx="16">
                  <c:v>58</c:v>
                </c:pt>
                <c:pt idx="17">
                  <c:v>64</c:v>
                </c:pt>
                <c:pt idx="18">
                  <c:v>68</c:v>
                </c:pt>
                <c:pt idx="19">
                  <c:v>74</c:v>
                </c:pt>
                <c:pt idx="20">
                  <c:v>78</c:v>
                </c:pt>
                <c:pt idx="21">
                  <c:v>81</c:v>
                </c:pt>
                <c:pt idx="22">
                  <c:v>85</c:v>
                </c:pt>
                <c:pt idx="23">
                  <c:v>104</c:v>
                </c:pt>
                <c:pt idx="24">
                  <c:v>111</c:v>
                </c:pt>
                <c:pt idx="25">
                  <c:v>117</c:v>
                </c:pt>
                <c:pt idx="26">
                  <c:v>105</c:v>
                </c:pt>
                <c:pt idx="27">
                  <c:v>108</c:v>
                </c:pt>
                <c:pt idx="28">
                  <c:v>109</c:v>
                </c:pt>
                <c:pt idx="29">
                  <c:v>111</c:v>
                </c:pt>
                <c:pt idx="30">
                  <c:v>115</c:v>
                </c:pt>
                <c:pt idx="31">
                  <c:v>116</c:v>
                </c:pt>
                <c:pt idx="32">
                  <c:v>120</c:v>
                </c:pt>
                <c:pt idx="33">
                  <c:v>122</c:v>
                </c:pt>
                <c:pt idx="34">
                  <c:v>123</c:v>
                </c:pt>
                <c:pt idx="35">
                  <c:v>125</c:v>
                </c:pt>
                <c:pt idx="36">
                  <c:v>125</c:v>
                </c:pt>
                <c:pt idx="37">
                  <c:v>126</c:v>
                </c:pt>
                <c:pt idx="38">
                  <c:v>111</c:v>
                </c:pt>
                <c:pt idx="39">
                  <c:v>127</c:v>
                </c:pt>
                <c:pt idx="40">
                  <c:v>128</c:v>
                </c:pt>
                <c:pt idx="41">
                  <c:v>127</c:v>
                </c:pt>
                <c:pt idx="42">
                  <c:v>125</c:v>
                </c:pt>
                <c:pt idx="43">
                  <c:v>124</c:v>
                </c:pt>
                <c:pt idx="44">
                  <c:v>107</c:v>
                </c:pt>
                <c:pt idx="45">
                  <c:v>120</c:v>
                </c:pt>
                <c:pt idx="46">
                  <c:v>100</c:v>
                </c:pt>
                <c:pt idx="47">
                  <c:v>111</c:v>
                </c:pt>
                <c:pt idx="48">
                  <c:v>109</c:v>
                </c:pt>
                <c:pt idx="49">
                  <c:v>107</c:v>
                </c:pt>
                <c:pt idx="50">
                  <c:v>105</c:v>
                </c:pt>
                <c:pt idx="51">
                  <c:v>102</c:v>
                </c:pt>
                <c:pt idx="52">
                  <c:v>99</c:v>
                </c:pt>
                <c:pt idx="53">
                  <c:v>96</c:v>
                </c:pt>
                <c:pt idx="54">
                  <c:v>95</c:v>
                </c:pt>
                <c:pt idx="55">
                  <c:v>93</c:v>
                </c:pt>
                <c:pt idx="56">
                  <c:v>93</c:v>
                </c:pt>
                <c:pt idx="57">
                  <c:v>92</c:v>
                </c:pt>
                <c:pt idx="58">
                  <c:v>92</c:v>
                </c:pt>
                <c:pt idx="59">
                  <c:v>94</c:v>
                </c:pt>
                <c:pt idx="60">
                  <c:v>96</c:v>
                </c:pt>
                <c:pt idx="61">
                  <c:v>96</c:v>
                </c:pt>
                <c:pt idx="62">
                  <c:v>96</c:v>
                </c:pt>
                <c:pt idx="63">
                  <c:v>96</c:v>
                </c:pt>
                <c:pt idx="64">
                  <c:v>95</c:v>
                </c:pt>
                <c:pt idx="65">
                  <c:v>96</c:v>
                </c:pt>
                <c:pt idx="66">
                  <c:v>95</c:v>
                </c:pt>
                <c:pt idx="67">
                  <c:v>96</c:v>
                </c:pt>
                <c:pt idx="68">
                  <c:v>96</c:v>
                </c:pt>
                <c:pt idx="69">
                  <c:v>97</c:v>
                </c:pt>
                <c:pt idx="70">
                  <c:v>99</c:v>
                </c:pt>
                <c:pt idx="71">
                  <c:v>99</c:v>
                </c:pt>
                <c:pt idx="72">
                  <c:v>100</c:v>
                </c:pt>
                <c:pt idx="73">
                  <c:v>101</c:v>
                </c:pt>
                <c:pt idx="74">
                  <c:v>101</c:v>
                </c:pt>
                <c:pt idx="75">
                  <c:v>104</c:v>
                </c:pt>
                <c:pt idx="76">
                  <c:v>107</c:v>
                </c:pt>
                <c:pt idx="77">
                  <c:v>108</c:v>
                </c:pt>
                <c:pt idx="78">
                  <c:v>111</c:v>
                </c:pt>
                <c:pt idx="79">
                  <c:v>136</c:v>
                </c:pt>
                <c:pt idx="80">
                  <c:v>147</c:v>
                </c:pt>
                <c:pt idx="81">
                  <c:v>157</c:v>
                </c:pt>
                <c:pt idx="82">
                  <c:v>163</c:v>
                </c:pt>
                <c:pt idx="83">
                  <c:v>155</c:v>
                </c:pt>
                <c:pt idx="84">
                  <c:v>160</c:v>
                </c:pt>
                <c:pt idx="85">
                  <c:v>165</c:v>
                </c:pt>
                <c:pt idx="86">
                  <c:v>180</c:v>
                </c:pt>
                <c:pt idx="87">
                  <c:v>197</c:v>
                </c:pt>
                <c:pt idx="88">
                  <c:v>181</c:v>
                </c:pt>
                <c:pt idx="89">
                  <c:v>220</c:v>
                </c:pt>
                <c:pt idx="90">
                  <c:v>242</c:v>
                </c:pt>
                <c:pt idx="91">
                  <c:v>225</c:v>
                </c:pt>
                <c:pt idx="92">
                  <c:v>228</c:v>
                </c:pt>
                <c:pt idx="93">
                  <c:v>227</c:v>
                </c:pt>
                <c:pt idx="94">
                  <c:v>236</c:v>
                </c:pt>
                <c:pt idx="95">
                  <c:v>287</c:v>
                </c:pt>
                <c:pt idx="96">
                  <c:v>280</c:v>
                </c:pt>
                <c:pt idx="97">
                  <c:v>291</c:v>
                </c:pt>
                <c:pt idx="98">
                  <c:v>314</c:v>
                </c:pt>
                <c:pt idx="99">
                  <c:v>335</c:v>
                </c:pt>
                <c:pt idx="100">
                  <c:v>353</c:v>
                </c:pt>
                <c:pt idx="101">
                  <c:v>382</c:v>
                </c:pt>
                <c:pt idx="102">
                  <c:v>401</c:v>
                </c:pt>
                <c:pt idx="103">
                  <c:v>420</c:v>
                </c:pt>
                <c:pt idx="104">
                  <c:v>438</c:v>
                </c:pt>
                <c:pt idx="105">
                  <c:v>449</c:v>
                </c:pt>
              </c:numCache>
            </c:numRef>
          </c:val>
          <c:smooth val="0"/>
          <c:extLst>
            <c:ext xmlns:c16="http://schemas.microsoft.com/office/drawing/2014/chart" uri="{C3380CC4-5D6E-409C-BE32-E72D297353CC}">
              <c16:uniqueId val="{00000003-6F72-4116-8EFF-19E66EE852DD}"/>
            </c:ext>
          </c:extLst>
        </c:ser>
        <c:ser>
          <c:idx val="4"/>
          <c:order val="4"/>
          <c:tx>
            <c:strRef>
              <c:f>'14-lines-focus-small-mult'!$G$2</c:f>
              <c:strCache>
                <c:ptCount val="1"/>
                <c:pt idx="0">
                  <c:v>France</c:v>
                </c:pt>
              </c:strCache>
            </c:strRef>
          </c:tx>
          <c:spPr>
            <a:ln w="28575" cap="rnd">
              <a:solidFill>
                <a:srgbClr val="F46A25"/>
              </a:solidFill>
              <a:prstDash val="solid"/>
              <a:round/>
            </a:ln>
            <a:effectLst/>
          </c:spPr>
          <c:marker>
            <c:symbol val="triangle"/>
            <c:size val="5"/>
            <c:spPr>
              <a:solidFill>
                <a:schemeClr val="accent5"/>
              </a:solidFill>
              <a:ln w="9525">
                <a:solidFill>
                  <a:srgbClr val="F46A25"/>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'14-lines-focus-small-mult'!$G$3:$G$108</c:f>
              <c:numCache>
                <c:formatCode>General</c:formatCode>
                <c:ptCount val="106"/>
                <c:pt idx="0">
                  <c:v>325</c:v>
                </c:pt>
                <c:pt idx="1">
                  <c:v>332</c:v>
                </c:pt>
                <c:pt idx="2">
                  <c:v>326</c:v>
                </c:pt>
                <c:pt idx="3">
                  <c:v>329</c:v>
                </c:pt>
                <c:pt idx="4">
                  <c:v>332</c:v>
                </c:pt>
                <c:pt idx="5">
                  <c:v>335</c:v>
                </c:pt>
                <c:pt idx="6">
                  <c:v>339</c:v>
                </c:pt>
                <c:pt idx="7">
                  <c:v>341</c:v>
                </c:pt>
                <c:pt idx="8">
                  <c:v>338</c:v>
                </c:pt>
                <c:pt idx="9">
                  <c:v>347</c:v>
                </c:pt>
                <c:pt idx="10">
                  <c:v>355</c:v>
                </c:pt>
                <c:pt idx="11">
                  <c:v>361</c:v>
                </c:pt>
                <c:pt idx="12">
                  <c:v>365</c:v>
                </c:pt>
                <c:pt idx="13">
                  <c:v>362</c:v>
                </c:pt>
                <c:pt idx="14">
                  <c:v>364</c:v>
                </c:pt>
                <c:pt idx="15">
                  <c:v>377</c:v>
                </c:pt>
                <c:pt idx="16">
                  <c:v>369</c:v>
                </c:pt>
                <c:pt idx="17">
                  <c:v>363</c:v>
                </c:pt>
                <c:pt idx="18">
                  <c:v>354</c:v>
                </c:pt>
                <c:pt idx="19">
                  <c:v>344</c:v>
                </c:pt>
                <c:pt idx="20">
                  <c:v>340</c:v>
                </c:pt>
                <c:pt idx="21">
                  <c:v>332</c:v>
                </c:pt>
                <c:pt idx="22">
                  <c:v>320</c:v>
                </c:pt>
                <c:pt idx="23">
                  <c:v>322</c:v>
                </c:pt>
                <c:pt idx="24">
                  <c:v>308</c:v>
                </c:pt>
                <c:pt idx="25">
                  <c:v>296</c:v>
                </c:pt>
                <c:pt idx="26">
                  <c:v>249</c:v>
                </c:pt>
                <c:pt idx="27">
                  <c:v>276</c:v>
                </c:pt>
                <c:pt idx="28">
                  <c:v>268</c:v>
                </c:pt>
                <c:pt idx="29">
                  <c:v>268</c:v>
                </c:pt>
                <c:pt idx="30">
                  <c:v>213</c:v>
                </c:pt>
                <c:pt idx="31">
                  <c:v>233</c:v>
                </c:pt>
                <c:pt idx="32">
                  <c:v>221</c:v>
                </c:pt>
                <c:pt idx="33">
                  <c:v>253</c:v>
                </c:pt>
                <c:pt idx="34">
                  <c:v>205</c:v>
                </c:pt>
                <c:pt idx="35">
                  <c:v>199</c:v>
                </c:pt>
                <c:pt idx="36">
                  <c:v>189</c:v>
                </c:pt>
                <c:pt idx="37">
                  <c:v>220</c:v>
                </c:pt>
                <c:pt idx="38">
                  <c:v>162</c:v>
                </c:pt>
                <c:pt idx="39">
                  <c:v>170</c:v>
                </c:pt>
                <c:pt idx="40">
                  <c:v>159</c:v>
                </c:pt>
                <c:pt idx="41">
                  <c:v>152</c:v>
                </c:pt>
                <c:pt idx="42">
                  <c:v>147</c:v>
                </c:pt>
                <c:pt idx="43">
                  <c:v>145</c:v>
                </c:pt>
                <c:pt idx="44">
                  <c:v>145</c:v>
                </c:pt>
                <c:pt idx="45">
                  <c:v>133</c:v>
                </c:pt>
                <c:pt idx="46">
                  <c:v>125</c:v>
                </c:pt>
                <c:pt idx="47">
                  <c:v>121</c:v>
                </c:pt>
                <c:pt idx="48">
                  <c:v>117</c:v>
                </c:pt>
                <c:pt idx="49">
                  <c:v>113</c:v>
                </c:pt>
                <c:pt idx="50">
                  <c:v>111</c:v>
                </c:pt>
                <c:pt idx="51">
                  <c:v>99</c:v>
                </c:pt>
                <c:pt idx="52">
                  <c:v>113</c:v>
                </c:pt>
                <c:pt idx="53">
                  <c:v>98</c:v>
                </c:pt>
                <c:pt idx="54">
                  <c:v>96</c:v>
                </c:pt>
                <c:pt idx="55">
                  <c:v>90</c:v>
                </c:pt>
                <c:pt idx="56">
                  <c:v>88</c:v>
                </c:pt>
                <c:pt idx="57">
                  <c:v>88</c:v>
                </c:pt>
                <c:pt idx="58">
                  <c:v>85</c:v>
                </c:pt>
                <c:pt idx="59">
                  <c:v>83</c:v>
                </c:pt>
                <c:pt idx="60">
                  <c:v>79</c:v>
                </c:pt>
                <c:pt idx="61">
                  <c:v>76</c:v>
                </c:pt>
                <c:pt idx="62">
                  <c:v>76</c:v>
                </c:pt>
                <c:pt idx="63">
                  <c:v>73</c:v>
                </c:pt>
                <c:pt idx="64">
                  <c:v>73</c:v>
                </c:pt>
                <c:pt idx="65">
                  <c:v>70</c:v>
                </c:pt>
                <c:pt idx="66">
                  <c:v>77</c:v>
                </c:pt>
                <c:pt idx="67">
                  <c:v>77</c:v>
                </c:pt>
                <c:pt idx="68">
                  <c:v>76</c:v>
                </c:pt>
                <c:pt idx="69">
                  <c:v>75</c:v>
                </c:pt>
                <c:pt idx="70">
                  <c:v>76</c:v>
                </c:pt>
                <c:pt idx="71">
                  <c:v>75</c:v>
                </c:pt>
                <c:pt idx="72">
                  <c:v>76</c:v>
                </c:pt>
                <c:pt idx="73">
                  <c:v>59</c:v>
                </c:pt>
                <c:pt idx="74">
                  <c:v>68</c:v>
                </c:pt>
                <c:pt idx="75">
                  <c:v>71</c:v>
                </c:pt>
                <c:pt idx="76">
                  <c:v>71</c:v>
                </c:pt>
                <c:pt idx="77">
                  <c:v>71</c:v>
                </c:pt>
                <c:pt idx="78">
                  <c:v>71</c:v>
                </c:pt>
                <c:pt idx="79">
                  <c:v>71</c:v>
                </c:pt>
                <c:pt idx="80">
                  <c:v>80</c:v>
                </c:pt>
                <c:pt idx="81">
                  <c:v>73</c:v>
                </c:pt>
                <c:pt idx="82">
                  <c:v>74</c:v>
                </c:pt>
                <c:pt idx="83">
                  <c:v>77</c:v>
                </c:pt>
                <c:pt idx="84">
                  <c:v>79</c:v>
                </c:pt>
                <c:pt idx="85">
                  <c:v>80</c:v>
                </c:pt>
                <c:pt idx="86">
                  <c:v>81</c:v>
                </c:pt>
                <c:pt idx="87">
                  <c:v>83</c:v>
                </c:pt>
                <c:pt idx="88">
                  <c:v>83</c:v>
                </c:pt>
                <c:pt idx="89">
                  <c:v>83</c:v>
                </c:pt>
                <c:pt idx="90">
                  <c:v>85</c:v>
                </c:pt>
                <c:pt idx="91">
                  <c:v>88</c:v>
                </c:pt>
                <c:pt idx="92">
                  <c:v>89</c:v>
                </c:pt>
                <c:pt idx="93">
                  <c:v>79</c:v>
                </c:pt>
                <c:pt idx="94">
                  <c:v>86</c:v>
                </c:pt>
                <c:pt idx="95">
                  <c:v>93</c:v>
                </c:pt>
                <c:pt idx="96">
                  <c:v>98</c:v>
                </c:pt>
                <c:pt idx="97">
                  <c:v>103</c:v>
                </c:pt>
                <c:pt idx="98">
                  <c:v>108</c:v>
                </c:pt>
                <c:pt idx="99">
                  <c:v>109</c:v>
                </c:pt>
                <c:pt idx="100">
                  <c:v>131</c:v>
                </c:pt>
                <c:pt idx="101">
                  <c:v>134</c:v>
                </c:pt>
                <c:pt idx="102">
                  <c:v>141</c:v>
                </c:pt>
                <c:pt idx="103">
                  <c:v>130</c:v>
                </c:pt>
                <c:pt idx="104">
                  <c:v>141</c:v>
                </c:pt>
                <c:pt idx="105">
                  <c:v>149</c:v>
                </c:pt>
              </c:numCache>
            </c:numRef>
          </c:val>
          <c:smooth val="0"/>
          <c:extLst>
            <c:ext xmlns:c16="http://schemas.microsoft.com/office/drawing/2014/chart" uri="{C3380CC4-5D6E-409C-BE32-E72D297353CC}">
              <c16:uniqueId val="{00000004-6F72-4116-8EFF-19E66EE852DD}"/>
            </c:ext>
          </c:extLst>
        </c:ser>
        <c:ser>
          <c:idx val="5"/>
          <c:order val="5"/>
          <c:tx>
            <c:strRef>
              <c:f>'14-lines-focus-small-mult'!$H$2</c:f>
              <c:strCache>
                <c:ptCount val="1"/>
                <c:pt idx="0">
                  <c:v>Italy</c:v>
                </c:pt>
              </c:strCache>
            </c:strRef>
          </c:tx>
          <c:spPr>
            <a:ln w="28575" cap="rnd">
              <a:solidFill>
                <a:srgbClr val="12436D"/>
              </a:solidFill>
              <a:prstDash val="solid"/>
              <a:round/>
            </a:ln>
            <a:effectLst/>
          </c:spPr>
          <c:marker>
            <c:symbol val="diamond"/>
            <c:size val="6"/>
            <c:spPr>
              <a:solidFill>
                <a:srgbClr val="12436D"/>
              </a:solidFill>
              <a:ln w="9525">
                <a:solidFill>
                  <a:srgbClr val="12436D"/>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'14-lines-focus-small-mult'!$H$3:$H$108</c:f>
              <c:numCache>
                <c:formatCode>General</c:formatCode>
                <c:ptCount val="106"/>
                <c:pt idx="0">
                  <c:v>90</c:v>
                </c:pt>
                <c:pt idx="1">
                  <c:v>90</c:v>
                </c:pt>
                <c:pt idx="2">
                  <c:v>91</c:v>
                </c:pt>
                <c:pt idx="3">
                  <c:v>93</c:v>
                </c:pt>
                <c:pt idx="4">
                  <c:v>95</c:v>
                </c:pt>
                <c:pt idx="5">
                  <c:v>95</c:v>
                </c:pt>
                <c:pt idx="6">
                  <c:v>96</c:v>
                </c:pt>
                <c:pt idx="7">
                  <c:v>97</c:v>
                </c:pt>
                <c:pt idx="8">
                  <c:v>100</c:v>
                </c:pt>
                <c:pt idx="9">
                  <c:v>101</c:v>
                </c:pt>
                <c:pt idx="10">
                  <c:v>102</c:v>
                </c:pt>
                <c:pt idx="11">
                  <c:v>102</c:v>
                </c:pt>
                <c:pt idx="12">
                  <c:v>104</c:v>
                </c:pt>
                <c:pt idx="13">
                  <c:v>105</c:v>
                </c:pt>
                <c:pt idx="14">
                  <c:v>105</c:v>
                </c:pt>
                <c:pt idx="15">
                  <c:v>103</c:v>
                </c:pt>
                <c:pt idx="16">
                  <c:v>103</c:v>
                </c:pt>
                <c:pt idx="17">
                  <c:v>103</c:v>
                </c:pt>
                <c:pt idx="18">
                  <c:v>103</c:v>
                </c:pt>
                <c:pt idx="19">
                  <c:v>103</c:v>
                </c:pt>
                <c:pt idx="20">
                  <c:v>103</c:v>
                </c:pt>
                <c:pt idx="21">
                  <c:v>104</c:v>
                </c:pt>
                <c:pt idx="22">
                  <c:v>105</c:v>
                </c:pt>
                <c:pt idx="23">
                  <c:v>107</c:v>
                </c:pt>
                <c:pt idx="24">
                  <c:v>108</c:v>
                </c:pt>
                <c:pt idx="25">
                  <c:v>108</c:v>
                </c:pt>
                <c:pt idx="26">
                  <c:v>109</c:v>
                </c:pt>
                <c:pt idx="27">
                  <c:v>108</c:v>
                </c:pt>
                <c:pt idx="28">
                  <c:v>108</c:v>
                </c:pt>
                <c:pt idx="29">
                  <c:v>108</c:v>
                </c:pt>
                <c:pt idx="30">
                  <c:v>107</c:v>
                </c:pt>
                <c:pt idx="31">
                  <c:v>104</c:v>
                </c:pt>
                <c:pt idx="32">
                  <c:v>103</c:v>
                </c:pt>
                <c:pt idx="33">
                  <c:v>101</c:v>
                </c:pt>
                <c:pt idx="34">
                  <c:v>99</c:v>
                </c:pt>
                <c:pt idx="35">
                  <c:v>97</c:v>
                </c:pt>
                <c:pt idx="36">
                  <c:v>95</c:v>
                </c:pt>
                <c:pt idx="37">
                  <c:v>94</c:v>
                </c:pt>
                <c:pt idx="38">
                  <c:v>92</c:v>
                </c:pt>
                <c:pt idx="39">
                  <c:v>89</c:v>
                </c:pt>
                <c:pt idx="40">
                  <c:v>87</c:v>
                </c:pt>
                <c:pt idx="41">
                  <c:v>84</c:v>
                </c:pt>
                <c:pt idx="42">
                  <c:v>83</c:v>
                </c:pt>
                <c:pt idx="43">
                  <c:v>81</c:v>
                </c:pt>
                <c:pt idx="44">
                  <c:v>80</c:v>
                </c:pt>
                <c:pt idx="45">
                  <c:v>77</c:v>
                </c:pt>
                <c:pt idx="46">
                  <c:v>76</c:v>
                </c:pt>
                <c:pt idx="47">
                  <c:v>74</c:v>
                </c:pt>
                <c:pt idx="48">
                  <c:v>72</c:v>
                </c:pt>
                <c:pt idx="49">
                  <c:v>70</c:v>
                </c:pt>
                <c:pt idx="50">
                  <c:v>69</c:v>
                </c:pt>
                <c:pt idx="51">
                  <c:v>68</c:v>
                </c:pt>
                <c:pt idx="52">
                  <c:v>66</c:v>
                </c:pt>
                <c:pt idx="53">
                  <c:v>63</c:v>
                </c:pt>
                <c:pt idx="54">
                  <c:v>62</c:v>
                </c:pt>
                <c:pt idx="55">
                  <c:v>59</c:v>
                </c:pt>
                <c:pt idx="56">
                  <c:v>57</c:v>
                </c:pt>
                <c:pt idx="57">
                  <c:v>56</c:v>
                </c:pt>
                <c:pt idx="58">
                  <c:v>55</c:v>
                </c:pt>
                <c:pt idx="59">
                  <c:v>53</c:v>
                </c:pt>
                <c:pt idx="60">
                  <c:v>53</c:v>
                </c:pt>
                <c:pt idx="61">
                  <c:v>52</c:v>
                </c:pt>
                <c:pt idx="62">
                  <c:v>52</c:v>
                </c:pt>
                <c:pt idx="63">
                  <c:v>51</c:v>
                </c:pt>
                <c:pt idx="64">
                  <c:v>51</c:v>
                </c:pt>
                <c:pt idx="65">
                  <c:v>50</c:v>
                </c:pt>
                <c:pt idx="66">
                  <c:v>50</c:v>
                </c:pt>
                <c:pt idx="67">
                  <c:v>47</c:v>
                </c:pt>
                <c:pt idx="68">
                  <c:v>46</c:v>
                </c:pt>
                <c:pt idx="69">
                  <c:v>45</c:v>
                </c:pt>
                <c:pt idx="70">
                  <c:v>43</c:v>
                </c:pt>
                <c:pt idx="71">
                  <c:v>43</c:v>
                </c:pt>
                <c:pt idx="72">
                  <c:v>43</c:v>
                </c:pt>
                <c:pt idx="73">
                  <c:v>42</c:v>
                </c:pt>
                <c:pt idx="74">
                  <c:v>41</c:v>
                </c:pt>
                <c:pt idx="75">
                  <c:v>41</c:v>
                </c:pt>
                <c:pt idx="76">
                  <c:v>41</c:v>
                </c:pt>
                <c:pt idx="77">
                  <c:v>42</c:v>
                </c:pt>
                <c:pt idx="78">
                  <c:v>42</c:v>
                </c:pt>
                <c:pt idx="79">
                  <c:v>42</c:v>
                </c:pt>
                <c:pt idx="80">
                  <c:v>44</c:v>
                </c:pt>
                <c:pt idx="81">
                  <c:v>47</c:v>
                </c:pt>
                <c:pt idx="82">
                  <c:v>50</c:v>
                </c:pt>
                <c:pt idx="83">
                  <c:v>52</c:v>
                </c:pt>
                <c:pt idx="84">
                  <c:v>55</c:v>
                </c:pt>
                <c:pt idx="85">
                  <c:v>57</c:v>
                </c:pt>
                <c:pt idx="86">
                  <c:v>61</c:v>
                </c:pt>
                <c:pt idx="87">
                  <c:v>63</c:v>
                </c:pt>
                <c:pt idx="88">
                  <c:v>65</c:v>
                </c:pt>
                <c:pt idx="89">
                  <c:v>69</c:v>
                </c:pt>
                <c:pt idx="90">
                  <c:v>71</c:v>
                </c:pt>
                <c:pt idx="91">
                  <c:v>73</c:v>
                </c:pt>
                <c:pt idx="92">
                  <c:v>74</c:v>
                </c:pt>
                <c:pt idx="93">
                  <c:v>71</c:v>
                </c:pt>
                <c:pt idx="94">
                  <c:v>72</c:v>
                </c:pt>
                <c:pt idx="95">
                  <c:v>74</c:v>
                </c:pt>
                <c:pt idx="96">
                  <c:v>78</c:v>
                </c:pt>
                <c:pt idx="97">
                  <c:v>82</c:v>
                </c:pt>
                <c:pt idx="98">
                  <c:v>85</c:v>
                </c:pt>
                <c:pt idx="99">
                  <c:v>89</c:v>
                </c:pt>
                <c:pt idx="100">
                  <c:v>97</c:v>
                </c:pt>
                <c:pt idx="101">
                  <c:v>104</c:v>
                </c:pt>
                <c:pt idx="102">
                  <c:v>111</c:v>
                </c:pt>
                <c:pt idx="103">
                  <c:v>115</c:v>
                </c:pt>
                <c:pt idx="104">
                  <c:v>119</c:v>
                </c:pt>
                <c:pt idx="105">
                  <c:v>123</c:v>
                </c:pt>
              </c:numCache>
            </c:numRef>
          </c:val>
          <c:smooth val="0"/>
          <c:extLst>
            <c:ext xmlns:c16="http://schemas.microsoft.com/office/drawing/2014/chart" uri="{C3380CC4-5D6E-409C-BE32-E72D297353CC}">
              <c16:uniqueId val="{00000005-6F72-4116-8EFF-19E66EE852DD}"/>
            </c:ext>
          </c:extLst>
        </c:ser>
        <c:ser>
          <c:idx val="6"/>
          <c:order val="6"/>
          <c:tx>
            <c:strRef>
              <c:f>'14-lines-focus-small-mult'!$I$2</c:f>
              <c:strCache>
                <c:ptCount val="1"/>
                <c:pt idx="0">
                  <c:v>Spain</c:v>
                </c:pt>
              </c:strCache>
            </c:strRef>
          </c:tx>
          <c:spPr>
            <a:ln w="28575" cap="rnd">
              <a:solidFill>
                <a:srgbClr val="F46A25"/>
              </a:solidFill>
              <a:prstDash val="solid"/>
              <a:round/>
            </a:ln>
            <a:effectLst/>
          </c:spPr>
          <c:marker>
            <c:symbol val="star"/>
            <c:size val="5"/>
            <c:spPr>
              <a:noFill/>
              <a:ln w="9525">
                <a:solidFill>
                  <a:srgbClr val="F46A25"/>
                </a:solidFill>
                <a:prstDash val="solid"/>
              </a:ln>
              <a:effectLst/>
            </c:spPr>
          </c:marker>
          <c:cat>
            <c:strRef>
              <c:f>'14-lines-focus-small-mult'!$B$3:$B$108</c:f>
              <c:strCache>
                <c:ptCount val="106"/>
                <c:pt idx="0">
                  <c:v>1 Aug</c:v>
                </c:pt>
                <c:pt idx="31">
                  <c:v>1 Sept</c:v>
                </c:pt>
                <c:pt idx="61">
                  <c:v>1 Oct</c:v>
                </c:pt>
                <c:pt idx="92">
                  <c:v>01 Nov</c:v>
                </c:pt>
                <c:pt idx="105">
                  <c:v>14 Nov</c:v>
                </c:pt>
              </c:strCache>
            </c:strRef>
          </c:cat>
          <c:val>
            <c:numRef>
              <c:f>'14-lines-focus-small-mult'!$I$3:$I$108</c:f>
              <c:numCache>
                <c:formatCode>General</c:formatCode>
                <c:ptCount val="106"/>
                <c:pt idx="0">
                  <c:v>509</c:v>
                </c:pt>
                <c:pt idx="1">
                  <c:v>492</c:v>
                </c:pt>
                <c:pt idx="2">
                  <c:v>473</c:v>
                </c:pt>
                <c:pt idx="3">
                  <c:v>457</c:v>
                </c:pt>
                <c:pt idx="4">
                  <c:v>441</c:v>
                </c:pt>
                <c:pt idx="5">
                  <c:v>431</c:v>
                </c:pt>
                <c:pt idx="6">
                  <c:v>431</c:v>
                </c:pt>
                <c:pt idx="7">
                  <c:v>431</c:v>
                </c:pt>
                <c:pt idx="8">
                  <c:v>381</c:v>
                </c:pt>
                <c:pt idx="9">
                  <c:v>367</c:v>
                </c:pt>
                <c:pt idx="10">
                  <c:v>352</c:v>
                </c:pt>
                <c:pt idx="11">
                  <c:v>340</c:v>
                </c:pt>
                <c:pt idx="12">
                  <c:v>322</c:v>
                </c:pt>
                <c:pt idx="13">
                  <c:v>322</c:v>
                </c:pt>
                <c:pt idx="14">
                  <c:v>322</c:v>
                </c:pt>
                <c:pt idx="15">
                  <c:v>280</c:v>
                </c:pt>
                <c:pt idx="16">
                  <c:v>276</c:v>
                </c:pt>
                <c:pt idx="17">
                  <c:v>260</c:v>
                </c:pt>
                <c:pt idx="18">
                  <c:v>245</c:v>
                </c:pt>
                <c:pt idx="19">
                  <c:v>235</c:v>
                </c:pt>
                <c:pt idx="20">
                  <c:v>235</c:v>
                </c:pt>
                <c:pt idx="21">
                  <c:v>235</c:v>
                </c:pt>
                <c:pt idx="22">
                  <c:v>229</c:v>
                </c:pt>
                <c:pt idx="23">
                  <c:v>216</c:v>
                </c:pt>
                <c:pt idx="24">
                  <c:v>213</c:v>
                </c:pt>
                <c:pt idx="25">
                  <c:v>197</c:v>
                </c:pt>
                <c:pt idx="26">
                  <c:v>188</c:v>
                </c:pt>
                <c:pt idx="27">
                  <c:v>188</c:v>
                </c:pt>
                <c:pt idx="28">
                  <c:v>188</c:v>
                </c:pt>
                <c:pt idx="29">
                  <c:v>162</c:v>
                </c:pt>
                <c:pt idx="30">
                  <c:v>155</c:v>
                </c:pt>
                <c:pt idx="31">
                  <c:v>143</c:v>
                </c:pt>
                <c:pt idx="32">
                  <c:v>150</c:v>
                </c:pt>
                <c:pt idx="33">
                  <c:v>140</c:v>
                </c:pt>
                <c:pt idx="34">
                  <c:v>140</c:v>
                </c:pt>
                <c:pt idx="35">
                  <c:v>140</c:v>
                </c:pt>
                <c:pt idx="36">
                  <c:v>122</c:v>
                </c:pt>
                <c:pt idx="37">
                  <c:v>115</c:v>
                </c:pt>
                <c:pt idx="38">
                  <c:v>111</c:v>
                </c:pt>
                <c:pt idx="39">
                  <c:v>97</c:v>
                </c:pt>
                <c:pt idx="40">
                  <c:v>91</c:v>
                </c:pt>
                <c:pt idx="41">
                  <c:v>91</c:v>
                </c:pt>
                <c:pt idx="42">
                  <c:v>91</c:v>
                </c:pt>
                <c:pt idx="43">
                  <c:v>86</c:v>
                </c:pt>
                <c:pt idx="44">
                  <c:v>79</c:v>
                </c:pt>
                <c:pt idx="45">
                  <c:v>73</c:v>
                </c:pt>
                <c:pt idx="46">
                  <c:v>71</c:v>
                </c:pt>
                <c:pt idx="47">
                  <c:v>67</c:v>
                </c:pt>
                <c:pt idx="48">
                  <c:v>67</c:v>
                </c:pt>
                <c:pt idx="49">
                  <c:v>67</c:v>
                </c:pt>
                <c:pt idx="50">
                  <c:v>62</c:v>
                </c:pt>
                <c:pt idx="51">
                  <c:v>59</c:v>
                </c:pt>
                <c:pt idx="52">
                  <c:v>57</c:v>
                </c:pt>
                <c:pt idx="53">
                  <c:v>54</c:v>
                </c:pt>
                <c:pt idx="54">
                  <c:v>52</c:v>
                </c:pt>
                <c:pt idx="55">
                  <c:v>52</c:v>
                </c:pt>
                <c:pt idx="56">
                  <c:v>52</c:v>
                </c:pt>
                <c:pt idx="57">
                  <c:v>49</c:v>
                </c:pt>
                <c:pt idx="58">
                  <c:v>49</c:v>
                </c:pt>
                <c:pt idx="59">
                  <c:v>48</c:v>
                </c:pt>
                <c:pt idx="60">
                  <c:v>47</c:v>
                </c:pt>
                <c:pt idx="61">
                  <c:v>44</c:v>
                </c:pt>
                <c:pt idx="62">
                  <c:v>44</c:v>
                </c:pt>
                <c:pt idx="63">
                  <c:v>44</c:v>
                </c:pt>
                <c:pt idx="64">
                  <c:v>42</c:v>
                </c:pt>
                <c:pt idx="65">
                  <c:v>41</c:v>
                </c:pt>
                <c:pt idx="66">
                  <c:v>39</c:v>
                </c:pt>
                <c:pt idx="67">
                  <c:v>37</c:v>
                </c:pt>
                <c:pt idx="68">
                  <c:v>38</c:v>
                </c:pt>
                <c:pt idx="69">
                  <c:v>38</c:v>
                </c:pt>
                <c:pt idx="70">
                  <c:v>38</c:v>
                </c:pt>
                <c:pt idx="71">
                  <c:v>37</c:v>
                </c:pt>
                <c:pt idx="72">
                  <c:v>31</c:v>
                </c:pt>
                <c:pt idx="73">
                  <c:v>33</c:v>
                </c:pt>
                <c:pt idx="74">
                  <c:v>33</c:v>
                </c:pt>
                <c:pt idx="75">
                  <c:v>33</c:v>
                </c:pt>
                <c:pt idx="76">
                  <c:v>33</c:v>
                </c:pt>
                <c:pt idx="77">
                  <c:v>33</c:v>
                </c:pt>
                <c:pt idx="78">
                  <c:v>35</c:v>
                </c:pt>
                <c:pt idx="79">
                  <c:v>41</c:v>
                </c:pt>
                <c:pt idx="80">
                  <c:v>40</c:v>
                </c:pt>
                <c:pt idx="81">
                  <c:v>40</c:v>
                </c:pt>
                <c:pt idx="82">
                  <c:v>41</c:v>
                </c:pt>
                <c:pt idx="83">
                  <c:v>41</c:v>
                </c:pt>
                <c:pt idx="84">
                  <c:v>41</c:v>
                </c:pt>
                <c:pt idx="85">
                  <c:v>41</c:v>
                </c:pt>
                <c:pt idx="86">
                  <c:v>41</c:v>
                </c:pt>
                <c:pt idx="87">
                  <c:v>41</c:v>
                </c:pt>
                <c:pt idx="88">
                  <c:v>42</c:v>
                </c:pt>
                <c:pt idx="89">
                  <c:v>41</c:v>
                </c:pt>
                <c:pt idx="90">
                  <c:v>41</c:v>
                </c:pt>
                <c:pt idx="91">
                  <c:v>41</c:v>
                </c:pt>
                <c:pt idx="92">
                  <c:v>27</c:v>
                </c:pt>
                <c:pt idx="93">
                  <c:v>39</c:v>
                </c:pt>
                <c:pt idx="94">
                  <c:v>38</c:v>
                </c:pt>
                <c:pt idx="95">
                  <c:v>42</c:v>
                </c:pt>
                <c:pt idx="96">
                  <c:v>44</c:v>
                </c:pt>
                <c:pt idx="97">
                  <c:v>44</c:v>
                </c:pt>
                <c:pt idx="98">
                  <c:v>44</c:v>
                </c:pt>
                <c:pt idx="99">
                  <c:v>64</c:v>
                </c:pt>
                <c:pt idx="100">
                  <c:v>46</c:v>
                </c:pt>
                <c:pt idx="101">
                  <c:v>59</c:v>
                </c:pt>
                <c:pt idx="102">
                  <c:v>62</c:v>
                </c:pt>
                <c:pt idx="103">
                  <c:v>66</c:v>
                </c:pt>
                <c:pt idx="104">
                  <c:v>66</c:v>
                </c:pt>
                <c:pt idx="105">
                  <c:v>66</c:v>
                </c:pt>
              </c:numCache>
            </c:numRef>
          </c:val>
          <c:smooth val="0"/>
          <c:extLst>
            <c:ext xmlns:c16="http://schemas.microsoft.com/office/drawing/2014/chart" uri="{C3380CC4-5D6E-409C-BE32-E72D297353CC}">
              <c16:uniqueId val="{00000006-6F72-4116-8EFF-19E66EE852DD}"/>
            </c:ext>
          </c:extLst>
        </c:ser>
        <c:ser>
          <c:idx val="7"/>
          <c:order val="7"/>
          <c:tx>
            <c:strRef>
              <c:f>'14-lines-focus-small-mult'!$J$2</c:f>
              <c:strCache>
                <c:ptCount val="1"/>
                <c:pt idx="0">
                  <c:v>United Kingdom</c:v>
                </c:pt>
              </c:strCache>
            </c:strRef>
          </c:tx>
          <c:spPr>
            <a:ln w="28575" cap="rnd">
              <a:solidFill>
                <a:srgbClr val="12436D"/>
              </a:solidFill>
              <a:round/>
            </a:ln>
            <a:effectLst/>
          </c:spPr>
          <c:marker>
            <c:symbol val="none"/>
          </c:marker>
          <c:cat>
            <c:strRef>
              <c:f>'14-lines-focus-small-mult'!$B$3:$B$108</c:f>
              <c:strCache>
                <c:ptCount val="106"/>
                <c:pt idx="0">
                  <c:v>1 Aug</c:v>
                </c:pt>
                <c:pt idx="31">
                  <c:v>1 Sept</c:v>
                </c:pt>
                <c:pt idx="61">
                  <c:v>1 Oct</c:v>
                </c:pt>
                <c:pt idx="92">
                  <c:v>01 Nov</c:v>
                </c:pt>
                <c:pt idx="105">
                  <c:v>14 Nov</c:v>
                </c:pt>
              </c:strCache>
            </c:strRef>
          </c:cat>
          <c:val>
            <c:numRef>
              <c:f>'14-lines-focus-small-mult'!$J$3:$J$108</c:f>
              <c:numCache>
                <c:formatCode>General</c:formatCode>
                <c:ptCount val="106"/>
                <c:pt idx="0">
                  <c:v>386</c:v>
                </c:pt>
                <c:pt idx="1">
                  <c:v>380</c:v>
                </c:pt>
                <c:pt idx="2">
                  <c:v>377</c:v>
                </c:pt>
                <c:pt idx="3">
                  <c:v>384</c:v>
                </c:pt>
                <c:pt idx="4">
                  <c:v>382</c:v>
                </c:pt>
                <c:pt idx="5">
                  <c:v>387</c:v>
                </c:pt>
                <c:pt idx="6">
                  <c:v>393</c:v>
                </c:pt>
                <c:pt idx="7">
                  <c:v>399</c:v>
                </c:pt>
                <c:pt idx="8">
                  <c:v>405</c:v>
                </c:pt>
                <c:pt idx="9">
                  <c:v>408</c:v>
                </c:pt>
                <c:pt idx="10">
                  <c:v>409</c:v>
                </c:pt>
                <c:pt idx="11">
                  <c:v>415</c:v>
                </c:pt>
                <c:pt idx="12">
                  <c:v>417</c:v>
                </c:pt>
                <c:pt idx="13">
                  <c:v>418</c:v>
                </c:pt>
                <c:pt idx="14">
                  <c:v>417</c:v>
                </c:pt>
                <c:pt idx="15">
                  <c:v>424</c:v>
                </c:pt>
                <c:pt idx="16">
                  <c:v>431</c:v>
                </c:pt>
                <c:pt idx="17">
                  <c:v>440</c:v>
                </c:pt>
                <c:pt idx="18">
                  <c:v>447</c:v>
                </c:pt>
                <c:pt idx="19">
                  <c:v>457</c:v>
                </c:pt>
                <c:pt idx="20">
                  <c:v>463</c:v>
                </c:pt>
                <c:pt idx="21">
                  <c:v>474</c:v>
                </c:pt>
                <c:pt idx="22">
                  <c:v>482</c:v>
                </c:pt>
                <c:pt idx="23">
                  <c:v>490</c:v>
                </c:pt>
                <c:pt idx="24">
                  <c:v>494</c:v>
                </c:pt>
                <c:pt idx="25">
                  <c:v>497</c:v>
                </c:pt>
                <c:pt idx="26">
                  <c:v>499</c:v>
                </c:pt>
                <c:pt idx="27">
                  <c:v>499</c:v>
                </c:pt>
                <c:pt idx="28">
                  <c:v>501</c:v>
                </c:pt>
                <c:pt idx="29">
                  <c:v>490</c:v>
                </c:pt>
                <c:pt idx="30">
                  <c:v>493</c:v>
                </c:pt>
                <c:pt idx="31">
                  <c:v>492</c:v>
                </c:pt>
                <c:pt idx="32">
                  <c:v>492</c:v>
                </c:pt>
                <c:pt idx="33">
                  <c:v>502</c:v>
                </c:pt>
                <c:pt idx="34">
                  <c:v>511</c:v>
                </c:pt>
                <c:pt idx="35">
                  <c:v>519</c:v>
                </c:pt>
                <c:pt idx="36">
                  <c:v>549</c:v>
                </c:pt>
                <c:pt idx="37">
                  <c:v>561</c:v>
                </c:pt>
                <c:pt idx="38">
                  <c:v>567</c:v>
                </c:pt>
                <c:pt idx="39">
                  <c:v>566</c:v>
                </c:pt>
                <c:pt idx="40">
                  <c:v>555</c:v>
                </c:pt>
                <c:pt idx="41">
                  <c:v>539</c:v>
                </c:pt>
                <c:pt idx="42">
                  <c:v>522</c:v>
                </c:pt>
                <c:pt idx="43">
                  <c:v>500</c:v>
                </c:pt>
                <c:pt idx="44">
                  <c:v>477</c:v>
                </c:pt>
                <c:pt idx="45">
                  <c:v>459</c:v>
                </c:pt>
                <c:pt idx="46">
                  <c:v>436</c:v>
                </c:pt>
                <c:pt idx="47">
                  <c:v>427</c:v>
                </c:pt>
                <c:pt idx="48">
                  <c:v>428</c:v>
                </c:pt>
                <c:pt idx="49">
                  <c:v>429</c:v>
                </c:pt>
                <c:pt idx="50">
                  <c:v>441</c:v>
                </c:pt>
                <c:pt idx="51">
                  <c:v>450</c:v>
                </c:pt>
                <c:pt idx="52">
                  <c:v>459</c:v>
                </c:pt>
                <c:pt idx="53">
                  <c:v>478</c:v>
                </c:pt>
                <c:pt idx="54">
                  <c:v>484</c:v>
                </c:pt>
                <c:pt idx="55">
                  <c:v>485</c:v>
                </c:pt>
                <c:pt idx="56">
                  <c:v>493</c:v>
                </c:pt>
                <c:pt idx="57">
                  <c:v>497</c:v>
                </c:pt>
                <c:pt idx="58">
                  <c:v>504</c:v>
                </c:pt>
                <c:pt idx="59">
                  <c:v>507</c:v>
                </c:pt>
                <c:pt idx="60">
                  <c:v>507</c:v>
                </c:pt>
                <c:pt idx="61">
                  <c:v>505</c:v>
                </c:pt>
                <c:pt idx="62">
                  <c:v>504</c:v>
                </c:pt>
                <c:pt idx="63">
                  <c:v>497</c:v>
                </c:pt>
                <c:pt idx="64">
                  <c:v>491</c:v>
                </c:pt>
                <c:pt idx="65">
                  <c:v>487</c:v>
                </c:pt>
                <c:pt idx="66">
                  <c:v>495</c:v>
                </c:pt>
                <c:pt idx="67">
                  <c:v>504</c:v>
                </c:pt>
                <c:pt idx="68">
                  <c:v>504</c:v>
                </c:pt>
                <c:pt idx="69">
                  <c:v>525</c:v>
                </c:pt>
                <c:pt idx="70">
                  <c:v>534</c:v>
                </c:pt>
                <c:pt idx="71">
                  <c:v>545</c:v>
                </c:pt>
                <c:pt idx="72">
                  <c:v>554</c:v>
                </c:pt>
                <c:pt idx="73">
                  <c:v>560</c:v>
                </c:pt>
                <c:pt idx="74">
                  <c:v>570</c:v>
                </c:pt>
                <c:pt idx="75">
                  <c:v>590</c:v>
                </c:pt>
                <c:pt idx="76">
                  <c:v>597</c:v>
                </c:pt>
                <c:pt idx="77">
                  <c:v>620</c:v>
                </c:pt>
                <c:pt idx="78">
                  <c:v>639</c:v>
                </c:pt>
                <c:pt idx="79">
                  <c:v>652</c:v>
                </c:pt>
                <c:pt idx="80">
                  <c:v>667</c:v>
                </c:pt>
                <c:pt idx="81">
                  <c:v>681</c:v>
                </c:pt>
                <c:pt idx="82">
                  <c:v>691</c:v>
                </c:pt>
                <c:pt idx="83">
                  <c:v>695</c:v>
                </c:pt>
                <c:pt idx="84">
                  <c:v>683</c:v>
                </c:pt>
                <c:pt idx="85">
                  <c:v>657</c:v>
                </c:pt>
                <c:pt idx="86">
                  <c:v>657</c:v>
                </c:pt>
                <c:pt idx="87">
                  <c:v>647</c:v>
                </c:pt>
                <c:pt idx="88">
                  <c:v>621</c:v>
                </c:pt>
                <c:pt idx="89">
                  <c:v>609</c:v>
                </c:pt>
                <c:pt idx="90">
                  <c:v>601</c:v>
                </c:pt>
                <c:pt idx="91">
                  <c:v>598</c:v>
                </c:pt>
                <c:pt idx="92">
                  <c:v>606</c:v>
                </c:pt>
                <c:pt idx="93">
                  <c:v>585</c:v>
                </c:pt>
                <c:pt idx="94">
                  <c:v>580</c:v>
                </c:pt>
                <c:pt idx="95">
                  <c:v>574</c:v>
                </c:pt>
                <c:pt idx="96">
                  <c:v>555</c:v>
                </c:pt>
                <c:pt idx="97">
                  <c:v>533</c:v>
                </c:pt>
                <c:pt idx="98">
                  <c:v>516</c:v>
                </c:pt>
                <c:pt idx="99">
                  <c:v>500</c:v>
                </c:pt>
                <c:pt idx="100">
                  <c:v>499</c:v>
                </c:pt>
                <c:pt idx="101">
                  <c:v>495</c:v>
                </c:pt>
                <c:pt idx="102">
                  <c:v>508</c:v>
                </c:pt>
                <c:pt idx="103">
                  <c:v>519</c:v>
                </c:pt>
                <c:pt idx="104">
                  <c:v>535</c:v>
                </c:pt>
                <c:pt idx="105">
                  <c:v>548</c:v>
                </c:pt>
              </c:numCache>
            </c:numRef>
          </c:val>
          <c:smooth val="0"/>
          <c:extLst>
            <c:ext xmlns:c16="http://schemas.microsoft.com/office/drawing/2014/chart" uri="{C3380CC4-5D6E-409C-BE32-E72D297353CC}">
              <c16:uniqueId val="{00000007-6F72-4116-8EFF-19E66EE852DD}"/>
            </c:ext>
          </c:extLst>
        </c:ser>
        <c:dLbls>
          <c:showLegendKey val="0"/>
          <c:showVal val="0"/>
          <c:showCatName val="0"/>
          <c:showSerName val="0"/>
          <c:showPercent val="0"/>
          <c:showBubbleSize val="0"/>
        </c:dLbls>
        <c:smooth val="0"/>
        <c:axId val="579007376"/>
        <c:axId val="579007704"/>
      </c:lineChart>
      <c:catAx>
        <c:axId val="57900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579007704"/>
        <c:crosses val="autoZero"/>
        <c:auto val="1"/>
        <c:lblAlgn val="ctr"/>
        <c:lblOffset val="100"/>
        <c:noMultiLvlLbl val="0"/>
      </c:catAx>
      <c:valAx>
        <c:axId val="579007704"/>
        <c:scaling>
          <c:orientation val="minMax"/>
        </c:scaling>
        <c:delete val="0"/>
        <c:axPos val="l"/>
        <c:majorGridlines>
          <c:spPr>
            <a:ln w="9525" cap="flat" cmpd="sng" algn="ctr">
              <a:solidFill>
                <a:srgbClr val="D9D9D9"/>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900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bg1"/>
              </a:solidFill>
            </a:ln>
          </c:spPr>
          <c:dPt>
            <c:idx val="0"/>
            <c:bubble3D val="0"/>
            <c:spPr>
              <a:solidFill>
                <a:srgbClr val="12436D"/>
              </a:solidFill>
              <a:ln w="76200">
                <a:solidFill>
                  <a:schemeClr val="bg1"/>
                </a:solidFill>
              </a:ln>
              <a:effectLst/>
            </c:spPr>
            <c:extLst>
              <c:ext xmlns:c16="http://schemas.microsoft.com/office/drawing/2014/chart" uri="{C3380CC4-5D6E-409C-BE32-E72D297353CC}">
                <c16:uniqueId val="{00000001-3B76-49E8-AD6A-31AAFD0B61A2}"/>
              </c:ext>
            </c:extLst>
          </c:dPt>
          <c:dPt>
            <c:idx val="1"/>
            <c:bubble3D val="0"/>
            <c:spPr>
              <a:solidFill>
                <a:srgbClr val="F46A25"/>
              </a:solidFill>
              <a:ln w="76200">
                <a:solidFill>
                  <a:schemeClr val="bg1"/>
                </a:solidFill>
              </a:ln>
              <a:effectLst/>
            </c:spPr>
            <c:extLst>
              <c:ext xmlns:c16="http://schemas.microsoft.com/office/drawing/2014/chart" uri="{C3380CC4-5D6E-409C-BE32-E72D297353CC}">
                <c16:uniqueId val="{00000003-3B76-49E8-AD6A-31AAFD0B61A2}"/>
              </c:ext>
            </c:extLst>
          </c:dPt>
          <c:dPt>
            <c:idx val="2"/>
            <c:bubble3D val="0"/>
            <c:spPr>
              <a:solidFill>
                <a:srgbClr val="801650"/>
              </a:solidFill>
              <a:ln w="76200">
                <a:solidFill>
                  <a:schemeClr val="bg1"/>
                </a:solidFill>
              </a:ln>
              <a:effectLst/>
            </c:spPr>
            <c:extLst>
              <c:ext xmlns:c16="http://schemas.microsoft.com/office/drawing/2014/chart" uri="{C3380CC4-5D6E-409C-BE32-E72D297353CC}">
                <c16:uniqueId val="{00000005-3B76-49E8-AD6A-31AAFD0B61A2}"/>
              </c:ext>
            </c:extLst>
          </c:dPt>
          <c:dPt>
            <c:idx val="3"/>
            <c:bubble3D val="0"/>
            <c:spPr>
              <a:solidFill>
                <a:srgbClr val="28A197"/>
              </a:solidFill>
              <a:ln w="76200">
                <a:solidFill>
                  <a:schemeClr val="bg1"/>
                </a:solidFill>
              </a:ln>
              <a:effectLst/>
            </c:spPr>
            <c:extLst>
              <c:ext xmlns:c16="http://schemas.microsoft.com/office/drawing/2014/chart" uri="{C3380CC4-5D6E-409C-BE32-E72D297353CC}">
                <c16:uniqueId val="{00000007-3B76-49E8-AD6A-31AAFD0B61A2}"/>
              </c:ext>
            </c:extLst>
          </c:dPt>
          <c:val>
            <c:numRef>
              <c:f>'7-and-8-pie-charts'!$P$3:$S$3</c:f>
              <c:numCache>
                <c:formatCode>General</c:formatCode>
                <c:ptCount val="4"/>
                <c:pt idx="0">
                  <c:v>59.3</c:v>
                </c:pt>
                <c:pt idx="1">
                  <c:v>25.1</c:v>
                </c:pt>
                <c:pt idx="2">
                  <c:v>11.2</c:v>
                </c:pt>
                <c:pt idx="3">
                  <c:v>4.4000000000000004</c:v>
                </c:pt>
              </c:numCache>
            </c:numRef>
          </c:val>
          <c:extLst>
            <c:ext xmlns:c16="http://schemas.microsoft.com/office/drawing/2014/chart" uri="{C3380CC4-5D6E-409C-BE32-E72D297353CC}">
              <c16:uniqueId val="{00000008-3B76-49E8-AD6A-31AAFD0B61A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71495685912278"/>
          <c:y val="6.985020955062865E-2"/>
          <c:w val="0.55808984636504677"/>
          <c:h val="0.93014979044937129"/>
        </c:manualLayout>
      </c:layout>
      <c:pieChart>
        <c:varyColors val="1"/>
        <c:ser>
          <c:idx val="0"/>
          <c:order val="0"/>
          <c:dPt>
            <c:idx val="0"/>
            <c:bubble3D val="0"/>
            <c:spPr>
              <a:solidFill>
                <a:srgbClr val="12436D"/>
              </a:solidFill>
              <a:ln w="76200">
                <a:solidFill>
                  <a:schemeClr val="lt1"/>
                </a:solidFill>
              </a:ln>
              <a:effectLst/>
            </c:spPr>
            <c:extLst>
              <c:ext xmlns:c16="http://schemas.microsoft.com/office/drawing/2014/chart" uri="{C3380CC4-5D6E-409C-BE32-E72D297353CC}">
                <c16:uniqueId val="{00000001-23A7-49DE-91AA-3366A3A364A9}"/>
              </c:ext>
            </c:extLst>
          </c:dPt>
          <c:dPt>
            <c:idx val="1"/>
            <c:bubble3D val="0"/>
            <c:spPr>
              <a:solidFill>
                <a:srgbClr val="F46A25"/>
              </a:solidFill>
              <a:ln w="76200">
                <a:solidFill>
                  <a:schemeClr val="lt1"/>
                </a:solidFill>
              </a:ln>
              <a:effectLst/>
            </c:spPr>
            <c:extLst>
              <c:ext xmlns:c16="http://schemas.microsoft.com/office/drawing/2014/chart" uri="{C3380CC4-5D6E-409C-BE32-E72D297353CC}">
                <c16:uniqueId val="{00000003-23A7-49DE-91AA-3366A3A364A9}"/>
              </c:ext>
            </c:extLst>
          </c:dPt>
          <c:dPt>
            <c:idx val="2"/>
            <c:bubble3D val="0"/>
            <c:spPr>
              <a:solidFill>
                <a:srgbClr val="801650"/>
              </a:solidFill>
              <a:ln w="76200">
                <a:solidFill>
                  <a:schemeClr val="lt1"/>
                </a:solidFill>
              </a:ln>
              <a:effectLst/>
            </c:spPr>
            <c:extLst>
              <c:ext xmlns:c16="http://schemas.microsoft.com/office/drawing/2014/chart" uri="{C3380CC4-5D6E-409C-BE32-E72D297353CC}">
                <c16:uniqueId val="{00000005-23A7-49DE-91AA-3366A3A364A9}"/>
              </c:ext>
            </c:extLst>
          </c:dPt>
          <c:cat>
            <c:strRef>
              <c:f>'7-and-8-pie-charts'!$P$23:$R$23</c:f>
              <c:strCache>
                <c:ptCount val="3"/>
                <c:pt idx="0">
                  <c:v>Option 1</c:v>
                </c:pt>
                <c:pt idx="1">
                  <c:v>Option 2</c:v>
                </c:pt>
                <c:pt idx="2">
                  <c:v>Option 3</c:v>
                </c:pt>
              </c:strCache>
            </c:strRef>
          </c:cat>
          <c:val>
            <c:numRef>
              <c:f>'7-and-8-pie-charts'!$P$24:$R$24</c:f>
              <c:numCache>
                <c:formatCode>General</c:formatCode>
                <c:ptCount val="3"/>
                <c:pt idx="0">
                  <c:v>59.3</c:v>
                </c:pt>
                <c:pt idx="1">
                  <c:v>25.1</c:v>
                </c:pt>
                <c:pt idx="2">
                  <c:v>15.6</c:v>
                </c:pt>
              </c:numCache>
            </c:numRef>
          </c:val>
          <c:extLst>
            <c:ext xmlns:c16="http://schemas.microsoft.com/office/drawing/2014/chart" uri="{C3380CC4-5D6E-409C-BE32-E72D297353CC}">
              <c16:uniqueId val="{00000006-23A7-49DE-91AA-3366A3A364A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'Clustered bar'!$B$2</c:f>
              <c:strCache>
                <c:ptCount val="1"/>
                <c:pt idx="0">
                  <c:v>Apples</c:v>
                </c:pt>
              </c:strCache>
            </c:strRef>
          </c:tx>
          <c:spPr>
            <a:solidFill>
              <a:srgbClr val="12436D"/>
            </a:solidFill>
            <a:ln>
              <a:noFill/>
            </a:ln>
            <a:effectLst/>
          </c:spPr>
          <c:invertIfNegative val="0"/>
          <c:cat>
            <c:strRef>
              <c:f>'Clustered bar'!$A$3:$A$6</c:f>
              <c:strCache>
                <c:ptCount val="4"/>
                <c:pt idx="0">
                  <c:v>Shop 1 </c:v>
                </c:pt>
                <c:pt idx="1">
                  <c:v>Shop 2</c:v>
                </c:pt>
                <c:pt idx="2">
                  <c:v>Shop 3</c:v>
                </c:pt>
                <c:pt idx="3">
                  <c:v>Shop 4</c:v>
                </c:pt>
              </c:strCache>
            </c:strRef>
          </c:cat>
          <c:val>
            <c:numRef>
              <c:f>'Clustered bar'!$B$3:$B$6</c:f>
              <c:numCache>
                <c:formatCode>General</c:formatCode>
                <c:ptCount val="4"/>
                <c:pt idx="0">
                  <c:v>33</c:v>
                </c:pt>
                <c:pt idx="1">
                  <c:v>38</c:v>
                </c:pt>
                <c:pt idx="2">
                  <c:v>31</c:v>
                </c:pt>
                <c:pt idx="3">
                  <c:v>44</c:v>
                </c:pt>
              </c:numCache>
            </c:numRef>
          </c:val>
          <c:extLst>
            <c:ext xmlns:c16="http://schemas.microsoft.com/office/drawing/2014/chart" uri="{C3380CC4-5D6E-409C-BE32-E72D297353CC}">
              <c16:uniqueId val="{00000000-EE3E-4CCF-BA60-49AE918A7AE2}"/>
            </c:ext>
          </c:extLst>
        </c:ser>
        <c:ser>
          <c:idx val="1"/>
          <c:order val="1"/>
          <c:tx>
            <c:strRef>
              <c:f>'Clustered bar'!$C$2</c:f>
              <c:strCache>
                <c:ptCount val="1"/>
                <c:pt idx="0">
                  <c:v>Bananas</c:v>
                </c:pt>
              </c:strCache>
            </c:strRef>
          </c:tx>
          <c:spPr>
            <a:solidFill>
              <a:srgbClr val="2073BC"/>
            </a:solidFill>
            <a:ln>
              <a:noFill/>
            </a:ln>
            <a:effectLst/>
          </c:spPr>
          <c:invertIfNegative val="0"/>
          <c:cat>
            <c:strRef>
              <c:f>'Clustered bar'!$A$3:$A$6</c:f>
              <c:strCache>
                <c:ptCount val="4"/>
                <c:pt idx="0">
                  <c:v>Shop 1 </c:v>
                </c:pt>
                <c:pt idx="1">
                  <c:v>Shop 2</c:v>
                </c:pt>
                <c:pt idx="2">
                  <c:v>Shop 3</c:v>
                </c:pt>
                <c:pt idx="3">
                  <c:v>Shop 4</c:v>
                </c:pt>
              </c:strCache>
            </c:strRef>
          </c:cat>
          <c:val>
            <c:numRef>
              <c:f>'Clustered bar'!$C$3:$C$6</c:f>
              <c:numCache>
                <c:formatCode>General</c:formatCode>
                <c:ptCount val="4"/>
                <c:pt idx="0">
                  <c:v>30</c:v>
                </c:pt>
                <c:pt idx="1">
                  <c:v>25</c:v>
                </c:pt>
                <c:pt idx="2">
                  <c:v>20</c:v>
                </c:pt>
                <c:pt idx="3">
                  <c:v>25</c:v>
                </c:pt>
              </c:numCache>
            </c:numRef>
          </c:val>
          <c:extLst>
            <c:ext xmlns:c16="http://schemas.microsoft.com/office/drawing/2014/chart" uri="{C3380CC4-5D6E-409C-BE32-E72D297353CC}">
              <c16:uniqueId val="{00000001-EE3E-4CCF-BA60-49AE918A7AE2}"/>
            </c:ext>
          </c:extLst>
        </c:ser>
        <c:ser>
          <c:idx val="2"/>
          <c:order val="2"/>
          <c:tx>
            <c:strRef>
              <c:f>'Clustered bar'!$D$2</c:f>
              <c:strCache>
                <c:ptCount val="1"/>
                <c:pt idx="0">
                  <c:v>Pears</c:v>
                </c:pt>
              </c:strCache>
            </c:strRef>
          </c:tx>
          <c:spPr>
            <a:solidFill>
              <a:srgbClr val="6BACE6"/>
            </a:solidFill>
            <a:ln>
              <a:noFill/>
            </a:ln>
            <a:effectLst/>
          </c:spPr>
          <c:invertIfNegative val="0"/>
          <c:cat>
            <c:strRef>
              <c:f>'Clustered bar'!$A$3:$A$6</c:f>
              <c:strCache>
                <c:ptCount val="4"/>
                <c:pt idx="0">
                  <c:v>Shop 1 </c:v>
                </c:pt>
                <c:pt idx="1">
                  <c:v>Shop 2</c:v>
                </c:pt>
                <c:pt idx="2">
                  <c:v>Shop 3</c:v>
                </c:pt>
                <c:pt idx="3">
                  <c:v>Shop 4</c:v>
                </c:pt>
              </c:strCache>
            </c:strRef>
          </c:cat>
          <c:val>
            <c:numRef>
              <c:f>'Clustered bar'!$D$3:$D$6</c:f>
              <c:numCache>
                <c:formatCode>General</c:formatCode>
                <c:ptCount val="4"/>
                <c:pt idx="0">
                  <c:v>21</c:v>
                </c:pt>
                <c:pt idx="1">
                  <c:v>18</c:v>
                </c:pt>
                <c:pt idx="2">
                  <c:v>18</c:v>
                </c:pt>
                <c:pt idx="3">
                  <c:v>19</c:v>
                </c:pt>
              </c:numCache>
            </c:numRef>
          </c:val>
          <c:extLst>
            <c:ext xmlns:c16="http://schemas.microsoft.com/office/drawing/2014/chart" uri="{C3380CC4-5D6E-409C-BE32-E72D297353CC}">
              <c16:uniqueId val="{00000002-EE3E-4CCF-BA60-49AE918A7AE2}"/>
            </c:ext>
          </c:extLst>
        </c:ser>
        <c:dLbls>
          <c:showLegendKey val="0"/>
          <c:showVal val="0"/>
          <c:showCatName val="0"/>
          <c:showSerName val="0"/>
          <c:showPercent val="0"/>
          <c:showBubbleSize val="0"/>
        </c:dLbls>
        <c:gapWidth val="219"/>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12436D"/>
            </a:solidFill>
            <a:ln>
              <a:noFill/>
            </a:ln>
            <a:effectLst/>
          </c:spPr>
          <c:invertIfNegative val="0"/>
          <c:cat>
            <c:strRef>
              <c:f>'alt text exercise'!$A$4:$A$17</c:f>
              <c:strCache>
                <c:ptCount val="14"/>
                <c:pt idx="0">
                  <c:v>None of these</c:v>
                </c:pt>
                <c:pt idx="1">
                  <c:v>Employer pays for some or all of childcare</c:v>
                </c:pt>
                <c:pt idx="2">
                  <c:v>Other</c:v>
                </c:pt>
                <c:pt idx="3">
                  <c:v>Help with childcare costs through tax credits</c:v>
                </c:pt>
                <c:pt idx="4">
                  <c:v>Use hours from 15 free hours scheme </c:v>
                </c:pt>
                <c:pt idx="5">
                  <c:v>Use hours from 30 free hours scheme </c:v>
                </c:pt>
                <c:pt idx="6">
                  <c:v>Friends help with childcare</c:v>
                </c:pt>
                <c:pt idx="7">
                  <c:v>Children old enough to look after themselves</c:v>
                </c:pt>
                <c:pt idx="8">
                  <c:v>Have free or cheap childcare</c:v>
                </c:pt>
                <c:pt idx="9">
                  <c:v>Have good quality childcare</c:v>
                </c:pt>
                <c:pt idx="10">
                  <c:v>Childcare fits with working hours</c:v>
                </c:pt>
                <c:pt idx="11">
                  <c:v>Relatives help with childcare</c:v>
                </c:pt>
                <c:pt idx="12">
                  <c:v>Have reliable childcare</c:v>
                </c:pt>
                <c:pt idx="13">
                  <c:v>Children at school</c:v>
                </c:pt>
              </c:strCache>
            </c:strRef>
          </c:cat>
          <c:val>
            <c:numRef>
              <c:f>'alt text exercise'!$B$4:$B$17</c:f>
              <c:numCache>
                <c:formatCode>0%</c:formatCode>
                <c:ptCount val="14"/>
                <c:pt idx="0">
                  <c:v>0.15</c:v>
                </c:pt>
                <c:pt idx="1">
                  <c:v>0.01</c:v>
                </c:pt>
                <c:pt idx="2">
                  <c:v>0.01</c:v>
                </c:pt>
                <c:pt idx="3">
                  <c:v>0.03</c:v>
                </c:pt>
                <c:pt idx="4">
                  <c:v>0.04</c:v>
                </c:pt>
                <c:pt idx="5">
                  <c:v>0.08</c:v>
                </c:pt>
                <c:pt idx="6">
                  <c:v>0.09</c:v>
                </c:pt>
                <c:pt idx="7">
                  <c:v>0.12</c:v>
                </c:pt>
                <c:pt idx="8">
                  <c:v>0.13</c:v>
                </c:pt>
                <c:pt idx="9">
                  <c:v>0.26</c:v>
                </c:pt>
                <c:pt idx="10">
                  <c:v>0.27</c:v>
                </c:pt>
                <c:pt idx="11">
                  <c:v>0.38</c:v>
                </c:pt>
                <c:pt idx="12">
                  <c:v>0.42</c:v>
                </c:pt>
                <c:pt idx="13">
                  <c:v>0.44</c:v>
                </c:pt>
              </c:numCache>
            </c:numRef>
          </c:val>
          <c:extLst>
            <c:ext xmlns:c16="http://schemas.microsoft.com/office/drawing/2014/chart" uri="{C3380CC4-5D6E-409C-BE32-E72D297353CC}">
              <c16:uniqueId val="{00000000-3918-4443-9062-DAB6AB16B95B}"/>
            </c:ext>
          </c:extLst>
        </c:ser>
        <c:dLbls>
          <c:showLegendKey val="0"/>
          <c:showVal val="0"/>
          <c:showCatName val="0"/>
          <c:showSerName val="0"/>
          <c:showPercent val="0"/>
          <c:showBubbleSize val="0"/>
        </c:dLbls>
        <c:gapWidth val="66"/>
        <c:axId val="813796160"/>
        <c:axId val="813796488"/>
      </c:barChart>
      <c:catAx>
        <c:axId val="813796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3796488"/>
        <c:crosses val="autoZero"/>
        <c:auto val="1"/>
        <c:lblAlgn val="ctr"/>
        <c:lblOffset val="100"/>
        <c:noMultiLvlLbl val="0"/>
      </c:catAx>
      <c:valAx>
        <c:axId val="813796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137961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F46A25"/>
              </a:solidFill>
              <a:round/>
            </a:ln>
            <a:effectLst/>
          </c:spPr>
          <c:marker>
            <c:symbol val="none"/>
          </c:marker>
          <c:cat>
            <c:strRef>
              <c:f>'Example 2b'!$A$2:$A$14</c:f>
              <c:strCache>
                <c:ptCount val="13"/>
                <c:pt idx="0">
                  <c:v>2008/09 </c:v>
                </c:pt>
                <c:pt idx="1">
                  <c:v>2009/10 </c:v>
                </c:pt>
                <c:pt idx="2">
                  <c:v>2010/11 </c:v>
                </c:pt>
                <c:pt idx="3">
                  <c:v>2011/12 </c:v>
                </c:pt>
                <c:pt idx="4">
                  <c:v>2012/13 </c:v>
                </c:pt>
                <c:pt idx="5">
                  <c:v>2013/14 </c:v>
                </c:pt>
                <c:pt idx="6">
                  <c:v>2014/15 </c:v>
                </c:pt>
                <c:pt idx="7">
                  <c:v>2015/16 </c:v>
                </c:pt>
                <c:pt idx="8">
                  <c:v>2016/17 </c:v>
                </c:pt>
                <c:pt idx="9">
                  <c:v>2017/18</c:v>
                </c:pt>
                <c:pt idx="10">
                  <c:v>2018/19</c:v>
                </c:pt>
                <c:pt idx="11">
                  <c:v>2019/20</c:v>
                </c:pt>
                <c:pt idx="12">
                  <c:v>2020/21</c:v>
                </c:pt>
              </c:strCache>
            </c:strRef>
          </c:cat>
          <c:val>
            <c:numRef>
              <c:f>'Example 2b'!$B$2:$B$14</c:f>
              <c:numCache>
                <c:formatCode>0%</c:formatCode>
                <c:ptCount val="13"/>
                <c:pt idx="0">
                  <c:v>0.13896349083947138</c:v>
                </c:pt>
                <c:pt idx="1">
                  <c:v>0.14558157099697885</c:v>
                </c:pt>
                <c:pt idx="2">
                  <c:v>0.145256040789182</c:v>
                </c:pt>
                <c:pt idx="3">
                  <c:v>0.14707377697435317</c:v>
                </c:pt>
                <c:pt idx="4">
                  <c:v>0.1526886418876478</c:v>
                </c:pt>
                <c:pt idx="5">
                  <c:v>0.15775705186533212</c:v>
                </c:pt>
                <c:pt idx="6">
                  <c:v>0.16033407834372426</c:v>
                </c:pt>
                <c:pt idx="7">
                  <c:v>0.163886132473332</c:v>
                </c:pt>
                <c:pt idx="8">
                  <c:v>0.17097421842633609</c:v>
                </c:pt>
                <c:pt idx="9">
                  <c:v>0.17338908827499919</c:v>
                </c:pt>
                <c:pt idx="10">
                  <c:v>0.17178129386244737</c:v>
                </c:pt>
                <c:pt idx="11">
                  <c:v>0.17840497151734852</c:v>
                </c:pt>
                <c:pt idx="12">
                  <c:v>0.18038873116400961</c:v>
                </c:pt>
              </c:numCache>
            </c:numRef>
          </c:val>
          <c:smooth val="0"/>
          <c:extLst>
            <c:ext xmlns:c16="http://schemas.microsoft.com/office/drawing/2014/chart" uri="{C3380CC4-5D6E-409C-BE32-E72D297353CC}">
              <c16:uniqueId val="{00000000-4F33-4A21-B4FA-40D0209CC1FD}"/>
            </c:ext>
          </c:extLst>
        </c:ser>
        <c:ser>
          <c:idx val="1"/>
          <c:order val="1"/>
          <c:spPr>
            <a:ln w="38100" cap="rnd">
              <a:solidFill>
                <a:srgbClr val="12436D"/>
              </a:solidFill>
              <a:round/>
            </a:ln>
            <a:effectLst/>
          </c:spPr>
          <c:marker>
            <c:symbol val="none"/>
          </c:marker>
          <c:cat>
            <c:strRef>
              <c:f>'Example 2b'!$A$2:$A$14</c:f>
              <c:strCache>
                <c:ptCount val="13"/>
                <c:pt idx="0">
                  <c:v>2008/09 </c:v>
                </c:pt>
                <c:pt idx="1">
                  <c:v>2009/10 </c:v>
                </c:pt>
                <c:pt idx="2">
                  <c:v>2010/11 </c:v>
                </c:pt>
                <c:pt idx="3">
                  <c:v>2011/12 </c:v>
                </c:pt>
                <c:pt idx="4">
                  <c:v>2012/13 </c:v>
                </c:pt>
                <c:pt idx="5">
                  <c:v>2013/14 </c:v>
                </c:pt>
                <c:pt idx="6">
                  <c:v>2014/15 </c:v>
                </c:pt>
                <c:pt idx="7">
                  <c:v>2015/16 </c:v>
                </c:pt>
                <c:pt idx="8">
                  <c:v>2016/17 </c:v>
                </c:pt>
                <c:pt idx="9">
                  <c:v>2017/18</c:v>
                </c:pt>
                <c:pt idx="10">
                  <c:v>2018/19</c:v>
                </c:pt>
                <c:pt idx="11">
                  <c:v>2019/20</c:v>
                </c:pt>
                <c:pt idx="12">
                  <c:v>2020/21</c:v>
                </c:pt>
              </c:strCache>
            </c:strRef>
          </c:cat>
          <c:val>
            <c:numRef>
              <c:f>'Example 2b'!$C$2:$C$14</c:f>
              <c:numCache>
                <c:formatCode>0%</c:formatCode>
                <c:ptCount val="13"/>
                <c:pt idx="0">
                  <c:v>0.26298295530087484</c:v>
                </c:pt>
                <c:pt idx="1">
                  <c:v>0.27670479067760034</c:v>
                </c:pt>
                <c:pt idx="2">
                  <c:v>0.32043892706716914</c:v>
                </c:pt>
                <c:pt idx="3">
                  <c:v>0.2681052988362897</c:v>
                </c:pt>
                <c:pt idx="4">
                  <c:v>0.27626512275718929</c:v>
                </c:pt>
                <c:pt idx="5">
                  <c:v>0.29597929936305734</c:v>
                </c:pt>
                <c:pt idx="6">
                  <c:v>0.32119750617574405</c:v>
                </c:pt>
                <c:pt idx="7">
                  <c:v>0.33540064500124039</c:v>
                </c:pt>
                <c:pt idx="8">
                  <c:v>0.38270818063035789</c:v>
                </c:pt>
                <c:pt idx="9">
                  <c:v>0.43930064864508905</c:v>
                </c:pt>
                <c:pt idx="10">
                  <c:v>0.64661222406533114</c:v>
                </c:pt>
                <c:pt idx="11">
                  <c:v>0.68533143448990164</c:v>
                </c:pt>
                <c:pt idx="12">
                  <c:v>0.68102829688328703</c:v>
                </c:pt>
              </c:numCache>
            </c:numRef>
          </c:val>
          <c:smooth val="0"/>
          <c:extLst>
            <c:ext xmlns:c16="http://schemas.microsoft.com/office/drawing/2014/chart" uri="{C3380CC4-5D6E-409C-BE32-E72D297353CC}">
              <c16:uniqueId val="{00000001-4F33-4A21-B4FA-40D0209CC1FD}"/>
            </c:ext>
          </c:extLst>
        </c:ser>
        <c:dLbls>
          <c:showLegendKey val="0"/>
          <c:showVal val="0"/>
          <c:showCatName val="0"/>
          <c:showSerName val="0"/>
          <c:showPercent val="0"/>
          <c:showBubbleSize val="0"/>
        </c:dLbls>
        <c:smooth val="0"/>
        <c:axId val="924602072"/>
        <c:axId val="924602400"/>
      </c:lineChart>
      <c:catAx>
        <c:axId val="924602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bg1">
                    <a:lumMod val="50000"/>
                  </a:schemeClr>
                </a:solidFill>
                <a:latin typeface="+mn-lt"/>
                <a:ea typeface="+mn-ea"/>
                <a:cs typeface="+mn-cs"/>
              </a:defRPr>
            </a:pPr>
            <a:endParaRPr lang="en-US"/>
          </a:p>
        </c:txPr>
        <c:crossAx val="924602400"/>
        <c:crosses val="autoZero"/>
        <c:auto val="1"/>
        <c:lblAlgn val="ctr"/>
        <c:lblOffset val="100"/>
        <c:tickLblSkip val="2"/>
        <c:noMultiLvlLbl val="0"/>
      </c:catAx>
      <c:valAx>
        <c:axId val="924602400"/>
        <c:scaling>
          <c:orientation val="minMax"/>
        </c:scaling>
        <c:delete val="0"/>
        <c:axPos val="l"/>
        <c:majorGridlines>
          <c:spPr>
            <a:ln w="12700" cap="flat" cmpd="sng" algn="ctr">
              <a:solidFill>
                <a:schemeClr val="tx1">
                  <a:lumMod val="95000"/>
                  <a:lumOff val="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24602072"/>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F46A25"/>
              </a:solidFill>
              <a:round/>
            </a:ln>
            <a:effectLst/>
          </c:spPr>
          <c:marker>
            <c:symbol val="none"/>
          </c:marker>
          <c:cat>
            <c:strRef>
              <c:f>'Example 2b'!$A$2:$A$14</c:f>
              <c:strCache>
                <c:ptCount val="13"/>
                <c:pt idx="0">
                  <c:v>2008/09 </c:v>
                </c:pt>
                <c:pt idx="1">
                  <c:v>2009/10 </c:v>
                </c:pt>
                <c:pt idx="2">
                  <c:v>2010/11 </c:v>
                </c:pt>
                <c:pt idx="3">
                  <c:v>2011/12 </c:v>
                </c:pt>
                <c:pt idx="4">
                  <c:v>2012/13 </c:v>
                </c:pt>
                <c:pt idx="5">
                  <c:v>2013/14 </c:v>
                </c:pt>
                <c:pt idx="6">
                  <c:v>2014/15 </c:v>
                </c:pt>
                <c:pt idx="7">
                  <c:v>2015/16 </c:v>
                </c:pt>
                <c:pt idx="8">
                  <c:v>2016/17 </c:v>
                </c:pt>
                <c:pt idx="9">
                  <c:v>2017/18</c:v>
                </c:pt>
                <c:pt idx="10">
                  <c:v>2018/19</c:v>
                </c:pt>
                <c:pt idx="11">
                  <c:v>2019/20</c:v>
                </c:pt>
                <c:pt idx="12">
                  <c:v>2020/21</c:v>
                </c:pt>
              </c:strCache>
            </c:strRef>
          </c:cat>
          <c:val>
            <c:numRef>
              <c:f>'Example 2b'!$B$2:$B$14</c:f>
              <c:numCache>
                <c:formatCode>0%</c:formatCode>
                <c:ptCount val="13"/>
                <c:pt idx="0">
                  <c:v>0.13896349083947138</c:v>
                </c:pt>
                <c:pt idx="1">
                  <c:v>0.14558157099697885</c:v>
                </c:pt>
                <c:pt idx="2">
                  <c:v>0.145256040789182</c:v>
                </c:pt>
                <c:pt idx="3">
                  <c:v>0.14707377697435317</c:v>
                </c:pt>
                <c:pt idx="4">
                  <c:v>0.1526886418876478</c:v>
                </c:pt>
                <c:pt idx="5">
                  <c:v>0.15775705186533212</c:v>
                </c:pt>
                <c:pt idx="6">
                  <c:v>0.16033407834372426</c:v>
                </c:pt>
                <c:pt idx="7">
                  <c:v>0.163886132473332</c:v>
                </c:pt>
                <c:pt idx="8">
                  <c:v>0.17097421842633609</c:v>
                </c:pt>
                <c:pt idx="9">
                  <c:v>0.17338908827499919</c:v>
                </c:pt>
                <c:pt idx="10">
                  <c:v>0.17178129386244737</c:v>
                </c:pt>
                <c:pt idx="11">
                  <c:v>0.17840497151734852</c:v>
                </c:pt>
                <c:pt idx="12">
                  <c:v>0.18038873116400961</c:v>
                </c:pt>
              </c:numCache>
            </c:numRef>
          </c:val>
          <c:smooth val="0"/>
          <c:extLst>
            <c:ext xmlns:c16="http://schemas.microsoft.com/office/drawing/2014/chart" uri="{C3380CC4-5D6E-409C-BE32-E72D297353CC}">
              <c16:uniqueId val="{00000000-092E-49C3-83F5-D9ABEE14782D}"/>
            </c:ext>
          </c:extLst>
        </c:ser>
        <c:ser>
          <c:idx val="1"/>
          <c:order val="1"/>
          <c:spPr>
            <a:ln w="38100" cap="rnd">
              <a:solidFill>
                <a:srgbClr val="12436D"/>
              </a:solidFill>
              <a:round/>
            </a:ln>
            <a:effectLst/>
          </c:spPr>
          <c:marker>
            <c:symbol val="none"/>
          </c:marker>
          <c:cat>
            <c:strRef>
              <c:f>'Example 2b'!$A$2:$A$14</c:f>
              <c:strCache>
                <c:ptCount val="13"/>
                <c:pt idx="0">
                  <c:v>2008/09 </c:v>
                </c:pt>
                <c:pt idx="1">
                  <c:v>2009/10 </c:v>
                </c:pt>
                <c:pt idx="2">
                  <c:v>2010/11 </c:v>
                </c:pt>
                <c:pt idx="3">
                  <c:v>2011/12 </c:v>
                </c:pt>
                <c:pt idx="4">
                  <c:v>2012/13 </c:v>
                </c:pt>
                <c:pt idx="5">
                  <c:v>2013/14 </c:v>
                </c:pt>
                <c:pt idx="6">
                  <c:v>2014/15 </c:v>
                </c:pt>
                <c:pt idx="7">
                  <c:v>2015/16 </c:v>
                </c:pt>
                <c:pt idx="8">
                  <c:v>2016/17 </c:v>
                </c:pt>
                <c:pt idx="9">
                  <c:v>2017/18</c:v>
                </c:pt>
                <c:pt idx="10">
                  <c:v>2018/19</c:v>
                </c:pt>
                <c:pt idx="11">
                  <c:v>2019/20</c:v>
                </c:pt>
                <c:pt idx="12">
                  <c:v>2020/21</c:v>
                </c:pt>
              </c:strCache>
            </c:strRef>
          </c:cat>
          <c:val>
            <c:numRef>
              <c:f>'Example 2b'!$C$2:$C$14</c:f>
              <c:numCache>
                <c:formatCode>0%</c:formatCode>
                <c:ptCount val="13"/>
                <c:pt idx="0">
                  <c:v>0.26298295530087484</c:v>
                </c:pt>
                <c:pt idx="1">
                  <c:v>0.27670479067760034</c:v>
                </c:pt>
                <c:pt idx="2">
                  <c:v>0.32043892706716914</c:v>
                </c:pt>
                <c:pt idx="3">
                  <c:v>0.2681052988362897</c:v>
                </c:pt>
                <c:pt idx="4">
                  <c:v>0.27626512275718929</c:v>
                </c:pt>
                <c:pt idx="5">
                  <c:v>0.29597929936305734</c:v>
                </c:pt>
                <c:pt idx="6">
                  <c:v>0.32119750617574405</c:v>
                </c:pt>
                <c:pt idx="7">
                  <c:v>0.33540064500124039</c:v>
                </c:pt>
                <c:pt idx="8">
                  <c:v>0.38270818063035789</c:v>
                </c:pt>
                <c:pt idx="9">
                  <c:v>0.43930064864508905</c:v>
                </c:pt>
                <c:pt idx="10">
                  <c:v>0.64661222406533114</c:v>
                </c:pt>
                <c:pt idx="11">
                  <c:v>0.68533143448990164</c:v>
                </c:pt>
                <c:pt idx="12">
                  <c:v>0.68102829688328703</c:v>
                </c:pt>
              </c:numCache>
            </c:numRef>
          </c:val>
          <c:smooth val="0"/>
          <c:extLst>
            <c:ext xmlns:c16="http://schemas.microsoft.com/office/drawing/2014/chart" uri="{C3380CC4-5D6E-409C-BE32-E72D297353CC}">
              <c16:uniqueId val="{00000001-092E-49C3-83F5-D9ABEE14782D}"/>
            </c:ext>
          </c:extLst>
        </c:ser>
        <c:dLbls>
          <c:showLegendKey val="0"/>
          <c:showVal val="0"/>
          <c:showCatName val="0"/>
          <c:showSerName val="0"/>
          <c:showPercent val="0"/>
          <c:showBubbleSize val="0"/>
        </c:dLbls>
        <c:smooth val="0"/>
        <c:axId val="924602072"/>
        <c:axId val="924602400"/>
      </c:lineChart>
      <c:catAx>
        <c:axId val="924602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bg1">
                    <a:lumMod val="50000"/>
                  </a:schemeClr>
                </a:solidFill>
                <a:latin typeface="+mn-lt"/>
                <a:ea typeface="+mn-ea"/>
                <a:cs typeface="+mn-cs"/>
              </a:defRPr>
            </a:pPr>
            <a:endParaRPr lang="en-US"/>
          </a:p>
        </c:txPr>
        <c:crossAx val="924602400"/>
        <c:crosses val="autoZero"/>
        <c:auto val="1"/>
        <c:lblAlgn val="ctr"/>
        <c:lblOffset val="100"/>
        <c:tickLblSkip val="2"/>
        <c:noMultiLvlLbl val="0"/>
      </c:catAx>
      <c:valAx>
        <c:axId val="924602400"/>
        <c:scaling>
          <c:orientation val="minMax"/>
        </c:scaling>
        <c:delete val="0"/>
        <c:axPos val="l"/>
        <c:majorGridlines>
          <c:spPr>
            <a:ln w="9525" cap="flat" cmpd="sng" algn="ctr">
              <a:solidFill>
                <a:schemeClr val="bg1">
                  <a:lumMod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24602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'Clustered bar'!$B$2</c:f>
              <c:strCache>
                <c:ptCount val="1"/>
                <c:pt idx="0">
                  <c:v>Apples</c:v>
                </c:pt>
              </c:strCache>
            </c:strRef>
          </c:tx>
          <c:spPr>
            <a:pattFill prst="pct80">
              <a:fgClr>
                <a:srgbClr val="12436D"/>
              </a:fgClr>
              <a:bgClr>
                <a:schemeClr val="bg1"/>
              </a:bgClr>
            </a:pattFill>
            <a:ln>
              <a:solidFill>
                <a:srgbClr val="12436D"/>
              </a:solidFill>
            </a:ln>
            <a:effectLst/>
          </c:spPr>
          <c:invertIfNegative val="0"/>
          <c:cat>
            <c:strRef>
              <c:f>'Clustered bar'!$A$3:$A$6</c:f>
              <c:strCache>
                <c:ptCount val="4"/>
                <c:pt idx="0">
                  <c:v>Shop 1 </c:v>
                </c:pt>
                <c:pt idx="1">
                  <c:v>Shop 2</c:v>
                </c:pt>
                <c:pt idx="2">
                  <c:v>Shop 3</c:v>
                </c:pt>
                <c:pt idx="3">
                  <c:v>Shop 4</c:v>
                </c:pt>
              </c:strCache>
            </c:strRef>
          </c:cat>
          <c:val>
            <c:numRef>
              <c:f>'Clustered bar'!$B$3:$B$6</c:f>
              <c:numCache>
                <c:formatCode>General</c:formatCode>
                <c:ptCount val="4"/>
                <c:pt idx="0">
                  <c:v>33</c:v>
                </c:pt>
                <c:pt idx="1">
                  <c:v>38</c:v>
                </c:pt>
                <c:pt idx="2">
                  <c:v>31</c:v>
                </c:pt>
                <c:pt idx="3">
                  <c:v>44</c:v>
                </c:pt>
              </c:numCache>
            </c:numRef>
          </c:val>
          <c:extLst>
            <c:ext xmlns:c16="http://schemas.microsoft.com/office/drawing/2014/chart" uri="{C3380CC4-5D6E-409C-BE32-E72D297353CC}">
              <c16:uniqueId val="{00000000-EE3E-4CCF-BA60-49AE918A7AE2}"/>
            </c:ext>
          </c:extLst>
        </c:ser>
        <c:ser>
          <c:idx val="1"/>
          <c:order val="1"/>
          <c:tx>
            <c:strRef>
              <c:f>'Clustered bar'!$C$2</c:f>
              <c:strCache>
                <c:ptCount val="1"/>
                <c:pt idx="0">
                  <c:v>Bananas</c:v>
                </c:pt>
              </c:strCache>
            </c:strRef>
          </c:tx>
          <c:spPr>
            <a:pattFill prst="wdDnDiag">
              <a:fgClr>
                <a:srgbClr val="28A197"/>
              </a:fgClr>
              <a:bgClr>
                <a:schemeClr val="bg1"/>
              </a:bgClr>
            </a:pattFill>
            <a:ln>
              <a:solidFill>
                <a:srgbClr val="28A197"/>
              </a:solidFill>
            </a:ln>
            <a:effectLst/>
          </c:spPr>
          <c:invertIfNegative val="0"/>
          <c:cat>
            <c:strRef>
              <c:f>'Clustered bar'!$A$3:$A$6</c:f>
              <c:strCache>
                <c:ptCount val="4"/>
                <c:pt idx="0">
                  <c:v>Shop 1 </c:v>
                </c:pt>
                <c:pt idx="1">
                  <c:v>Shop 2</c:v>
                </c:pt>
                <c:pt idx="2">
                  <c:v>Shop 3</c:v>
                </c:pt>
                <c:pt idx="3">
                  <c:v>Shop 4</c:v>
                </c:pt>
              </c:strCache>
            </c:strRef>
          </c:cat>
          <c:val>
            <c:numRef>
              <c:f>'Clustered bar'!$C$3:$C$6</c:f>
              <c:numCache>
                <c:formatCode>General</c:formatCode>
                <c:ptCount val="4"/>
                <c:pt idx="0">
                  <c:v>30</c:v>
                </c:pt>
                <c:pt idx="1">
                  <c:v>25</c:v>
                </c:pt>
                <c:pt idx="2">
                  <c:v>20</c:v>
                </c:pt>
                <c:pt idx="3">
                  <c:v>25</c:v>
                </c:pt>
              </c:numCache>
            </c:numRef>
          </c:val>
          <c:extLst>
            <c:ext xmlns:c16="http://schemas.microsoft.com/office/drawing/2014/chart" uri="{C3380CC4-5D6E-409C-BE32-E72D297353CC}">
              <c16:uniqueId val="{00000001-EE3E-4CCF-BA60-49AE918A7AE2}"/>
            </c:ext>
          </c:extLst>
        </c:ser>
        <c:ser>
          <c:idx val="2"/>
          <c:order val="2"/>
          <c:tx>
            <c:strRef>
              <c:f>'Clustered bar'!$D$2</c:f>
              <c:strCache>
                <c:ptCount val="1"/>
                <c:pt idx="0">
                  <c:v>Pears</c:v>
                </c:pt>
              </c:strCache>
            </c:strRef>
          </c:tx>
          <c:spPr>
            <a:pattFill prst="lgCheck">
              <a:fgClr>
                <a:srgbClr val="801650"/>
              </a:fgClr>
              <a:bgClr>
                <a:schemeClr val="bg1"/>
              </a:bgClr>
            </a:pattFill>
            <a:ln>
              <a:solidFill>
                <a:srgbClr val="801650"/>
              </a:solidFill>
            </a:ln>
            <a:effectLst/>
          </c:spPr>
          <c:invertIfNegative val="0"/>
          <c:cat>
            <c:strRef>
              <c:f>'Clustered bar'!$A$3:$A$6</c:f>
              <c:strCache>
                <c:ptCount val="4"/>
                <c:pt idx="0">
                  <c:v>Shop 1 </c:v>
                </c:pt>
                <c:pt idx="1">
                  <c:v>Shop 2</c:v>
                </c:pt>
                <c:pt idx="2">
                  <c:v>Shop 3</c:v>
                </c:pt>
                <c:pt idx="3">
                  <c:v>Shop 4</c:v>
                </c:pt>
              </c:strCache>
            </c:strRef>
          </c:cat>
          <c:val>
            <c:numRef>
              <c:f>'Clustered bar'!$D$3:$D$6</c:f>
              <c:numCache>
                <c:formatCode>General</c:formatCode>
                <c:ptCount val="4"/>
                <c:pt idx="0">
                  <c:v>21</c:v>
                </c:pt>
                <c:pt idx="1">
                  <c:v>18</c:v>
                </c:pt>
                <c:pt idx="2">
                  <c:v>18</c:v>
                </c:pt>
                <c:pt idx="3">
                  <c:v>19</c:v>
                </c:pt>
              </c:numCache>
            </c:numRef>
          </c:val>
          <c:extLst>
            <c:ext xmlns:c16="http://schemas.microsoft.com/office/drawing/2014/chart" uri="{C3380CC4-5D6E-409C-BE32-E72D297353CC}">
              <c16:uniqueId val="{00000002-EE3E-4CCF-BA60-49AE918A7AE2}"/>
            </c:ext>
          </c:extLst>
        </c:ser>
        <c:ser>
          <c:idx val="3"/>
          <c:order val="3"/>
          <c:tx>
            <c:strRef>
              <c:f>'Clustered bar'!$E$2</c:f>
              <c:strCache>
                <c:ptCount val="1"/>
                <c:pt idx="0">
                  <c:v>Pineapples</c:v>
                </c:pt>
              </c:strCache>
            </c:strRef>
          </c:tx>
          <c:spPr>
            <a:pattFill prst="lgGrid">
              <a:fgClr>
                <a:srgbClr val="F46A25"/>
              </a:fgClr>
              <a:bgClr>
                <a:schemeClr val="bg1"/>
              </a:bgClr>
            </a:pattFill>
            <a:ln>
              <a:solidFill>
                <a:srgbClr val="F46A25"/>
              </a:solidFill>
            </a:ln>
            <a:effectLst/>
          </c:spPr>
          <c:invertIfNegative val="0"/>
          <c:cat>
            <c:strRef>
              <c:f>'Clustered bar'!$A$3:$A$6</c:f>
              <c:strCache>
                <c:ptCount val="4"/>
                <c:pt idx="0">
                  <c:v>Shop 1 </c:v>
                </c:pt>
                <c:pt idx="1">
                  <c:v>Shop 2</c:v>
                </c:pt>
                <c:pt idx="2">
                  <c:v>Shop 3</c:v>
                </c:pt>
                <c:pt idx="3">
                  <c:v>Shop 4</c:v>
                </c:pt>
              </c:strCache>
            </c:strRef>
          </c:cat>
          <c:val>
            <c:numRef>
              <c:f>'Clustered bar'!$E$3:$E$6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3-EE3E-4CCF-BA60-49AE918A7AE2}"/>
            </c:ext>
          </c:extLst>
        </c:ser>
        <c:dLbls>
          <c:showLegendKey val="0"/>
          <c:showVal val="0"/>
          <c:showCatName val="0"/>
          <c:showSerName val="0"/>
          <c:showPercent val="0"/>
          <c:showBubbleSize val="0"/>
        </c:dLbls>
        <c:gapWidth val="219"/>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legend>
      <c:legendPos val="t"/>
      <c:layout>
        <c:manualLayout>
          <c:xMode val="edge"/>
          <c:yMode val="edge"/>
          <c:x val="2.3222164989642365E-3"/>
          <c:y val="8.4159010260417364E-3"/>
          <c:w val="0.80827241172057407"/>
          <c:h val="7.2460464418891257E-2"/>
        </c:manualLayout>
      </c:layout>
      <c:overlay val="0"/>
      <c:spPr>
        <a:noFill/>
        <a:ln>
          <a:noFill/>
        </a:ln>
        <a:effectLst/>
      </c:spPr>
      <c:txPr>
        <a:bodyPr rot="0" spcFirstLastPara="1" vertOverflow="ellipsis" vert="horz" wrap="square" anchor="ctr" anchorCtr="0"/>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'Clustered bar'!$B$2</c:f>
              <c:strCache>
                <c:ptCount val="1"/>
                <c:pt idx="0">
                  <c:v>Apples</c:v>
                </c:pt>
              </c:strCache>
            </c:strRef>
          </c:tx>
          <c:spPr>
            <a:solidFill>
              <a:srgbClr val="12436D"/>
            </a:solidFill>
            <a:ln>
              <a:noFill/>
            </a:ln>
            <a:effectLst/>
          </c:spPr>
          <c:invertIfNegative val="0"/>
          <c:cat>
            <c:strRef>
              <c:f>'Clustered bar'!$A$3:$A$6</c:f>
              <c:strCache>
                <c:ptCount val="4"/>
                <c:pt idx="0">
                  <c:v>Shop 1 </c:v>
                </c:pt>
                <c:pt idx="1">
                  <c:v>Shop 2</c:v>
                </c:pt>
                <c:pt idx="2">
                  <c:v>Shop 3</c:v>
                </c:pt>
                <c:pt idx="3">
                  <c:v>Shop 4</c:v>
                </c:pt>
              </c:strCache>
            </c:strRef>
          </c:cat>
          <c:val>
            <c:numRef>
              <c:f>'Clustered bar'!$B$3:$B$6</c:f>
              <c:numCache>
                <c:formatCode>General</c:formatCode>
                <c:ptCount val="4"/>
                <c:pt idx="0">
                  <c:v>33</c:v>
                </c:pt>
                <c:pt idx="1">
                  <c:v>38</c:v>
                </c:pt>
                <c:pt idx="2">
                  <c:v>31</c:v>
                </c:pt>
                <c:pt idx="3">
                  <c:v>44</c:v>
                </c:pt>
              </c:numCache>
            </c:numRef>
          </c:val>
          <c:extLst>
            <c:ext xmlns:c16="http://schemas.microsoft.com/office/drawing/2014/chart" uri="{C3380CC4-5D6E-409C-BE32-E72D297353CC}">
              <c16:uniqueId val="{00000000-8F66-4DE3-8962-3C4A250C2FBF}"/>
            </c:ext>
          </c:extLst>
        </c:ser>
        <c:dLbls>
          <c:showLegendKey val="0"/>
          <c:showVal val="0"/>
          <c:showCatName val="0"/>
          <c:showSerName val="0"/>
          <c:showPercent val="0"/>
          <c:showBubbleSize val="0"/>
        </c:dLbls>
        <c:gapWidth val="75"/>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'Clustered bar'!$C$2</c:f>
              <c:strCache>
                <c:ptCount val="1"/>
                <c:pt idx="0">
                  <c:v>Bananas</c:v>
                </c:pt>
              </c:strCache>
            </c:strRef>
          </c:tx>
          <c:spPr>
            <a:solidFill>
              <a:srgbClr val="28A197"/>
            </a:solidFill>
            <a:ln>
              <a:noFill/>
            </a:ln>
            <a:effectLst/>
          </c:spPr>
          <c:invertIfNegative val="0"/>
          <c:cat>
            <c:strRef>
              <c:f>'Clustered bar'!$A$3:$A$6</c:f>
              <c:strCache>
                <c:ptCount val="4"/>
                <c:pt idx="0">
                  <c:v>Shop 1 </c:v>
                </c:pt>
                <c:pt idx="1">
                  <c:v>Shop 2</c:v>
                </c:pt>
                <c:pt idx="2">
                  <c:v>Shop 3</c:v>
                </c:pt>
                <c:pt idx="3">
                  <c:v>Shop 4</c:v>
                </c:pt>
              </c:strCache>
            </c:strRef>
          </c:cat>
          <c:val>
            <c:numRef>
              <c:f>'Clustered bar'!$C$3:$C$6</c:f>
              <c:numCache>
                <c:formatCode>General</c:formatCode>
                <c:ptCount val="4"/>
                <c:pt idx="0">
                  <c:v>30</c:v>
                </c:pt>
                <c:pt idx="1">
                  <c:v>25</c:v>
                </c:pt>
                <c:pt idx="2">
                  <c:v>20</c:v>
                </c:pt>
                <c:pt idx="3">
                  <c:v>25</c:v>
                </c:pt>
              </c:numCache>
            </c:numRef>
          </c:val>
          <c:extLst>
            <c:ext xmlns:c16="http://schemas.microsoft.com/office/drawing/2014/chart" uri="{C3380CC4-5D6E-409C-BE32-E72D297353CC}">
              <c16:uniqueId val="{00000001-7FFB-4BB4-B329-914D15317E81}"/>
            </c:ext>
          </c:extLst>
        </c:ser>
        <c:dLbls>
          <c:showLegendKey val="0"/>
          <c:showVal val="0"/>
          <c:showCatName val="0"/>
          <c:showSerName val="0"/>
          <c:showPercent val="0"/>
          <c:showBubbleSize val="0"/>
        </c:dLbls>
        <c:gapWidth val="75"/>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max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69617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'Clustered bar'!$D$2</c:f>
              <c:strCache>
                <c:ptCount val="1"/>
                <c:pt idx="0">
                  <c:v>Pears</c:v>
                </c:pt>
              </c:strCache>
            </c:strRef>
          </c:tx>
          <c:spPr>
            <a:solidFill>
              <a:srgbClr val="801650"/>
            </a:solidFill>
            <a:ln>
              <a:noFill/>
            </a:ln>
            <a:effectLst/>
          </c:spPr>
          <c:invertIfNegative val="0"/>
          <c:cat>
            <c:strRef>
              <c:f>'Clustered bar'!$A$3:$A$6</c:f>
              <c:strCache>
                <c:ptCount val="4"/>
                <c:pt idx="0">
                  <c:v>Shop 1 </c:v>
                </c:pt>
                <c:pt idx="1">
                  <c:v>Shop 2</c:v>
                </c:pt>
                <c:pt idx="2">
                  <c:v>Shop 3</c:v>
                </c:pt>
                <c:pt idx="3">
                  <c:v>Shop 4</c:v>
                </c:pt>
              </c:strCache>
            </c:strRef>
          </c:cat>
          <c:val>
            <c:numRef>
              <c:f>'Clustered bar'!$D$3:$D$6</c:f>
              <c:numCache>
                <c:formatCode>General</c:formatCode>
                <c:ptCount val="4"/>
                <c:pt idx="0">
                  <c:v>21</c:v>
                </c:pt>
                <c:pt idx="1">
                  <c:v>18</c:v>
                </c:pt>
                <c:pt idx="2">
                  <c:v>18</c:v>
                </c:pt>
                <c:pt idx="3">
                  <c:v>19</c:v>
                </c:pt>
              </c:numCache>
            </c:numRef>
          </c:val>
          <c:extLst>
            <c:ext xmlns:c16="http://schemas.microsoft.com/office/drawing/2014/chart" uri="{C3380CC4-5D6E-409C-BE32-E72D297353CC}">
              <c16:uniqueId val="{00000002-4F36-4BEF-AC89-F2A555D3AFEB}"/>
            </c:ext>
          </c:extLst>
        </c:ser>
        <c:dLbls>
          <c:showLegendKey val="0"/>
          <c:showVal val="0"/>
          <c:showCatName val="0"/>
          <c:showSerName val="0"/>
          <c:showPercent val="0"/>
          <c:showBubbleSize val="0"/>
        </c:dLbls>
        <c:gapWidth val="75"/>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'Clustered bar'!$E$2</c:f>
              <c:strCache>
                <c:ptCount val="1"/>
                <c:pt idx="0">
                  <c:v>Pineapples</c:v>
                </c:pt>
              </c:strCache>
            </c:strRef>
          </c:tx>
          <c:spPr>
            <a:solidFill>
              <a:srgbClr val="F46A25"/>
            </a:solidFill>
            <a:ln>
              <a:noFill/>
            </a:ln>
            <a:effectLst/>
          </c:spPr>
          <c:invertIfNegative val="0"/>
          <c:cat>
            <c:strRef>
              <c:f>'Clustered bar'!$A$3:$A$6</c:f>
              <c:strCache>
                <c:ptCount val="4"/>
                <c:pt idx="0">
                  <c:v>Shop 1 </c:v>
                </c:pt>
                <c:pt idx="1">
                  <c:v>Shop 2</c:v>
                </c:pt>
                <c:pt idx="2">
                  <c:v>Shop 3</c:v>
                </c:pt>
                <c:pt idx="3">
                  <c:v>Shop 4</c:v>
                </c:pt>
              </c:strCache>
            </c:strRef>
          </c:cat>
          <c:val>
            <c:numRef>
              <c:f>'Clustered bar'!$E$3:$E$6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3-14DA-4E18-BE47-A532323F2864}"/>
            </c:ext>
          </c:extLst>
        </c:ser>
        <c:dLbls>
          <c:showLegendKey val="0"/>
          <c:showVal val="0"/>
          <c:showCatName val="0"/>
          <c:showSerName val="0"/>
          <c:showPercent val="0"/>
          <c:showBubbleSize val="0"/>
        </c:dLbls>
        <c:gapWidth val="75"/>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max val="5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69617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'Clustered bar'!$B$2</c:f>
              <c:strCache>
                <c:ptCount val="1"/>
                <c:pt idx="0">
                  <c:v>Apples</c:v>
                </c:pt>
              </c:strCache>
            </c:strRef>
          </c:tx>
          <c:spPr>
            <a:solidFill>
              <a:srgbClr val="12436D"/>
            </a:solidFill>
            <a:ln>
              <a:noFill/>
            </a:ln>
            <a:effectLst/>
          </c:spPr>
          <c:invertIfNegative val="0"/>
          <c:cat>
            <c:strRef>
              <c:f>'Clustered bar'!$A$3:$A$6</c:f>
              <c:strCache>
                <c:ptCount val="4"/>
                <c:pt idx="0">
                  <c:v>Shop 1 </c:v>
                </c:pt>
                <c:pt idx="1">
                  <c:v>Shop 2</c:v>
                </c:pt>
                <c:pt idx="2">
                  <c:v>Shop 3</c:v>
                </c:pt>
                <c:pt idx="3">
                  <c:v>Shop 4</c:v>
                </c:pt>
              </c:strCache>
            </c:strRef>
          </c:cat>
          <c:val>
            <c:numRef>
              <c:f>'Clustered bar'!$B$3:$B$6</c:f>
              <c:numCache>
                <c:formatCode>General</c:formatCode>
                <c:ptCount val="4"/>
                <c:pt idx="0">
                  <c:v>33</c:v>
                </c:pt>
                <c:pt idx="1">
                  <c:v>38</c:v>
                </c:pt>
                <c:pt idx="2">
                  <c:v>31</c:v>
                </c:pt>
                <c:pt idx="3">
                  <c:v>44</c:v>
                </c:pt>
              </c:numCache>
            </c:numRef>
          </c:val>
          <c:extLst>
            <c:ext xmlns:c16="http://schemas.microsoft.com/office/drawing/2014/chart" uri="{C3380CC4-5D6E-409C-BE32-E72D297353CC}">
              <c16:uniqueId val="{00000000-8F66-4DE3-8962-3C4A250C2FBF}"/>
            </c:ext>
          </c:extLst>
        </c:ser>
        <c:ser>
          <c:idx val="1"/>
          <c:order val="1"/>
          <c:tx>
            <c:strRef>
              <c:f>'Clustered bar'!$C$2</c:f>
              <c:strCache>
                <c:ptCount val="1"/>
                <c:pt idx="0">
                  <c:v>Bananas</c:v>
                </c:pt>
              </c:strCache>
            </c:strRef>
          </c:tx>
          <c:spPr>
            <a:solidFill>
              <a:srgbClr val="BFBFBF"/>
            </a:solidFill>
            <a:ln>
              <a:noFill/>
            </a:ln>
            <a:effectLst/>
          </c:spPr>
          <c:invertIfNegative val="0"/>
          <c:cat>
            <c:strRef>
              <c:f>'Clustered bar'!$A$3:$A$6</c:f>
              <c:strCache>
                <c:ptCount val="4"/>
                <c:pt idx="0">
                  <c:v>Shop 1 </c:v>
                </c:pt>
                <c:pt idx="1">
                  <c:v>Shop 2</c:v>
                </c:pt>
                <c:pt idx="2">
                  <c:v>Shop 3</c:v>
                </c:pt>
                <c:pt idx="3">
                  <c:v>Shop 4</c:v>
                </c:pt>
              </c:strCache>
            </c:strRef>
          </c:cat>
          <c:val>
            <c:numRef>
              <c:f>'Clustered bar'!$C$3:$C$6</c:f>
              <c:numCache>
                <c:formatCode>General</c:formatCode>
                <c:ptCount val="4"/>
                <c:pt idx="0">
                  <c:v>30</c:v>
                </c:pt>
                <c:pt idx="1">
                  <c:v>25</c:v>
                </c:pt>
                <c:pt idx="2">
                  <c:v>20</c:v>
                </c:pt>
                <c:pt idx="3">
                  <c:v>25</c:v>
                </c:pt>
              </c:numCache>
            </c:numRef>
          </c:val>
          <c:extLst>
            <c:ext xmlns:c16="http://schemas.microsoft.com/office/drawing/2014/chart" uri="{C3380CC4-5D6E-409C-BE32-E72D297353CC}">
              <c16:uniqueId val="{00000001-8F66-4DE3-8962-3C4A250C2FBF}"/>
            </c:ext>
          </c:extLst>
        </c:ser>
        <c:ser>
          <c:idx val="2"/>
          <c:order val="2"/>
          <c:tx>
            <c:strRef>
              <c:f>'Clustered bar'!$D$2</c:f>
              <c:strCache>
                <c:ptCount val="1"/>
                <c:pt idx="0">
                  <c:v>Pears</c:v>
                </c:pt>
              </c:strCache>
            </c:strRef>
          </c:tx>
          <c:spPr>
            <a:solidFill>
              <a:srgbClr val="BFBFBF"/>
            </a:solidFill>
            <a:ln>
              <a:noFill/>
            </a:ln>
            <a:effectLst/>
          </c:spPr>
          <c:invertIfNegative val="0"/>
          <c:cat>
            <c:strRef>
              <c:f>'Clustered bar'!$A$3:$A$6</c:f>
              <c:strCache>
                <c:ptCount val="4"/>
                <c:pt idx="0">
                  <c:v>Shop 1 </c:v>
                </c:pt>
                <c:pt idx="1">
                  <c:v>Shop 2</c:v>
                </c:pt>
                <c:pt idx="2">
                  <c:v>Shop 3</c:v>
                </c:pt>
                <c:pt idx="3">
                  <c:v>Shop 4</c:v>
                </c:pt>
              </c:strCache>
            </c:strRef>
          </c:cat>
          <c:val>
            <c:numRef>
              <c:f>'Clustered bar'!$D$3:$D$6</c:f>
              <c:numCache>
                <c:formatCode>General</c:formatCode>
                <c:ptCount val="4"/>
                <c:pt idx="0">
                  <c:v>21</c:v>
                </c:pt>
                <c:pt idx="1">
                  <c:v>18</c:v>
                </c:pt>
                <c:pt idx="2">
                  <c:v>18</c:v>
                </c:pt>
                <c:pt idx="3">
                  <c:v>19</c:v>
                </c:pt>
              </c:numCache>
            </c:numRef>
          </c:val>
          <c:extLst>
            <c:ext xmlns:c16="http://schemas.microsoft.com/office/drawing/2014/chart" uri="{C3380CC4-5D6E-409C-BE32-E72D297353CC}">
              <c16:uniqueId val="{00000002-8F66-4DE3-8962-3C4A250C2FBF}"/>
            </c:ext>
          </c:extLst>
        </c:ser>
        <c:ser>
          <c:idx val="3"/>
          <c:order val="3"/>
          <c:tx>
            <c:strRef>
              <c:f>'Clustered bar'!$E$2</c:f>
              <c:strCache>
                <c:ptCount val="1"/>
                <c:pt idx="0">
                  <c:v>Pineapples</c:v>
                </c:pt>
              </c:strCache>
            </c:strRef>
          </c:tx>
          <c:spPr>
            <a:solidFill>
              <a:srgbClr val="BFBFBF"/>
            </a:solidFill>
            <a:ln>
              <a:noFill/>
            </a:ln>
            <a:effectLst/>
          </c:spPr>
          <c:invertIfNegative val="0"/>
          <c:cat>
            <c:strRef>
              <c:f>'Clustered bar'!$A$3:$A$6</c:f>
              <c:strCache>
                <c:ptCount val="4"/>
                <c:pt idx="0">
                  <c:v>Shop 1 </c:v>
                </c:pt>
                <c:pt idx="1">
                  <c:v>Shop 2</c:v>
                </c:pt>
                <c:pt idx="2">
                  <c:v>Shop 3</c:v>
                </c:pt>
                <c:pt idx="3">
                  <c:v>Shop 4</c:v>
                </c:pt>
              </c:strCache>
            </c:strRef>
          </c:cat>
          <c:val>
            <c:numRef>
              <c:f>'Clustered bar'!$E$3:$E$6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3-8F66-4DE3-8962-3C4A250C2FBF}"/>
            </c:ext>
          </c:extLst>
        </c:ser>
        <c:dLbls>
          <c:showLegendKey val="0"/>
          <c:showVal val="0"/>
          <c:showCatName val="0"/>
          <c:showSerName val="0"/>
          <c:showPercent val="0"/>
          <c:showBubbleSize val="0"/>
        </c:dLbls>
        <c:gapWidth val="219"/>
        <c:overlap val="-27"/>
        <c:axId val="569617944"/>
        <c:axId val="569615648"/>
      </c:barChart>
      <c:catAx>
        <c:axId val="56961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5648"/>
        <c:crosses val="autoZero"/>
        <c:auto val="1"/>
        <c:lblAlgn val="ctr"/>
        <c:lblOffset val="100"/>
        <c:noMultiLvlLbl val="0"/>
      </c:catAx>
      <c:valAx>
        <c:axId val="56961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crossAx val="569617944"/>
        <c:crosses val="autoZero"/>
        <c:crossBetween val="between"/>
        <c:majorUnit val="10"/>
      </c:valAx>
      <c:spPr>
        <a:noFill/>
        <a:ln>
          <a:noFill/>
        </a:ln>
        <a:effectLst/>
      </c:spPr>
    </c:plotArea>
    <c:legend>
      <c:legendPos val="t"/>
      <c:layout>
        <c:manualLayout>
          <c:xMode val="edge"/>
          <c:yMode val="edge"/>
          <c:x val="0.72505856806483338"/>
          <c:y val="2.6530867163495109E-2"/>
          <c:w val="0.19902186342853692"/>
          <c:h val="7.2460464418891257E-2"/>
        </c:manualLayout>
      </c:layout>
      <c:overlay val="0"/>
      <c:spPr>
        <a:noFill/>
        <a:ln>
          <a:noFill/>
        </a:ln>
        <a:effectLst/>
      </c:spPr>
      <c:txPr>
        <a:bodyPr rot="0" spcFirstLastPara="1" vertOverflow="ellipsis" vert="horz" wrap="square" anchor="ctr" anchorCtr="0"/>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3"/>
          <c:order val="0"/>
          <c:tx>
            <c:strRef>
              <c:f>'stacked bar first cat'!$E$1</c:f>
              <c:strCache>
                <c:ptCount val="1"/>
                <c:pt idx="0">
                  <c:v>Satisfied</c:v>
                </c:pt>
              </c:strCache>
            </c:strRef>
          </c:tx>
          <c:spPr>
            <a:solidFill>
              <a:srgbClr val="12436D"/>
            </a:solidFill>
            <a:ln>
              <a:noFill/>
            </a:ln>
            <a:effectLst/>
          </c:spPr>
          <c:invertIfNegative val="0"/>
          <c:cat>
            <c:strRef>
              <c:f>'stacked bar first cat'!$A$2:$A$7</c:f>
              <c:strCache>
                <c:ptCount val="6"/>
                <c:pt idx="0">
                  <c:v>The NHS [note 1]</c:v>
                </c:pt>
                <c:pt idx="1">
                  <c:v>Administrative services</c:v>
                </c:pt>
                <c:pt idx="2">
                  <c:v>The courts and legal system</c:v>
                </c:pt>
                <c:pt idx="3">
                  <c:v>The police</c:v>
                </c:pt>
                <c:pt idx="4">
                  <c:v>The education system</c:v>
                </c:pt>
                <c:pt idx="5">
                  <c:v>Social care services</c:v>
                </c:pt>
              </c:strCache>
            </c:strRef>
          </c:cat>
          <c:val>
            <c:numRef>
              <c:f>'stacked bar first cat'!$E$2:$E$7</c:f>
              <c:numCache>
                <c:formatCode>General</c:formatCode>
                <c:ptCount val="6"/>
                <c:pt idx="0">
                  <c:v>69</c:v>
                </c:pt>
                <c:pt idx="1">
                  <c:v>65</c:v>
                </c:pt>
                <c:pt idx="2">
                  <c:v>61</c:v>
                </c:pt>
                <c:pt idx="3">
                  <c:v>58</c:v>
                </c:pt>
                <c:pt idx="4">
                  <c:v>54</c:v>
                </c:pt>
                <c:pt idx="5">
                  <c:v>29</c:v>
                </c:pt>
              </c:numCache>
            </c:numRef>
          </c:val>
          <c:extLst>
            <c:ext xmlns:c16="http://schemas.microsoft.com/office/drawing/2014/chart" uri="{C3380CC4-5D6E-409C-BE32-E72D297353CC}">
              <c16:uniqueId val="{00000000-808A-482B-8C7B-119DB35E68C9}"/>
            </c:ext>
          </c:extLst>
        </c:ser>
        <c:ser>
          <c:idx val="2"/>
          <c:order val="1"/>
          <c:tx>
            <c:strRef>
              <c:f>'stacked bar first cat'!$D$1</c:f>
              <c:strCache>
                <c:ptCount val="1"/>
                <c:pt idx="0">
                  <c:v>Neither satisfied nor dissatisfied</c:v>
                </c:pt>
              </c:strCache>
            </c:strRef>
          </c:tx>
          <c:spPr>
            <a:solidFill>
              <a:srgbClr val="28A197"/>
            </a:solidFill>
            <a:ln>
              <a:noFill/>
            </a:ln>
            <a:effectLst/>
          </c:spPr>
          <c:invertIfNegative val="0"/>
          <c:cat>
            <c:strRef>
              <c:f>'stacked bar first cat'!$A$2:$A$7</c:f>
              <c:strCache>
                <c:ptCount val="6"/>
                <c:pt idx="0">
                  <c:v>The NHS [note 1]</c:v>
                </c:pt>
                <c:pt idx="1">
                  <c:v>Administrative services</c:v>
                </c:pt>
                <c:pt idx="2">
                  <c:v>The courts and legal system</c:v>
                </c:pt>
                <c:pt idx="3">
                  <c:v>The police</c:v>
                </c:pt>
                <c:pt idx="4">
                  <c:v>The education system</c:v>
                </c:pt>
                <c:pt idx="5">
                  <c:v>Social care services</c:v>
                </c:pt>
              </c:strCache>
            </c:strRef>
          </c:cat>
          <c:val>
            <c:numRef>
              <c:f>'stacked bar first cat'!$D$2:$D$7</c:f>
              <c:numCache>
                <c:formatCode>General</c:formatCode>
                <c:ptCount val="6"/>
                <c:pt idx="0">
                  <c:v>10</c:v>
                </c:pt>
                <c:pt idx="1">
                  <c:v>12</c:v>
                </c:pt>
                <c:pt idx="2">
                  <c:v>13</c:v>
                </c:pt>
                <c:pt idx="3">
                  <c:v>14</c:v>
                </c:pt>
                <c:pt idx="4">
                  <c:v>11</c:v>
                </c:pt>
                <c:pt idx="5">
                  <c:v>15</c:v>
                </c:pt>
              </c:numCache>
            </c:numRef>
          </c:val>
          <c:extLst>
            <c:ext xmlns:c16="http://schemas.microsoft.com/office/drawing/2014/chart" uri="{C3380CC4-5D6E-409C-BE32-E72D297353CC}">
              <c16:uniqueId val="{00000001-808A-482B-8C7B-119DB35E68C9}"/>
            </c:ext>
          </c:extLst>
        </c:ser>
        <c:ser>
          <c:idx val="1"/>
          <c:order val="2"/>
          <c:tx>
            <c:strRef>
              <c:f>'stacked bar first cat'!$C$1</c:f>
              <c:strCache>
                <c:ptCount val="1"/>
                <c:pt idx="0">
                  <c:v>Dissatisfied</c:v>
                </c:pt>
              </c:strCache>
            </c:strRef>
          </c:tx>
          <c:spPr>
            <a:solidFill>
              <a:srgbClr val="801650"/>
            </a:solidFill>
            <a:ln>
              <a:noFill/>
            </a:ln>
            <a:effectLst/>
          </c:spPr>
          <c:invertIfNegative val="0"/>
          <c:cat>
            <c:strRef>
              <c:f>'stacked bar first cat'!$A$2:$A$7</c:f>
              <c:strCache>
                <c:ptCount val="6"/>
                <c:pt idx="0">
                  <c:v>The NHS [note 1]</c:v>
                </c:pt>
                <c:pt idx="1">
                  <c:v>Administrative services</c:v>
                </c:pt>
                <c:pt idx="2">
                  <c:v>The courts and legal system</c:v>
                </c:pt>
                <c:pt idx="3">
                  <c:v>The police</c:v>
                </c:pt>
                <c:pt idx="4">
                  <c:v>The education system</c:v>
                </c:pt>
                <c:pt idx="5">
                  <c:v>Social care services</c:v>
                </c:pt>
              </c:strCache>
            </c:strRef>
          </c:cat>
          <c:val>
            <c:numRef>
              <c:f>'stacked bar first cat'!$C$2:$C$7</c:f>
              <c:numCache>
                <c:formatCode>General</c:formatCode>
                <c:ptCount val="6"/>
                <c:pt idx="0">
                  <c:v>20</c:v>
                </c:pt>
                <c:pt idx="1">
                  <c:v>11</c:v>
                </c:pt>
                <c:pt idx="2">
                  <c:v>19</c:v>
                </c:pt>
                <c:pt idx="3">
                  <c:v>26</c:v>
                </c:pt>
                <c:pt idx="4">
                  <c:v>28</c:v>
                </c:pt>
                <c:pt idx="5">
                  <c:v>37</c:v>
                </c:pt>
              </c:numCache>
            </c:numRef>
          </c:val>
          <c:extLst>
            <c:ext xmlns:c16="http://schemas.microsoft.com/office/drawing/2014/chart" uri="{C3380CC4-5D6E-409C-BE32-E72D297353CC}">
              <c16:uniqueId val="{00000002-808A-482B-8C7B-119DB35E68C9}"/>
            </c:ext>
          </c:extLst>
        </c:ser>
        <c:ser>
          <c:idx val="0"/>
          <c:order val="3"/>
          <c:tx>
            <c:strRef>
              <c:f>'stacked bar first cat'!$B$1</c:f>
              <c:strCache>
                <c:ptCount val="1"/>
                <c:pt idx="0">
                  <c:v>Do not know or prefer not to say</c:v>
                </c:pt>
              </c:strCache>
            </c:strRef>
          </c:tx>
          <c:spPr>
            <a:solidFill>
              <a:srgbClr val="F46A25"/>
            </a:solidFill>
            <a:ln>
              <a:noFill/>
            </a:ln>
            <a:effectLst/>
          </c:spPr>
          <c:invertIfNegative val="0"/>
          <c:cat>
            <c:strRef>
              <c:f>'stacked bar first cat'!$A$2:$A$7</c:f>
              <c:strCache>
                <c:ptCount val="6"/>
                <c:pt idx="0">
                  <c:v>The NHS [note 1]</c:v>
                </c:pt>
                <c:pt idx="1">
                  <c:v>Administrative services</c:v>
                </c:pt>
                <c:pt idx="2">
                  <c:v>The courts and legal system</c:v>
                </c:pt>
                <c:pt idx="3">
                  <c:v>The police</c:v>
                </c:pt>
                <c:pt idx="4">
                  <c:v>The education system</c:v>
                </c:pt>
                <c:pt idx="5">
                  <c:v>Social care services</c:v>
                </c:pt>
              </c:strCache>
            </c:strRef>
          </c:cat>
          <c:val>
            <c:numRef>
              <c:f>'stacked bar first cat'!$B$2:$B$7</c:f>
              <c:numCache>
                <c:formatCode>General</c:formatCode>
                <c:ptCount val="6"/>
                <c:pt idx="0">
                  <c:v>0</c:v>
                </c:pt>
                <c:pt idx="1">
                  <c:v>12</c:v>
                </c:pt>
                <c:pt idx="2">
                  <c:v>8</c:v>
                </c:pt>
                <c:pt idx="3">
                  <c:v>2</c:v>
                </c:pt>
                <c:pt idx="4">
                  <c:v>7</c:v>
                </c:pt>
                <c:pt idx="5">
                  <c:v>20</c:v>
                </c:pt>
              </c:numCache>
            </c:numRef>
          </c:val>
          <c:extLst>
            <c:ext xmlns:c16="http://schemas.microsoft.com/office/drawing/2014/chart" uri="{C3380CC4-5D6E-409C-BE32-E72D297353CC}">
              <c16:uniqueId val="{00000003-808A-482B-8C7B-119DB35E68C9}"/>
            </c:ext>
          </c:extLst>
        </c:ser>
        <c:dLbls>
          <c:showLegendKey val="0"/>
          <c:showVal val="0"/>
          <c:showCatName val="0"/>
          <c:showSerName val="0"/>
          <c:showPercent val="0"/>
          <c:showBubbleSize val="0"/>
        </c:dLbls>
        <c:gapWidth val="150"/>
        <c:overlap val="100"/>
        <c:axId val="107000248"/>
        <c:axId val="107001560"/>
      </c:barChart>
      <c:catAx>
        <c:axId val="1070002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001560"/>
        <c:crosses val="autoZero"/>
        <c:auto val="1"/>
        <c:lblAlgn val="ctr"/>
        <c:lblOffset val="100"/>
        <c:noMultiLvlLbl val="0"/>
      </c:catAx>
      <c:valAx>
        <c:axId val="107001560"/>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000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D4656-93B3-466F-AEBC-E65F93EA23BE}" type="datetimeFigureOut">
              <a:rPr lang="en-GB" smtClean="0"/>
              <a:t>29/09/2022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1571A-E7CD-4FE1-86E7-8BAAD67D4CE9}" type="slidenum">
              <a:rPr lang="en-GB" smtClean="0"/>
              <a:t>‹#›</a:t>
            </a:fld>
            <a:endParaRPr lang="en-GB"/>
          </a:p>
        </p:txBody>
      </p:sp>
    </p:spTree>
    <p:extLst>
      <p:ext uri="{BB962C8B-B14F-4D97-AF65-F5344CB8AC3E}">
        <p14:creationId xmlns:p14="http://schemas.microsoft.com/office/powerpoint/2010/main" val="426575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nalysisfunction.civilservice.gov.uk/support/communicating-analysis/"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gov.uk/service-manual/communities/accessibility-community" TargetMode="External"/><Relationship Id="rId4" Type="http://schemas.openxmlformats.org/officeDocument/2006/relationships/hyperlink" Target="https://analysisfunction.civilservice.gov.uk/government-statistical-service-and-statistician-group/champion-network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51571A-E7CD-4FE1-86E7-8BAAD67D4CE9}" type="slidenum">
              <a:rPr lang="en-GB" smtClean="0"/>
              <a:t>1</a:t>
            </a:fld>
            <a:endParaRPr lang="en-GB"/>
          </a:p>
        </p:txBody>
      </p:sp>
    </p:spTree>
    <p:extLst>
      <p:ext uri="{BB962C8B-B14F-4D97-AF65-F5344CB8AC3E}">
        <p14:creationId xmlns:p14="http://schemas.microsoft.com/office/powerpoint/2010/main" val="356071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the last slide, this shows how a chart may be displayed in a statistical report, but this time the alternative text is what may come out when a chart is embedded in the HTML code of the page. This slide is meant to give experience of what reading a statistical report may be like for a screen reader user.</a:t>
            </a:r>
          </a:p>
          <a:p>
            <a:endParaRPr lang="en-GB" dirty="0"/>
          </a:p>
          <a:p>
            <a:r>
              <a:rPr lang="en-GB" dirty="0"/>
              <a:t>The text on the slide reads:</a:t>
            </a:r>
          </a:p>
          <a:p>
            <a:pPr marL="171450" indent="-171450">
              <a:buFont typeface="Arial" panose="020B0604020202020204" pitchFamily="34" charset="0"/>
              <a:buChar char="•"/>
            </a:pPr>
            <a:r>
              <a:rPr lang="en-GB" dirty="0"/>
              <a:t>Figure 1: European and North American residents helped to push visits to the UK in May 2022 up higher than the previous year</a:t>
            </a:r>
          </a:p>
          <a:p>
            <a:pPr marL="171450" indent="-171450">
              <a:buFont typeface="Arial" panose="020B0604020202020204" pitchFamily="34" charset="0"/>
              <a:buChar char="•"/>
            </a:pPr>
            <a:r>
              <a:rPr lang="en-GB" dirty="0"/>
              <a:t>Overseas residents' visits to the UK by month, January 2018 to May 2022</a:t>
            </a:r>
          </a:p>
          <a:p>
            <a:pPr marL="171450" indent="-171450">
              <a:buFont typeface="Arial" panose="020B0604020202020204" pitchFamily="34" charset="0"/>
              <a:buChar char="•"/>
            </a:pPr>
            <a:r>
              <a:rPr lang="en-GB" dirty="0"/>
              <a:t>Clickable link all visits thousands, Clickable link North America thousands clickable link Europe thousands clickable link other countries thousands. May 22 Dec 21 July 21 Feb 21 Sept 20 Apr 20 Nov 19 Jun 19 Jan 19 Aug 18 Mar 18. Zero comma zero </a:t>
            </a:r>
            <a:r>
              <a:rPr lang="en-GB" dirty="0" err="1"/>
              <a:t>zero</a:t>
            </a:r>
            <a:r>
              <a:rPr lang="en-GB" dirty="0"/>
              <a:t> </a:t>
            </a:r>
            <a:r>
              <a:rPr lang="en-GB" dirty="0" err="1"/>
              <a:t>zero</a:t>
            </a:r>
            <a:r>
              <a:rPr lang="en-GB" dirty="0"/>
              <a:t> comma one zero </a:t>
            </a:r>
            <a:r>
              <a:rPr lang="en-GB" dirty="0" err="1"/>
              <a:t>zero</a:t>
            </a:r>
            <a:r>
              <a:rPr lang="en-GB" dirty="0"/>
              <a:t> </a:t>
            </a:r>
            <a:r>
              <a:rPr lang="en-GB" dirty="0" err="1"/>
              <a:t>zero</a:t>
            </a:r>
            <a:r>
              <a:rPr lang="en-GB" dirty="0"/>
              <a:t> comma two zero </a:t>
            </a:r>
            <a:r>
              <a:rPr lang="en-GB" dirty="0" err="1"/>
              <a:t>zero</a:t>
            </a:r>
            <a:r>
              <a:rPr lang="en-GB" dirty="0"/>
              <a:t> </a:t>
            </a:r>
            <a:r>
              <a:rPr lang="en-GB" dirty="0" err="1"/>
              <a:t>zero</a:t>
            </a:r>
            <a:r>
              <a:rPr lang="en-GB" dirty="0"/>
              <a:t> comma three zero </a:t>
            </a:r>
            <a:r>
              <a:rPr lang="en-GB" dirty="0" err="1"/>
              <a:t>zero</a:t>
            </a:r>
            <a:r>
              <a:rPr lang="en-GB" dirty="0"/>
              <a:t> </a:t>
            </a:r>
            <a:r>
              <a:rPr lang="en-GB" dirty="0" err="1"/>
              <a:t>zero</a:t>
            </a:r>
            <a:r>
              <a:rPr lang="en-GB" dirty="0"/>
              <a:t> comma four zero </a:t>
            </a:r>
            <a:r>
              <a:rPr lang="en-GB" dirty="0" err="1"/>
              <a:t>zero</a:t>
            </a:r>
            <a:r>
              <a:rPr lang="en-GB" dirty="0"/>
              <a:t> </a:t>
            </a:r>
            <a:r>
              <a:rPr lang="en-GB" dirty="0" err="1"/>
              <a:t>zero</a:t>
            </a:r>
            <a:r>
              <a:rPr lang="en-GB" dirty="0"/>
              <a:t> comma five (this is the alternative text)</a:t>
            </a:r>
          </a:p>
          <a:p>
            <a:pPr marL="171450" indent="-171450">
              <a:buFont typeface="Arial" panose="020B0604020202020204" pitchFamily="34" charset="0"/>
              <a:buChar char="•"/>
            </a:pPr>
            <a:r>
              <a:rPr lang="en-GB" dirty="0"/>
              <a:t>Source: Office for National Statistics - International Passenger Survey</a:t>
            </a:r>
          </a:p>
          <a:p>
            <a:pPr marL="171450" indent="-171450">
              <a:buFont typeface="Arial" panose="020B0604020202020204" pitchFamily="34" charset="0"/>
              <a:buChar char="•"/>
            </a:pPr>
            <a:r>
              <a:rPr lang="en-GB" dirty="0"/>
              <a:t>Download this chart</a:t>
            </a:r>
          </a:p>
          <a:p>
            <a:pPr marL="171450" indent="-171450">
              <a:buFont typeface="Arial" panose="020B0604020202020204" pitchFamily="34" charset="0"/>
              <a:buChar char="•"/>
            </a:pPr>
            <a:r>
              <a:rPr lang="en-GB" dirty="0"/>
              <a:t>Three buttons showing "Image", "CSV" and "XLS"</a:t>
            </a:r>
          </a:p>
          <a:p>
            <a:endParaRPr lang="en-GB" dirty="0"/>
          </a:p>
          <a:p>
            <a:r>
              <a:rPr lang="en-GB" dirty="0"/>
              <a:t>A chart axis is shown with number of visits in thousands on the y axis and Jan 2018 to May 2022 on the x axis. Two dots are on the chart, one slightly higher than the other. Four lines are now also added to show the different series on the chart.</a:t>
            </a:r>
          </a:p>
          <a:p>
            <a:endParaRPr lang="en-GB" dirty="0"/>
          </a:p>
          <a:p>
            <a:r>
              <a:rPr lang="en-GB" dirty="0"/>
              <a:t>This is meant to show that we have slightly more information from this alternative text, but it is hard to understand. We are still unable to understand the data.</a:t>
            </a:r>
          </a:p>
        </p:txBody>
      </p:sp>
      <p:sp>
        <p:nvSpPr>
          <p:cNvPr id="4" name="Slide Number Placeholder 3"/>
          <p:cNvSpPr>
            <a:spLocks noGrp="1"/>
          </p:cNvSpPr>
          <p:nvPr>
            <p:ph type="sldNum" sz="quarter" idx="5"/>
          </p:nvPr>
        </p:nvSpPr>
        <p:spPr/>
        <p:txBody>
          <a:bodyPr/>
          <a:lstStyle/>
          <a:p>
            <a:fld id="{1751571A-E7CD-4FE1-86E7-8BAAD67D4CE9}" type="slidenum">
              <a:rPr lang="en-GB" smtClean="0"/>
              <a:t>10</a:t>
            </a:fld>
            <a:endParaRPr lang="en-GB"/>
          </a:p>
        </p:txBody>
      </p:sp>
    </p:spTree>
    <p:extLst>
      <p:ext uri="{BB962C8B-B14F-4D97-AF65-F5344CB8AC3E}">
        <p14:creationId xmlns:p14="http://schemas.microsoft.com/office/powerpoint/2010/main" val="380967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screenshot of the data behind the chart in a spreadsheet. Then a black rectangle is put over the data. </a:t>
            </a:r>
          </a:p>
          <a:p>
            <a:endParaRPr lang="en-GB" dirty="0"/>
          </a:p>
          <a:p>
            <a:r>
              <a:rPr lang="en-GB" dirty="0"/>
              <a:t>The presenter reads out an approximation of what screen reader software would read out:</a:t>
            </a:r>
          </a:p>
          <a:p>
            <a:endParaRPr lang="en-GB" dirty="0"/>
          </a:p>
          <a:p>
            <a:r>
              <a:rPr lang="en-GB" dirty="0"/>
              <a:t>A1 wrap text Figure 1: European and North American residents helped to push visits to the UK in May 2022 up higher than the previous year. A2 Overseas residents’ visits to the UK by month, January 2018 to May 2022. Blank A3, Blank B3, Blank C3, A4 Notes A5 Unit A6 Blank A7 Blank A8 Jan-18 A7 Blank. B7 All visits (thousands) C7 North America (thousands) D7 Europe (thousands) E7 Other countries (thousands). A8 Jan 18 B8 2734 C8 321 D8 1790 E8 623 F8 BLANK G8 BLANK A9 Feb 18 B9 2573 C9 262 D9 1870 E9440. A10 Mar 18 B10 3240 C10 354 D10 2405 E10 480 A11 Apr 18 B11 3404 C11 453 D11 2423 E11528</a:t>
            </a:r>
          </a:p>
          <a:p>
            <a:endParaRPr lang="en-GB" dirty="0"/>
          </a:p>
          <a:p>
            <a:r>
              <a:rPr lang="en-GB" dirty="0"/>
              <a:t>This slide shows that even if a screen reader user got to the data table for a chart they would have to listen to the data being read out. Listening to a spreadsheet being read out is difficult to understand, particularly when there is no guidance on the spreadsheet to help you understand the layout. </a:t>
            </a:r>
          </a:p>
        </p:txBody>
      </p:sp>
      <p:sp>
        <p:nvSpPr>
          <p:cNvPr id="4" name="Slide Number Placeholder 3"/>
          <p:cNvSpPr>
            <a:spLocks noGrp="1"/>
          </p:cNvSpPr>
          <p:nvPr>
            <p:ph type="sldNum" sz="quarter" idx="5"/>
          </p:nvPr>
        </p:nvSpPr>
        <p:spPr/>
        <p:txBody>
          <a:bodyPr/>
          <a:lstStyle/>
          <a:p>
            <a:fld id="{1751571A-E7CD-4FE1-86E7-8BAAD67D4CE9}" type="slidenum">
              <a:rPr lang="en-GB" smtClean="0"/>
              <a:t>11</a:t>
            </a:fld>
            <a:endParaRPr lang="en-GB"/>
          </a:p>
        </p:txBody>
      </p:sp>
    </p:spTree>
    <p:extLst>
      <p:ext uri="{BB962C8B-B14F-4D97-AF65-F5344CB8AC3E}">
        <p14:creationId xmlns:p14="http://schemas.microsoft.com/office/powerpoint/2010/main" val="1623045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51571A-E7CD-4FE1-86E7-8BAAD67D4CE9}" type="slidenum">
              <a:rPr lang="en-GB" smtClean="0"/>
              <a:t>12</a:t>
            </a:fld>
            <a:endParaRPr lang="en-GB"/>
          </a:p>
        </p:txBody>
      </p:sp>
    </p:spTree>
    <p:extLst>
      <p:ext uri="{BB962C8B-B14F-4D97-AF65-F5344CB8AC3E}">
        <p14:creationId xmlns:p14="http://schemas.microsoft.com/office/powerpoint/2010/main" val="412399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GB" dirty="0"/>
              <a:t>Some of these will impact on chart elements and chart labels. Others on chart legends. Remember all chart elements are adjacent to the background colour.</a:t>
            </a:r>
            <a:endParaRPr lang="en-US" dirty="0">
              <a:latin typeface="Calibri"/>
              <a:cs typeface="Calibri"/>
            </a:endParaRPr>
          </a:p>
        </p:txBody>
      </p:sp>
    </p:spTree>
    <p:extLst>
      <p:ext uri="{BB962C8B-B14F-4D97-AF65-F5344CB8AC3E}">
        <p14:creationId xmlns:p14="http://schemas.microsoft.com/office/powerpoint/2010/main" val="253921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colour palettes in our colours guidance are shown on this slide.</a:t>
            </a:r>
          </a:p>
          <a:p>
            <a:r>
              <a:rPr lang="en-GB" dirty="0"/>
              <a:t>We advise to stick to a four series maximum in charts, but have added two extra colours due to demand. </a:t>
            </a:r>
          </a:p>
          <a:p>
            <a:r>
              <a:rPr lang="en-GB" dirty="0"/>
              <a:t>The colours in the categorical colour palette all have enough contrast with a white background and with the adjacent colours - when used in the order presented in the list in the guidance. </a:t>
            </a:r>
          </a:p>
          <a:p>
            <a:r>
              <a:rPr lang="en-GB" dirty="0"/>
              <a:t>We will discuss focus palettes and sequential palettes in more detail later on in the presentation. The colours in these palettes do not always meet the contrast requirements. </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14</a:t>
            </a:fld>
            <a:endParaRPr lang="en-GB"/>
          </a:p>
        </p:txBody>
      </p:sp>
    </p:spTree>
    <p:extLst>
      <p:ext uri="{BB962C8B-B14F-4D97-AF65-F5344CB8AC3E}">
        <p14:creationId xmlns:p14="http://schemas.microsoft.com/office/powerpoint/2010/main" val="2618297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shows a clustered bar chart using our categorical colour palette.</a:t>
            </a:r>
          </a:p>
          <a:p>
            <a:endParaRPr lang="en-GB" dirty="0"/>
          </a:p>
          <a:p>
            <a:r>
              <a:rPr lang="en-GB" dirty="0"/>
              <a:t>It meets the success criterion for adjacent colours, but not for use of colours as a legend is used to match series names to bars.</a:t>
            </a:r>
          </a:p>
          <a:p>
            <a:endParaRPr lang="en-GB" dirty="0"/>
          </a:p>
          <a:p>
            <a:r>
              <a:rPr lang="en-GB" dirty="0"/>
              <a:t>To help with legends we always have them in the same orientation and order as the bars.</a:t>
            </a:r>
          </a:p>
          <a:p>
            <a:r>
              <a:rPr lang="en-GB" dirty="0"/>
              <a:t>If possible you might want to state this within the chart image – this will help people use the legend. </a:t>
            </a:r>
          </a:p>
          <a:p>
            <a:endParaRPr lang="en-GB" dirty="0"/>
          </a:p>
          <a:p>
            <a:r>
              <a:rPr lang="en-GB" dirty="0"/>
              <a:t>Due to the issues with use of colour, this type of chart should only be used when essential and the plain text alternative is very important.</a:t>
            </a:r>
          </a:p>
          <a:p>
            <a:endParaRPr lang="en-GB" dirty="0"/>
          </a:p>
          <a:p>
            <a:r>
              <a:rPr lang="en-GB" dirty="0"/>
              <a:t>Think: do you really need all the clusters? Can you simplify the chart? </a:t>
            </a:r>
          </a:p>
        </p:txBody>
      </p:sp>
    </p:spTree>
    <p:extLst>
      <p:ext uri="{BB962C8B-B14F-4D97-AF65-F5344CB8AC3E}">
        <p14:creationId xmlns:p14="http://schemas.microsoft.com/office/powerpoint/2010/main" val="307892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shows a clustered bar chart using our sequential colour palette.</a:t>
            </a:r>
          </a:p>
          <a:p>
            <a:endParaRPr lang="en-GB" dirty="0"/>
          </a:p>
          <a:p>
            <a:r>
              <a:rPr lang="en-GB" dirty="0"/>
              <a:t>It does not meet the success criterion for adjacent colours or use of colour.</a:t>
            </a:r>
          </a:p>
          <a:p>
            <a:r>
              <a:rPr lang="en-GB" dirty="0"/>
              <a:t>The light blue does not have enough contrast with the white background and the mid blue does not have enough contrast with the dark blue. </a:t>
            </a:r>
          </a:p>
          <a:p>
            <a:endParaRPr lang="en-GB" dirty="0"/>
          </a:p>
          <a:p>
            <a:r>
              <a:rPr lang="en-GB" dirty="0"/>
              <a:t>It should only be used when essential and should be given detailed alternative text - more on this later.</a:t>
            </a:r>
          </a:p>
          <a:p>
            <a:endParaRPr lang="en-GB" dirty="0"/>
          </a:p>
          <a:p>
            <a:r>
              <a:rPr lang="en-GB" dirty="0"/>
              <a:t>To help with adjacent colours we always leave a small space between bars (unless the data is continuous). To help with legends we always have them in the same orientation and order as the bars – if possible you can state this within the chart image, this may help people use the legend. </a:t>
            </a:r>
          </a:p>
          <a:p>
            <a:endParaRPr lang="en-GB" dirty="0"/>
          </a:p>
          <a:p>
            <a:r>
              <a:rPr lang="en-GB" dirty="0"/>
              <a:t>Due to the issues with use of colour, this type of chart should only be used when essential and the plain text alternative is very important.</a:t>
            </a:r>
          </a:p>
        </p:txBody>
      </p:sp>
    </p:spTree>
    <p:extLst>
      <p:ext uri="{BB962C8B-B14F-4D97-AF65-F5344CB8AC3E}">
        <p14:creationId xmlns:p14="http://schemas.microsoft.com/office/powerpoint/2010/main" val="14238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shows a clustered bar chart using our categorical colour palette. But this time each bar has a different pattern to aid matching the series label to the bar.</a:t>
            </a:r>
          </a:p>
          <a:p>
            <a:endParaRPr lang="en-GB" dirty="0"/>
          </a:p>
          <a:p>
            <a:r>
              <a:rPr lang="en-GB" dirty="0"/>
              <a:t>It meets the success criterion for adjacent colours and use of colour but may be seen as a fail for the sensory characteristics criterion as shape is used to match series labels to bars. </a:t>
            </a:r>
          </a:p>
          <a:p>
            <a:endParaRPr lang="en-GB" dirty="0"/>
          </a:p>
          <a:p>
            <a:r>
              <a:rPr lang="en-GB" dirty="0"/>
              <a:t>However, providing information using shape is an effective method for many users so failing this criterion should not discourage use of patterns completely, as long as the information is provided in other ways (for example a text alternative).</a:t>
            </a:r>
          </a:p>
          <a:p>
            <a:endParaRPr lang="en-GB" dirty="0"/>
          </a:p>
          <a:p>
            <a:r>
              <a:rPr lang="en-GB" dirty="0"/>
              <a:t>Even so, patterns are also problematic because they can make charts looks cluttered when overused. They can also sometimes suggest data is incomplete, provisional or forecasted.</a:t>
            </a:r>
          </a:p>
          <a:p>
            <a:endParaRPr lang="en-GB" dirty="0"/>
          </a:p>
          <a:p>
            <a:r>
              <a:rPr lang="en-GB" dirty="0"/>
              <a:t>Therefore, using patterns is not a perfect answer, but in some circumstances they can be useful. For example, using a pattern for one bar alongside a bar with a solid colour.</a:t>
            </a:r>
          </a:p>
          <a:p>
            <a:endParaRPr lang="en-GB" dirty="0"/>
          </a:p>
          <a:p>
            <a:r>
              <a:rPr lang="en-GB" dirty="0"/>
              <a:t>Whenever we use clustered bar charts we should consider if they are the correct type of chart to use. Think: do you need to show all the data? Would it be more impactful to just show one series?</a:t>
            </a:r>
          </a:p>
          <a:p>
            <a:endParaRPr lang="en-GB" dirty="0"/>
          </a:p>
          <a:p>
            <a:endParaRPr lang="en-GB" dirty="0"/>
          </a:p>
        </p:txBody>
      </p:sp>
    </p:spTree>
    <p:extLst>
      <p:ext uri="{BB962C8B-B14F-4D97-AF65-F5344CB8AC3E}">
        <p14:creationId xmlns:p14="http://schemas.microsoft.com/office/powerpoint/2010/main" val="1149784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the clustered bar chart as four small bar charts. These are called "small multiples".</a:t>
            </a:r>
          </a:p>
          <a:p>
            <a:endParaRPr lang="en-GB" dirty="0"/>
          </a:p>
          <a:p>
            <a:r>
              <a:rPr lang="en-GB" dirty="0"/>
              <a:t>This meets the success criterion for adjacent colours, use of colour and sensory characteristics.</a:t>
            </a:r>
          </a:p>
          <a:p>
            <a:endParaRPr lang="en-GB" dirty="0"/>
          </a:p>
          <a:p>
            <a:r>
              <a:rPr lang="en-GB" dirty="0"/>
              <a:t>These are a good solution, but they can be hard to make and take up a lot of room in a release. They may also appear very small on a webpage and can be hard to scroll through on a mobile device.</a:t>
            </a:r>
          </a:p>
          <a:p>
            <a:endParaRPr lang="en-GB" dirty="0"/>
          </a:p>
          <a:p>
            <a:r>
              <a:rPr lang="en-GB" dirty="0"/>
              <a:t>We advise to test how they look and how people interact with them. </a:t>
            </a:r>
          </a:p>
        </p:txBody>
      </p:sp>
    </p:spTree>
    <p:extLst>
      <p:ext uri="{BB962C8B-B14F-4D97-AF65-F5344CB8AC3E}">
        <p14:creationId xmlns:p14="http://schemas.microsoft.com/office/powerpoint/2010/main" val="381691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the same clustered bar chart, but this time using our focus chart palette to draw attention to one series.</a:t>
            </a:r>
          </a:p>
          <a:p>
            <a:endParaRPr lang="en-GB" dirty="0"/>
          </a:p>
          <a:p>
            <a:r>
              <a:rPr lang="en-GB" dirty="0"/>
              <a:t>It is debatable whether it meets the adjacent colours success criterion because the grey does not have enough colour contrast with a white background. It depends whether the light grey bars are essential or just useful context. If they are essential then the charts fails this criterion. </a:t>
            </a:r>
          </a:p>
          <a:p>
            <a:endParaRPr lang="en-GB" dirty="0"/>
          </a:p>
          <a:p>
            <a:r>
              <a:rPr lang="en-GB" dirty="0"/>
              <a:t>The use of colour success criterion is not technically met as you do still have to match one series label to the coloured bar. You could help meet this criterion by having text stating “The first bar of each cluster shows apples” within the chart image - if there 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meets the success criterion for sensory characteristics.</a:t>
            </a:r>
          </a:p>
          <a:p>
            <a:endParaRPr lang="en-GB" dirty="0"/>
          </a:p>
          <a:p>
            <a:r>
              <a:rPr lang="en-GB" dirty="0"/>
              <a:t>So this can be a useful approach, when suitable for your data, but the plain text alternative is still very important.</a:t>
            </a:r>
          </a:p>
          <a:p>
            <a:endParaRPr lang="en-GB" dirty="0"/>
          </a:p>
        </p:txBody>
      </p:sp>
    </p:spTree>
    <p:extLst>
      <p:ext uri="{BB962C8B-B14F-4D97-AF65-F5344CB8AC3E}">
        <p14:creationId xmlns:p14="http://schemas.microsoft.com/office/powerpoint/2010/main" val="345394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from the Analysis Function Central Team. We are here to support everyone working on government data, statistics and analysis.</a:t>
            </a:r>
          </a:p>
          <a:p>
            <a:endParaRPr lang="en-GB" dirty="0"/>
          </a:p>
          <a:p>
            <a:r>
              <a:rPr lang="en-GB" dirty="0"/>
              <a:t>A hot topic in communication over the last couple of years has been digital accessibility. </a:t>
            </a:r>
          </a:p>
          <a:p>
            <a:endParaRPr lang="en-GB" dirty="0"/>
          </a:p>
          <a:p>
            <a:r>
              <a:rPr lang="en-GB" dirty="0"/>
              <a:t>Today’s session is about how to make charts more accessible. </a:t>
            </a:r>
          </a:p>
          <a:p>
            <a:endParaRPr lang="en-GB" dirty="0"/>
          </a:p>
          <a:p>
            <a:r>
              <a:rPr lang="en-GB" dirty="0"/>
              <a:t>If you want to get in contact, use the information on the Analysis Function website.</a:t>
            </a:r>
          </a:p>
          <a:p>
            <a:endParaRPr lang="en-GB" dirty="0"/>
          </a:p>
          <a:p>
            <a:r>
              <a:rPr lang="en-GB" dirty="0"/>
              <a:t>A plain text version of the slides and the question and answer session will be published on the website. A recording of the session will be published on the Analysis Function YouTube channel.</a:t>
            </a:r>
          </a:p>
        </p:txBody>
      </p:sp>
      <p:sp>
        <p:nvSpPr>
          <p:cNvPr id="4" name="Slide Number Placeholder 3"/>
          <p:cNvSpPr>
            <a:spLocks noGrp="1"/>
          </p:cNvSpPr>
          <p:nvPr>
            <p:ph type="sldNum" sz="quarter" idx="5"/>
          </p:nvPr>
        </p:nvSpPr>
        <p:spPr/>
        <p:txBody>
          <a:bodyPr/>
          <a:lstStyle/>
          <a:p>
            <a:fld id="{1751571A-E7CD-4FE1-86E7-8BAAD67D4CE9}" type="slidenum">
              <a:rPr lang="en-GB" smtClean="0"/>
              <a:t>2</a:t>
            </a:fld>
            <a:endParaRPr lang="en-GB"/>
          </a:p>
        </p:txBody>
      </p:sp>
    </p:spTree>
    <p:extLst>
      <p:ext uri="{BB962C8B-B14F-4D97-AF65-F5344CB8AC3E}">
        <p14:creationId xmlns:p14="http://schemas.microsoft.com/office/powerpoint/2010/main" val="18789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a stacked bar chart using our categorical colour palette.</a:t>
            </a:r>
          </a:p>
          <a:p>
            <a:endParaRPr lang="en-GB" dirty="0"/>
          </a:p>
          <a:p>
            <a:r>
              <a:rPr lang="en-GB" dirty="0"/>
              <a:t>It meets the success criterion for adjacent colours but not for use of colour as a legend is used. </a:t>
            </a:r>
          </a:p>
          <a:p>
            <a:endParaRPr lang="en-GB" dirty="0"/>
          </a:p>
          <a:p>
            <a:r>
              <a:rPr lang="en-GB" dirty="0"/>
              <a:t>As with clustered bars, this type of chart should only be used when essential and the plain text alternative is very important.</a:t>
            </a:r>
          </a:p>
          <a:p>
            <a:endParaRPr lang="en-GB" dirty="0"/>
          </a:p>
          <a:p>
            <a:r>
              <a:rPr lang="en-GB" dirty="0"/>
              <a:t>We should also help by making sure the legend is the same orientation and order as the stacks in the bars.</a:t>
            </a:r>
          </a:p>
          <a:p>
            <a:endParaRPr lang="en-GB" dirty="0"/>
          </a:p>
          <a:p>
            <a:r>
              <a:rPr lang="en-GB" dirty="0"/>
              <a:t>Remember: whenever we use stacked and clustered bar charts we should consider if they are the correct type of chart to use. </a:t>
            </a:r>
          </a:p>
          <a:p>
            <a:endParaRPr lang="en-GB" dirty="0"/>
          </a:p>
          <a:p>
            <a:r>
              <a:rPr lang="en-GB" dirty="0"/>
              <a:t>Think: do you need all the stacks or clusters? Would it be more impactful to just show one series?</a:t>
            </a:r>
          </a:p>
          <a:p>
            <a:endParaRPr lang="en-GB" dirty="0"/>
          </a:p>
        </p:txBody>
      </p:sp>
    </p:spTree>
    <p:extLst>
      <p:ext uri="{BB962C8B-B14F-4D97-AF65-F5344CB8AC3E}">
        <p14:creationId xmlns:p14="http://schemas.microsoft.com/office/powerpoint/2010/main" val="603894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a stacked bar chart where negative values are involved.</a:t>
            </a:r>
          </a:p>
          <a:p>
            <a:endParaRPr lang="en-GB" dirty="0"/>
          </a:p>
          <a:p>
            <a:r>
              <a:rPr lang="en-GB" dirty="0"/>
              <a:t>This fails the use of colour success criterion and the adjacent colours success criterion because when you have negative values the series in the stacks move around. This means adjacent colours do not always have the required level of contrast.</a:t>
            </a:r>
          </a:p>
          <a:p>
            <a:endParaRPr lang="en-GB" dirty="0"/>
          </a:p>
          <a:p>
            <a:r>
              <a:rPr lang="en-GB" dirty="0"/>
              <a:t>So stacked bar charts with negative values should be avoided as they fail both the main colour success criterion. If they are used the text alternative is even more important.</a:t>
            </a:r>
          </a:p>
        </p:txBody>
      </p:sp>
    </p:spTree>
    <p:extLst>
      <p:ext uri="{BB962C8B-B14F-4D97-AF65-F5344CB8AC3E}">
        <p14:creationId xmlns:p14="http://schemas.microsoft.com/office/powerpoint/2010/main" val="2972985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a small multiples alternative for the stacked bar chart with negative values.</a:t>
            </a:r>
          </a:p>
          <a:p>
            <a:endParaRPr lang="en-GB" dirty="0"/>
          </a:p>
          <a:p>
            <a:r>
              <a:rPr lang="en-GB" dirty="0"/>
              <a:t>Each small bar chart shows one series. This passes both the adjacent colours and use of colour success criterion.</a:t>
            </a:r>
          </a:p>
          <a:p>
            <a:endParaRPr lang="en-GB" dirty="0"/>
          </a:p>
          <a:p>
            <a:r>
              <a:rPr lang="en-GB" dirty="0"/>
              <a:t>So this a good alternative for stacked bar charts with negative values. But, as mentioned, small multiples can be hard to make and take up a lot of room in a release. They may also appear very small on a webpage.</a:t>
            </a:r>
          </a:p>
          <a:p>
            <a:endParaRPr lang="en-GB" dirty="0"/>
          </a:p>
        </p:txBody>
      </p:sp>
    </p:spTree>
    <p:extLst>
      <p:ext uri="{BB962C8B-B14F-4D97-AF65-F5344CB8AC3E}">
        <p14:creationId xmlns:p14="http://schemas.microsoft.com/office/powerpoint/2010/main" val="427395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a line chart with two series, one for men and one for women. A legend is not used. The lines are labelled on the chart. The first two colours from our categorical colour palette are used: dark blue and orange.</a:t>
            </a:r>
          </a:p>
          <a:p>
            <a:endParaRPr lang="en-GB" dirty="0"/>
          </a:p>
          <a:p>
            <a:r>
              <a:rPr lang="en-GB" dirty="0"/>
              <a:t>This chart passes both the adjacent colours and use of colour success criterion.</a:t>
            </a:r>
          </a:p>
          <a:p>
            <a:r>
              <a:rPr lang="en-GB" dirty="0"/>
              <a:t>It passes the adjacent colours criterion because these colours have enough contrast with the white background and each other.</a:t>
            </a:r>
          </a:p>
          <a:p>
            <a:endParaRPr lang="en-GB" dirty="0"/>
          </a:p>
          <a:p>
            <a:r>
              <a:rPr lang="en-GB" dirty="0"/>
              <a:t>It passes the use of colour criterion because a user could understand this chart even if they could not see the colours. This is because labels are used instead of a legend and there are only two lines which are mostly separate.</a:t>
            </a:r>
          </a:p>
        </p:txBody>
      </p:sp>
    </p:spTree>
    <p:extLst>
      <p:ext uri="{BB962C8B-B14F-4D97-AF65-F5344CB8AC3E}">
        <p14:creationId xmlns:p14="http://schemas.microsoft.com/office/powerpoint/2010/main" val="330929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a line chart with eight lines. Various colours are used. A legend is not used, lines are labelled at the end of the chart.</a:t>
            </a:r>
          </a:p>
          <a:p>
            <a:endParaRPr lang="en-GB" dirty="0"/>
          </a:p>
          <a:p>
            <a:r>
              <a:rPr lang="en-GB" dirty="0"/>
              <a:t>This fails the adjacent colours success criterion as it is not possible to have eight colours that all have the required level of colour contrast with each other. Remember - with bar charts we can usually keep colours in the same order but this is not possible with line charts.</a:t>
            </a:r>
          </a:p>
          <a:p>
            <a:endParaRPr lang="en-GB" dirty="0"/>
          </a:p>
          <a:p>
            <a:r>
              <a:rPr lang="en-GB" dirty="0"/>
              <a:t>It is debatable whether it passes the use of colour success criterion. Although a legend is not used and the lines are labelled individually, it is not always possible to follow a line through the chart as there are so many lines.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the same line chart with eight lines. Only the dark blue and orange colours from our categorical colour palette are used. Dashed and dotted lines are used to tell the lines apart.</a:t>
            </a:r>
          </a:p>
          <a:p>
            <a:endParaRPr lang="en-GB" dirty="0"/>
          </a:p>
          <a:p>
            <a:r>
              <a:rPr lang="en-GB" dirty="0"/>
              <a:t>This is unlikely to pass the adjacent colours success criterion as there are so many lines, blue overlaps with blue and orange with orange.</a:t>
            </a:r>
          </a:p>
          <a:p>
            <a:endParaRPr lang="en-GB" dirty="0"/>
          </a:p>
          <a:p>
            <a:r>
              <a:rPr lang="en-GB" dirty="0"/>
              <a:t>It is debatable whether it passes the use of colour success criterion. Although the lines are labelled individually, it is not always possible to follow a line through the chart as there are so many lines and the dashes and dots get mixed up.</a:t>
            </a:r>
          </a:p>
          <a:p>
            <a:endParaRPr lang="en-GB" dirty="0"/>
          </a:p>
          <a:p>
            <a:r>
              <a:rPr lang="en-GB" dirty="0"/>
              <a:t>It does not pass the sensory characteristics success criterion as shape is used to tell the lines apart.</a:t>
            </a:r>
          </a:p>
          <a:p>
            <a:endParaRPr lang="en-GB" dirty="0"/>
          </a:p>
          <a:p>
            <a:r>
              <a:rPr lang="en-GB" dirty="0"/>
              <a:t>Also dashed and dotted lines are also problematic because they can suggest incomplete, provisional or forecasted data. They also make charts cluttered.</a:t>
            </a:r>
          </a:p>
          <a:p>
            <a:r>
              <a:rPr lang="en-GB" dirty="0"/>
              <a:t>So we would advise to avoid dotted and dashed lines.</a:t>
            </a:r>
          </a:p>
        </p:txBody>
      </p:sp>
    </p:spTree>
    <p:extLst>
      <p:ext uri="{BB962C8B-B14F-4D97-AF65-F5344CB8AC3E}">
        <p14:creationId xmlns:p14="http://schemas.microsoft.com/office/powerpoint/2010/main" val="2970072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slide shows the same line chart with eight lines. Only the dark blue and orange colours from our categorical colour palette are used. Data markers are used to tell the lines apart.</a:t>
            </a:r>
          </a:p>
          <a:p>
            <a:endParaRPr lang="en-GB" dirty="0"/>
          </a:p>
          <a:p>
            <a:r>
              <a:rPr lang="en-GB" dirty="0"/>
              <a:t>This is unlikely to pass the adjacent colours success criterion as there are so many lines, blue overlaps with blue and orange with orange at some points. </a:t>
            </a:r>
          </a:p>
          <a:p>
            <a:endParaRPr lang="en-GB" dirty="0"/>
          </a:p>
          <a:p>
            <a:r>
              <a:rPr lang="en-GB" dirty="0"/>
              <a:t>It is debatable whether it passes the use of colour success criterion. Although the lines are labelled individually, it is not always possible to follow a line through the chart as there are so many lines and the data markers get mixed up.</a:t>
            </a:r>
          </a:p>
          <a:p>
            <a:endParaRPr lang="en-GB" dirty="0"/>
          </a:p>
          <a:p>
            <a:r>
              <a:rPr lang="en-GB" dirty="0"/>
              <a:t>It does not pass the sensory characteristics success criterion as shape is used to tell the lines apart.</a:t>
            </a:r>
          </a:p>
          <a:p>
            <a:endParaRPr lang="en-GB" dirty="0"/>
          </a:p>
          <a:p>
            <a:r>
              <a:rPr lang="en-GB" dirty="0"/>
              <a:t>The data markers also make the chart cluttered. Generally we advise to avoid using data markers.</a:t>
            </a:r>
          </a:p>
          <a:p>
            <a:endParaRPr lang="en-GB" baseline="0" dirty="0"/>
          </a:p>
        </p:txBody>
      </p:sp>
    </p:spTree>
    <p:extLst>
      <p:ext uri="{BB962C8B-B14F-4D97-AF65-F5344CB8AC3E}">
        <p14:creationId xmlns:p14="http://schemas.microsoft.com/office/powerpoint/2010/main" val="292009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line chart with eight lines as eight individual small line charts.</a:t>
            </a:r>
          </a:p>
          <a:p>
            <a:endParaRPr lang="en-GB" dirty="0"/>
          </a:p>
          <a:p>
            <a:r>
              <a:rPr lang="en-GB" dirty="0"/>
              <a:t>This again shows that small multiples may be the best accessible  alternative.</a:t>
            </a:r>
          </a:p>
          <a:p>
            <a:endParaRPr lang="en-GB" dirty="0"/>
          </a:p>
          <a:p>
            <a:r>
              <a:rPr lang="en-GB" dirty="0"/>
              <a:t>This approach passes the adjacent colours and use of colour success criterion.</a:t>
            </a:r>
          </a:p>
          <a:p>
            <a:endParaRPr lang="en-GB" dirty="0"/>
          </a:p>
          <a:p>
            <a:r>
              <a:rPr lang="en-GB" dirty="0"/>
              <a:t>But as mentioned, small multiples can be hard to make and take up a lot of room in a release. They may also appear very small on a webpage.</a:t>
            </a:r>
          </a:p>
        </p:txBody>
      </p:sp>
      <p:sp>
        <p:nvSpPr>
          <p:cNvPr id="4" name="Slide Number Placeholder 3"/>
          <p:cNvSpPr>
            <a:spLocks noGrp="1"/>
          </p:cNvSpPr>
          <p:nvPr>
            <p:ph type="sldNum" sz="quarter" idx="5"/>
          </p:nvPr>
        </p:nvSpPr>
        <p:spPr/>
        <p:txBody>
          <a:bodyPr/>
          <a:lstStyle/>
          <a:p>
            <a:fld id="{1751571A-E7CD-4FE1-86E7-8BAAD67D4CE9}" type="slidenum">
              <a:rPr lang="en-GB" smtClean="0"/>
              <a:t>27</a:t>
            </a:fld>
            <a:endParaRPr lang="en-GB"/>
          </a:p>
        </p:txBody>
      </p:sp>
    </p:spTree>
    <p:extLst>
      <p:ext uri="{BB962C8B-B14F-4D97-AF65-F5344CB8AC3E}">
        <p14:creationId xmlns:p14="http://schemas.microsoft.com/office/powerpoint/2010/main" val="2910696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line chart with eight lines where only the line showing the UK data is highlighted in dark blue. The rest are in a light grey. This is a focus chart alternative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debatable whether it passes adjacent colours success criterion. The light grey does not have enough contrast with the white background. If you feel that the essential message of the chart comes across then it can be argued to pass the adjacent colours success criterion. But you should only use this approach when essential and be aware that the plain text alternative becomes very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It is also debatable whether this passes the use of colour success criterion as all the lines are labelled but you cannot tell the grey lines apart. If this is suitable for the message the chart is getting across then it can be argued to pass this success criterion.</a:t>
            </a:r>
          </a:p>
          <a:p>
            <a:endParaRPr lang="en-GB" dirty="0"/>
          </a:p>
          <a:p>
            <a:r>
              <a:rPr lang="en-GB" dirty="0"/>
              <a:t>But you should only use this approach when essential and be aware that the plain text alternative becomes very important.</a:t>
            </a:r>
          </a:p>
        </p:txBody>
      </p:sp>
      <p:sp>
        <p:nvSpPr>
          <p:cNvPr id="4" name="Slide Number Placeholder 3"/>
          <p:cNvSpPr>
            <a:spLocks noGrp="1"/>
          </p:cNvSpPr>
          <p:nvPr>
            <p:ph type="sldNum" sz="quarter" idx="5"/>
          </p:nvPr>
        </p:nvSpPr>
        <p:spPr/>
        <p:txBody>
          <a:bodyPr/>
          <a:lstStyle/>
          <a:p>
            <a:fld id="{1751571A-E7CD-4FE1-86E7-8BAAD67D4CE9}" type="slidenum">
              <a:rPr lang="en-GB" smtClean="0"/>
              <a:t>28</a:t>
            </a:fld>
            <a:endParaRPr lang="en-GB"/>
          </a:p>
        </p:txBody>
      </p:sp>
    </p:spTree>
    <p:extLst>
      <p:ext uri="{BB962C8B-B14F-4D97-AF65-F5344CB8AC3E}">
        <p14:creationId xmlns:p14="http://schemas.microsoft.com/office/powerpoint/2010/main" val="1516732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two pie charts. One with four segments and one with three. They both use our categorical data colour palette. A legend is not used, instead the segments have labels next to them.</a:t>
            </a:r>
          </a:p>
          <a:p>
            <a:endParaRPr lang="en-GB" dirty="0"/>
          </a:p>
          <a:p>
            <a:r>
              <a:rPr lang="en-GB" dirty="0"/>
              <a:t>The pie chart with four segments meets the adjacent colours and the use of colour success criterion.</a:t>
            </a:r>
          </a:p>
          <a:p>
            <a:endParaRPr lang="en-GB" dirty="0"/>
          </a:p>
          <a:p>
            <a:r>
              <a:rPr lang="en-GB" dirty="0"/>
              <a:t>The pie chart with three segments meets the use of colour success criterion (as a legend is not used). If all segments have a bold white border and the pie chart is big enough it can also be argued to meet the adjacent colours success criterion.</a:t>
            </a:r>
          </a:p>
          <a:p>
            <a:endParaRPr lang="en-GB" dirty="0"/>
          </a:p>
          <a:p>
            <a:r>
              <a:rPr lang="en-GB" dirty="0"/>
              <a:t>In general however pie charts should only be used in specific circumstances, see our charts guidance on the Analysis Function website for more information. </a:t>
            </a:r>
          </a:p>
          <a:p>
            <a:endParaRPr lang="en-GB" dirty="0"/>
          </a:p>
          <a:p>
            <a:r>
              <a:rPr lang="en-GB" dirty="0"/>
              <a:t>They also pose other problems for accessibility because </a:t>
            </a:r>
            <a:r>
              <a:rPr lang="en-GB" b="0" i="0" dirty="0">
                <a:solidFill>
                  <a:srgbClr val="333333"/>
                </a:solidFill>
                <a:effectLst/>
                <a:latin typeface="Frutiger Roman"/>
              </a:rPr>
              <a:t>they are hard to understand when magnified.</a:t>
            </a:r>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29</a:t>
            </a:fld>
            <a:endParaRPr lang="en-GB"/>
          </a:p>
        </p:txBody>
      </p:sp>
    </p:spTree>
    <p:extLst>
      <p:ext uri="{BB962C8B-B14F-4D97-AF65-F5344CB8AC3E}">
        <p14:creationId xmlns:p14="http://schemas.microsoft.com/office/powerpoint/2010/main" val="354908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51571A-E7CD-4FE1-86E7-8BAAD67D4CE9}" type="slidenum">
              <a:rPr lang="en-GB" smtClean="0"/>
              <a:t>3</a:t>
            </a:fld>
            <a:endParaRPr lang="en-GB"/>
          </a:p>
        </p:txBody>
      </p:sp>
    </p:spTree>
    <p:extLst>
      <p:ext uri="{BB962C8B-B14F-4D97-AF65-F5344CB8AC3E}">
        <p14:creationId xmlns:p14="http://schemas.microsoft.com/office/powerpoint/2010/main" val="2853390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dirty="0"/>
              <a:t>This slide sums up the section on colour.  </a:t>
            </a:r>
          </a:p>
          <a:p>
            <a:r>
              <a:rPr lang="en-GB" sz="4000" dirty="0"/>
              <a:t>If your chart fails some of the colour related success criterion you should think about the message and think about simplifying your chart.</a:t>
            </a:r>
          </a:p>
          <a:p>
            <a:r>
              <a:rPr lang="en-GB" sz="4000" dirty="0"/>
              <a:t>Think: Do you need the clusters and stacks?</a:t>
            </a:r>
          </a:p>
          <a:p>
            <a:r>
              <a:rPr lang="en-GB" sz="4000" dirty="0"/>
              <a:t>If you do need all the information - consider alternative like small multiples or limited use of patterns on bars.</a:t>
            </a:r>
          </a:p>
          <a:p>
            <a:r>
              <a:rPr lang="en-GB" sz="4000" dirty="0"/>
              <a:t>Note: generally we say to always avoided dotted and dashed lines because the chance of misinterpreting a dashed or dotted line as incomplete, provisional or forecasted data is greater than with a patterned bar.</a:t>
            </a:r>
          </a:p>
          <a:p>
            <a:r>
              <a:rPr lang="en-GB" sz="4000" dirty="0"/>
              <a:t>Avoid legends whenever possible, if the have to be used, put them in the same order and orientation as the stacks or clusters and state this within the chart if you have room. </a:t>
            </a:r>
          </a:p>
          <a:p>
            <a:r>
              <a:rPr lang="en-GB" sz="4000" dirty="0"/>
              <a:t>Write descriptive text alternatives.</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30</a:t>
            </a:fld>
            <a:endParaRPr lang="en-GB"/>
          </a:p>
        </p:txBody>
      </p:sp>
    </p:spTree>
    <p:extLst>
      <p:ext uri="{BB962C8B-B14F-4D97-AF65-F5344CB8AC3E}">
        <p14:creationId xmlns:p14="http://schemas.microsoft.com/office/powerpoint/2010/main" val="1091845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51571A-E7CD-4FE1-86E7-8BAAD67D4CE9}" type="slidenum">
              <a:rPr lang="en-GB" smtClean="0"/>
              <a:t>31</a:t>
            </a:fld>
            <a:endParaRPr lang="en-GB"/>
          </a:p>
        </p:txBody>
      </p:sp>
    </p:spTree>
    <p:extLst>
      <p:ext uri="{BB962C8B-B14F-4D97-AF65-F5344CB8AC3E}">
        <p14:creationId xmlns:p14="http://schemas.microsoft.com/office/powerpoint/2010/main" val="1827409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GB" dirty="0"/>
              <a:t>Another accessibility success criterion to consider.</a:t>
            </a:r>
            <a:endParaRPr lang="en-US" dirty="0">
              <a:latin typeface="Calibri"/>
              <a:cs typeface="Calibri"/>
            </a:endParaRPr>
          </a:p>
        </p:txBody>
      </p:sp>
    </p:spTree>
    <p:extLst>
      <p:ext uri="{BB962C8B-B14F-4D97-AF65-F5344CB8AC3E}">
        <p14:creationId xmlns:p14="http://schemas.microsoft.com/office/powerpoint/2010/main" val="1611111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functionality some websites have which allows a used toggle between a bar chart and a table.</a:t>
            </a:r>
          </a:p>
          <a:p>
            <a:endParaRPr lang="en-GB" dirty="0"/>
          </a:p>
          <a:p>
            <a:r>
              <a:rPr lang="en-GB" dirty="0"/>
              <a:t>This is a good plain text alternative in some circumstances.</a:t>
            </a:r>
          </a:p>
          <a:p>
            <a:endParaRPr lang="en-GB" dirty="0"/>
          </a:p>
          <a:p>
            <a:r>
              <a:rPr lang="en-GB" dirty="0"/>
              <a:t>But:</a:t>
            </a:r>
          </a:p>
          <a:p>
            <a:pPr marL="171450" indent="-171450">
              <a:buFont typeface="Arial" panose="020B0604020202020204" pitchFamily="34" charset="0"/>
              <a:buChar char="•"/>
            </a:pPr>
            <a:r>
              <a:rPr lang="en-GB" dirty="0"/>
              <a:t>the toggle functionality must be accessible</a:t>
            </a:r>
          </a:p>
          <a:p>
            <a:pPr marL="171450" indent="-171450">
              <a:buFont typeface="Arial" panose="020B0604020202020204" pitchFamily="34" charset="0"/>
              <a:buChar char="•"/>
            </a:pPr>
            <a:r>
              <a:rPr lang="en-GB" dirty="0"/>
              <a:t>the table must be marked up properly</a:t>
            </a:r>
          </a:p>
          <a:p>
            <a:pPr marL="171450" indent="-171450">
              <a:buFont typeface="Arial" panose="020B0604020202020204" pitchFamily="34" charset="0"/>
              <a:buChar char="•"/>
            </a:pPr>
            <a:r>
              <a:rPr lang="en-GB" dirty="0"/>
              <a:t>the table cannot be too long</a:t>
            </a:r>
          </a:p>
          <a:p>
            <a:endParaRPr lang="en-GB" dirty="0"/>
          </a:p>
          <a:p>
            <a:r>
              <a:rPr lang="en-GB" dirty="0"/>
              <a:t>Think: can you visualise the chart if someone read you the table?</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33</a:t>
            </a:fld>
            <a:endParaRPr lang="en-GB"/>
          </a:p>
        </p:txBody>
      </p:sp>
    </p:spTree>
    <p:extLst>
      <p:ext uri="{BB962C8B-B14F-4D97-AF65-F5344CB8AC3E}">
        <p14:creationId xmlns:p14="http://schemas.microsoft.com/office/powerpoint/2010/main" val="1437013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how a chart may be displayed in a statistical report, but this time the alternative text is what may come out when a chart is embedded in the HTML code of the page. This slide is meant to give experience of what reading a statistical report may be like for a screen reader user.</a:t>
            </a:r>
          </a:p>
          <a:p>
            <a:endParaRPr lang="en-GB" dirty="0"/>
          </a:p>
          <a:p>
            <a:r>
              <a:rPr lang="en-GB" dirty="0"/>
              <a:t>A chart axis is shown with number of visits in thousands on the y axis and Jan 2018 to May 2022 on the x axis. Two dots are on the chart, one slightly higher than the other. Four lines are now also added to show the different series on the chart.</a:t>
            </a:r>
          </a:p>
          <a:p>
            <a:endParaRPr lang="en-GB" dirty="0"/>
          </a:p>
          <a:p>
            <a:r>
              <a:rPr lang="en-GB" dirty="0"/>
              <a:t>This is meant to show that we have slightly more information from this alternative text, but it is hard to understand. We are still unable to understand the data.</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34</a:t>
            </a:fld>
            <a:endParaRPr lang="en-GB"/>
          </a:p>
        </p:txBody>
      </p:sp>
    </p:spTree>
    <p:extLst>
      <p:ext uri="{BB962C8B-B14F-4D97-AF65-F5344CB8AC3E}">
        <p14:creationId xmlns:p14="http://schemas.microsoft.com/office/powerpoint/2010/main" val="917210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same as the previous but now the alt text has been rewritten to be more descriptive.</a:t>
            </a:r>
          </a:p>
          <a:p>
            <a:endParaRPr lang="en-GB" dirty="0"/>
          </a:p>
          <a:p>
            <a:r>
              <a:rPr lang="en-GB" dirty="0"/>
              <a:t>The content on this slide reads:</a:t>
            </a:r>
          </a:p>
          <a:p>
            <a:endParaRPr lang="en-GB" dirty="0"/>
          </a:p>
          <a:p>
            <a:pPr marL="171450" indent="-171450">
              <a:buFont typeface="Arial" panose="020B0604020202020204" pitchFamily="34" charset="0"/>
              <a:buChar char="•"/>
            </a:pPr>
            <a:r>
              <a:rPr lang="en-GB" dirty="0"/>
              <a:t>Figure 1: European and North American residents helped to push visits to the UK in May 2022 up higher than the previous year</a:t>
            </a:r>
          </a:p>
          <a:p>
            <a:pPr marL="171450" indent="-171450">
              <a:buFont typeface="Arial" panose="020B0604020202020204" pitchFamily="34" charset="0"/>
              <a:buChar char="•"/>
            </a:pPr>
            <a:r>
              <a:rPr lang="en-GB" dirty="0"/>
              <a:t>Overseas residents' visits to the UK by month, January 2018 to May 2022</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Visits to the UK by overseas residents fell sharply to very low levels in April 2020 due to the coronavirus pandemic. Visits from residents of North America have remained low since that time but have started to increase in recent months, standing at 420,000 visits in May 2022. Visits from European residents rose slightly towards the end of 2020 before falling back. In July 2021 they started rising again. In May 2022, there were 2,000,000 visits, almost equal to pre-pandemic levels. (this is the alternative text)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Source: Office for National Statistics - International Passenger Survey</a:t>
            </a:r>
          </a:p>
          <a:p>
            <a:pPr marL="171450" indent="-171450">
              <a:buFont typeface="Arial" panose="020B0604020202020204" pitchFamily="34" charset="0"/>
              <a:buChar char="•"/>
            </a:pPr>
            <a:r>
              <a:rPr lang="en-GB" dirty="0"/>
              <a:t>Download this chart</a:t>
            </a:r>
          </a:p>
          <a:p>
            <a:pPr marL="171450" indent="-171450">
              <a:buFont typeface="Arial" panose="020B0604020202020204" pitchFamily="34" charset="0"/>
              <a:buChar char="•"/>
            </a:pPr>
            <a:r>
              <a:rPr lang="en-GB" dirty="0"/>
              <a:t>Three buttons showing "Image", "CSV" and "XLS"</a:t>
            </a:r>
          </a:p>
          <a:p>
            <a:endParaRPr lang="en-GB" dirty="0"/>
          </a:p>
          <a:p>
            <a:r>
              <a:rPr lang="en-GB" dirty="0"/>
              <a:t>The real chart is shown as an image on this slide as well.</a:t>
            </a:r>
          </a:p>
          <a:p>
            <a:endParaRPr lang="en-GB" dirty="0"/>
          </a:p>
          <a:p>
            <a:r>
              <a:rPr lang="en-GB" dirty="0"/>
              <a:t>This slide is meant to show that descriptive alternative text gives us a much better understanding of the data.</a:t>
            </a:r>
          </a:p>
        </p:txBody>
      </p:sp>
      <p:sp>
        <p:nvSpPr>
          <p:cNvPr id="4" name="Slide Number Placeholder 3"/>
          <p:cNvSpPr>
            <a:spLocks noGrp="1"/>
          </p:cNvSpPr>
          <p:nvPr>
            <p:ph type="sldNum" sz="quarter" idx="5"/>
          </p:nvPr>
        </p:nvSpPr>
        <p:spPr/>
        <p:txBody>
          <a:bodyPr/>
          <a:lstStyle/>
          <a:p>
            <a:fld id="{1751571A-E7CD-4FE1-86E7-8BAAD67D4CE9}" type="slidenum">
              <a:rPr lang="en-GB" smtClean="0"/>
              <a:t>35</a:t>
            </a:fld>
            <a:endParaRPr lang="en-GB"/>
          </a:p>
        </p:txBody>
      </p:sp>
    </p:spTree>
    <p:extLst>
      <p:ext uri="{BB962C8B-B14F-4D97-AF65-F5344CB8AC3E}">
        <p14:creationId xmlns:p14="http://schemas.microsoft.com/office/powerpoint/2010/main" val="1961778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content from the previous slide, but now the descriptive alternative text is placed between the image of the chart and the source information within the body text of the page.</a:t>
            </a:r>
          </a:p>
          <a:p>
            <a:endParaRPr lang="en-GB" dirty="0"/>
          </a:p>
          <a:p>
            <a:r>
              <a:rPr lang="en-GB" dirty="0"/>
              <a:t>This is the best practice structure for charts in reports.</a:t>
            </a:r>
          </a:p>
          <a:p>
            <a:endParaRPr lang="en-GB" dirty="0"/>
          </a:p>
          <a:p>
            <a:r>
              <a:rPr lang="en-GB" dirty="0"/>
              <a:t>Descriptive alternative text should sit within the body text of the page - not in the code behind the image as not everyone can access it there - remember it is not only screen reader users who want alternative text.</a:t>
            </a:r>
          </a:p>
          <a:p>
            <a:endParaRPr lang="en-GB" dirty="0"/>
          </a:p>
          <a:p>
            <a:r>
              <a:rPr lang="en-GB" dirty="0"/>
              <a:t>Ideally the descriptive alternative text should sit directly underneath the chart, before any information on source or data downloads. This makes it clear that the text is linked to the chart.</a:t>
            </a:r>
          </a:p>
          <a:p>
            <a:endParaRPr lang="en-GB" dirty="0"/>
          </a:p>
          <a:p>
            <a:r>
              <a:rPr lang="en-GB" dirty="0"/>
              <a:t>Charts themselves should be hidden from screen reader software so the software reads out the chart title and then the chart description with nothing in between.</a:t>
            </a:r>
          </a:p>
          <a:p>
            <a:endParaRPr lang="en-GB" dirty="0"/>
          </a:p>
          <a:p>
            <a:r>
              <a:rPr lang="en-GB" dirty="0"/>
              <a:t>The only exception to this is if your chart image links to a media file which shows the chart as a larger version. This can be helpful for people with low vision. In this case the alternative text behind the chart (in the code) should say something like "Larger version of [insert chart title]".</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36</a:t>
            </a:fld>
            <a:endParaRPr lang="en-GB"/>
          </a:p>
        </p:txBody>
      </p:sp>
    </p:spTree>
    <p:extLst>
      <p:ext uri="{BB962C8B-B14F-4D97-AF65-F5344CB8AC3E}">
        <p14:creationId xmlns:p14="http://schemas.microsoft.com/office/powerpoint/2010/main" val="395793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chart exercise.</a:t>
            </a:r>
          </a:p>
          <a:p>
            <a:endParaRPr lang="en-GB" dirty="0"/>
          </a:p>
          <a:p>
            <a:r>
              <a:rPr lang="en-GB" dirty="0"/>
              <a:t>The content on this slide reads:</a:t>
            </a:r>
          </a:p>
          <a:p>
            <a:endParaRPr lang="en-GB" dirty="0"/>
          </a:p>
          <a:p>
            <a:r>
              <a:rPr lang="en-GB" dirty="0"/>
              <a:t>School most commonly stated childcare arrangement that helps mothers work (this is the headline title of a chart – this is sometimes argued to be appropriate alternative text as it gives the main message of the chart)</a:t>
            </a:r>
          </a:p>
          <a:p>
            <a:endParaRPr lang="en-GB" dirty="0"/>
          </a:p>
          <a:p>
            <a:r>
              <a:rPr lang="en-GB" dirty="0"/>
              <a:t>Figure 1: Percentage of mothers of children aged 0 to 14 in paid work who stated the listed childcare arrangement helped them go to work, England, 2021 (this is the statistical subtitle of the chart)</a:t>
            </a:r>
          </a:p>
          <a:p>
            <a:endParaRPr lang="en-GB" dirty="0"/>
          </a:p>
          <a:p>
            <a:r>
              <a:rPr lang="en-GB" dirty="0"/>
              <a:t>Then there is an image of a bar chart and a box with a telephone logo and the text "How would you describe this chart over the phone?"</a:t>
            </a:r>
          </a:p>
          <a:p>
            <a:endParaRPr lang="en-GB" dirty="0"/>
          </a:p>
          <a:p>
            <a:r>
              <a:rPr lang="en-GB" dirty="0"/>
              <a:t>People are invited to try and write descriptive alternative text for the chart.</a:t>
            </a:r>
          </a:p>
          <a:p>
            <a:r>
              <a:rPr lang="en-GB" dirty="0"/>
              <a:t>Then they are shown suggested descriptive alternative text which reads:</a:t>
            </a:r>
          </a:p>
          <a:p>
            <a:endParaRPr lang="en-GB" dirty="0"/>
          </a:p>
          <a:p>
            <a:r>
              <a:rPr lang="en-GB" dirty="0"/>
              <a:t>Suggested alternative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most commonly stated childcare arrangement that helped mothers go to work was children being at school (44% stated this). Having reliable childcare or relatives to help were also popular (42% and 38% respectively). Using hours from the 30 hours free childcare scheme was stated by 8%, while 4% stated using the 15 free hours scheme. </a:t>
            </a:r>
            <a:r>
              <a:rPr lang="en-GB" sz="1200" dirty="0">
                <a:latin typeface="Arial" panose="020B0604020202020204" pitchFamily="34" charset="0"/>
                <a:cs typeface="Arial" panose="020B0604020202020204" pitchFamily="34" charset="0"/>
              </a:rPr>
              <a:t>The least common arrangement was employer pays for some or all childcare (1%). </a:t>
            </a:r>
          </a:p>
          <a:p>
            <a:endParaRPr lang="en-GB" dirty="0"/>
          </a:p>
          <a:p>
            <a:r>
              <a:rPr lang="en-GB" dirty="0"/>
              <a:t>This slide is meant to show that the headline title with the main message of the chart does not necessarily give an "equivalent experience" to a disabled person. More detail is often needed.</a:t>
            </a:r>
          </a:p>
        </p:txBody>
      </p:sp>
      <p:sp>
        <p:nvSpPr>
          <p:cNvPr id="4" name="Slide Number Placeholder 3"/>
          <p:cNvSpPr>
            <a:spLocks noGrp="1"/>
          </p:cNvSpPr>
          <p:nvPr>
            <p:ph type="sldNum" sz="quarter" idx="5"/>
          </p:nvPr>
        </p:nvSpPr>
        <p:spPr/>
        <p:txBody>
          <a:bodyPr/>
          <a:lstStyle/>
          <a:p>
            <a:fld id="{1751571A-E7CD-4FE1-86E7-8BAAD67D4CE9}" type="slidenum">
              <a:rPr lang="en-GB" smtClean="0"/>
              <a:t>37</a:t>
            </a:fld>
            <a:endParaRPr lang="en-GB"/>
          </a:p>
        </p:txBody>
      </p:sp>
    </p:spTree>
    <p:extLst>
      <p:ext uri="{BB962C8B-B14F-4D97-AF65-F5344CB8AC3E}">
        <p14:creationId xmlns:p14="http://schemas.microsoft.com/office/powerpoint/2010/main" val="3487155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shows another chart exercise.</a:t>
            </a:r>
          </a:p>
          <a:p>
            <a:endParaRPr lang="en-GB" dirty="0"/>
          </a:p>
          <a:p>
            <a:r>
              <a:rPr lang="en-GB" dirty="0"/>
              <a:t>This slide shows a line chart with one series and annotation.</a:t>
            </a:r>
          </a:p>
          <a:p>
            <a:endParaRPr lang="en-GB" dirty="0"/>
          </a:p>
          <a:p>
            <a:r>
              <a:rPr lang="en-GB" dirty="0"/>
              <a:t>The title of the chart is: Number of live births each year, England and Wales, 1901 to 2018</a:t>
            </a:r>
          </a:p>
          <a:p>
            <a:endParaRPr lang="en-GB" dirty="0"/>
          </a:p>
          <a:p>
            <a:r>
              <a:rPr lang="en-GB" dirty="0"/>
              <a:t>There is a box underneath the chart with a phone icon and the text: "How would you describe this chart over the phone?"</a:t>
            </a:r>
          </a:p>
          <a:p>
            <a:endParaRPr lang="en-GB" dirty="0"/>
          </a:p>
          <a:p>
            <a:r>
              <a:rPr lang="en-GB" dirty="0"/>
              <a:t>People are invited to try and write descriptive alternative text for the chart.</a:t>
            </a:r>
          </a:p>
          <a:p>
            <a:endParaRPr lang="en-GB" dirty="0"/>
          </a:p>
          <a:p>
            <a:r>
              <a:rPr lang="en-GB" dirty="0"/>
              <a:t>Then they are shown suggested descriptive alternative text which reads:</a:t>
            </a:r>
          </a:p>
          <a:p>
            <a:endParaRPr lang="en-GB" dirty="0"/>
          </a:p>
          <a:p>
            <a:r>
              <a:rPr lang="en-GB" dirty="0"/>
              <a:t>Suggested alternative text</a:t>
            </a:r>
          </a:p>
          <a:p>
            <a:r>
              <a:rPr lang="en-GB" dirty="0"/>
              <a:t>In 1901 there were around 1.1 million live births in England and Wales. There was a fall to 800,000 during World War 1 followed by an increase to over 1.1 million when the war ended. Live births were lower (around 700,000 a year) during the 1930s downturn and World War 2. There were peaks in live births after World War 2 and during the 1960s baby boom. Both were just above 1 million. Live births fell to under 700,000 a year in the early 2000s. The increase in the mid 2000s (to around 800,000 a year) is explained by increases in immigration.</a:t>
            </a:r>
          </a:p>
          <a:p>
            <a:endParaRPr lang="en-GB" dirty="0"/>
          </a:p>
          <a:p>
            <a:r>
              <a:rPr lang="en-GB" dirty="0"/>
              <a:t>This slide provides an extra exercise in writing descriptive alternative text which incorporates annotation.</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38</a:t>
            </a:fld>
            <a:endParaRPr lang="en-GB"/>
          </a:p>
        </p:txBody>
      </p:sp>
    </p:spTree>
    <p:extLst>
      <p:ext uri="{BB962C8B-B14F-4D97-AF65-F5344CB8AC3E}">
        <p14:creationId xmlns:p14="http://schemas.microsoft.com/office/powerpoint/2010/main" val="1175901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Times New Roman" panose="02020603050405020304" pitchFamily="18" charset="0"/>
              </a:rPr>
              <a:t>Text alternatives are very important for accessibility.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The text alternative can be a table in some situations but not all</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The text alternative should be descriptive but think about how you would describe the chart over the phone - you would not describe every single point, you would give an overview</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When provided in the body text (which we advise) the text alternative is not limited to a specific number of characters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Lots of people may need a text alternative so it should be provided in the body text, directly underneath the chart and not in the code behind the chart.</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39</a:t>
            </a:fld>
            <a:endParaRPr lang="en-GB"/>
          </a:p>
        </p:txBody>
      </p:sp>
    </p:spTree>
    <p:extLst>
      <p:ext uri="{BB962C8B-B14F-4D97-AF65-F5344CB8AC3E}">
        <p14:creationId xmlns:p14="http://schemas.microsoft.com/office/powerpoint/2010/main" val="118553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success criterion have to be interpreted and applied to charts.</a:t>
            </a:r>
          </a:p>
          <a:p>
            <a:r>
              <a:rPr lang="en-GB" dirty="0"/>
              <a:t>All our advice is based on interpretation and research. It may differ slightly to other advice.</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a:t>
            </a:fld>
            <a:endParaRPr lang="en-GB"/>
          </a:p>
        </p:txBody>
      </p:sp>
    </p:spTree>
    <p:extLst>
      <p:ext uri="{BB962C8B-B14F-4D97-AF65-F5344CB8AC3E}">
        <p14:creationId xmlns:p14="http://schemas.microsoft.com/office/powerpoint/2010/main" val="1137706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40</a:t>
            </a:fld>
            <a:endParaRPr lang="en-GB"/>
          </a:p>
        </p:txBody>
      </p:sp>
    </p:spTree>
    <p:extLst>
      <p:ext uri="{BB962C8B-B14F-4D97-AF65-F5344CB8AC3E}">
        <p14:creationId xmlns:p14="http://schemas.microsoft.com/office/powerpoint/2010/main" val="2571290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GB" dirty="0"/>
              <a:t>Final accessibility success criterion for this presentation.</a:t>
            </a:r>
          </a:p>
          <a:p>
            <a:pPr>
              <a:buNone/>
            </a:pPr>
            <a:endParaRPr lang="en-GB" dirty="0"/>
          </a:p>
          <a:p>
            <a:pPr>
              <a:buNone/>
            </a:pPr>
            <a:r>
              <a:rPr lang="en-GB" dirty="0"/>
              <a:t>This is relevant for where we place titles and source information. Previous guidance used to state that titles and source information should be within the image of a chart. Now we say this information should be in the body text of a page. This is because text within an image is often hard to read and cannot be read by screen reader software.</a:t>
            </a:r>
            <a:endParaRPr lang="en-US" dirty="0">
              <a:latin typeface="Calibri"/>
              <a:cs typeface="Calibri"/>
            </a:endParaRPr>
          </a:p>
        </p:txBody>
      </p:sp>
    </p:spTree>
    <p:extLst>
      <p:ext uri="{BB962C8B-B14F-4D97-AF65-F5344CB8AC3E}">
        <p14:creationId xmlns:p14="http://schemas.microsoft.com/office/powerpoint/2010/main" val="2415472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an best practice example of a chart published in a report.</a:t>
            </a:r>
          </a:p>
          <a:p>
            <a:endParaRPr lang="en-GB" dirty="0"/>
          </a:p>
          <a:p>
            <a:r>
              <a:rPr lang="en-GB" dirty="0"/>
              <a:t>The headline title is: Can I have some more? Oliver stays on top of baby names list</a:t>
            </a:r>
          </a:p>
          <a:p>
            <a:endParaRPr lang="en-GB" dirty="0"/>
          </a:p>
          <a:p>
            <a:r>
              <a:rPr lang="en-GB" dirty="0"/>
              <a:t>The statistical subtitle is: Figure 1: Number of baby boys given the top 10 most popular names, England 2020</a:t>
            </a:r>
          </a:p>
          <a:p>
            <a:endParaRPr lang="en-GB" dirty="0"/>
          </a:p>
          <a:p>
            <a:r>
              <a:rPr lang="en-GB" dirty="0"/>
              <a:t>Both these should be in the body text of the page.</a:t>
            </a:r>
          </a:p>
          <a:p>
            <a:endParaRPr lang="en-GB" dirty="0"/>
          </a:p>
          <a:p>
            <a:r>
              <a:rPr lang="en-GB" dirty="0"/>
              <a:t>Next comes the image of the chart.</a:t>
            </a:r>
          </a:p>
          <a:p>
            <a:endParaRPr lang="en-GB" dirty="0"/>
          </a:p>
          <a:p>
            <a:r>
              <a:rPr lang="en-GB" dirty="0"/>
              <a:t>The image of the chart should be in SVG format. This allows users to zoom in without the image looking blurry. The chart image should be marked as decorative so that screen reader software ignores it - unless it links to a larger media file (as explained previously).</a:t>
            </a:r>
          </a:p>
          <a:p>
            <a:endParaRPr lang="en-GB" dirty="0"/>
          </a:p>
          <a:p>
            <a:r>
              <a:rPr lang="en-GB" dirty="0"/>
              <a:t>The descriptive alternative text follows directly after the image of the chart within the body text of the page.</a:t>
            </a:r>
          </a:p>
          <a:p>
            <a:endParaRPr lang="en-GB" dirty="0"/>
          </a:p>
          <a:p>
            <a:r>
              <a:rPr lang="en-GB" dirty="0"/>
              <a:t>In this case the descriptive alternative text reads:</a:t>
            </a:r>
          </a:p>
          <a:p>
            <a:endParaRPr lang="en-GB" dirty="0"/>
          </a:p>
          <a:p>
            <a:r>
              <a:rPr lang="en-GB" dirty="0"/>
              <a:t>This bar chart shows Oliver is the most popular name given to baby boys in England in 2020. A total of 4,017 boys were named Oliver, followed closely by George, Arthur, Noah and Muhammad which were all given to over 3,500 babies. The next most popular were Leo, Oscar and Harry (all given to over 3,000). Archie and Henry completed the top 10 (both given to over 2,500).</a:t>
            </a:r>
          </a:p>
          <a:p>
            <a:endParaRPr lang="en-GB" dirty="0"/>
          </a:p>
          <a:p>
            <a:r>
              <a:rPr lang="en-GB" dirty="0"/>
              <a:t>Next comes the source information, data download and notes - all also in the body text of the page. In this case the source information reads:</a:t>
            </a:r>
          </a:p>
          <a:p>
            <a:endParaRPr lang="en-GB" dirty="0"/>
          </a:p>
          <a:p>
            <a:r>
              <a:rPr lang="en-GB" dirty="0"/>
              <a:t>Source: Office for National Statistics - Baby names for boys in England and Wales 2020 edition</a:t>
            </a:r>
          </a:p>
          <a:p>
            <a:endParaRPr lang="en-GB" dirty="0"/>
          </a:p>
          <a:p>
            <a:r>
              <a:rPr lang="en-GB" dirty="0"/>
              <a:t>The link to download the data reads:</a:t>
            </a:r>
          </a:p>
          <a:p>
            <a:endParaRPr lang="en-GB" dirty="0"/>
          </a:p>
          <a:p>
            <a:r>
              <a:rPr lang="en-GB" dirty="0"/>
              <a:t>Download the data for Figure 1 (ODS, 2.4KB)</a:t>
            </a:r>
          </a:p>
          <a:p>
            <a:endParaRPr lang="en-GB" dirty="0"/>
          </a:p>
          <a:p>
            <a:r>
              <a:rPr lang="en-GB" dirty="0"/>
              <a:t>Note that this has specific link text, not just "Download the data". It also has file type and size. The data download should be in an accessible format.</a:t>
            </a:r>
          </a:p>
          <a:p>
            <a:endParaRPr lang="en-GB" dirty="0"/>
          </a:p>
          <a:p>
            <a:r>
              <a:rPr lang="en-GB" dirty="0"/>
              <a:t>Finally the notes. These should only be included when necessary and should be succinct as possible. In this case the notes read:</a:t>
            </a:r>
          </a:p>
          <a:p>
            <a:endParaRPr lang="en-GB" dirty="0"/>
          </a:p>
          <a:p>
            <a:r>
              <a:rPr lang="en-GB" dirty="0"/>
              <a:t>Notes:</a:t>
            </a:r>
          </a:p>
          <a:p>
            <a:pPr>
              <a:buFont typeface="Arial" panose="020B0604020202020204" pitchFamily="34" charset="0"/>
              <a:buChar char="•"/>
            </a:pPr>
            <a:r>
              <a:rPr lang="en-GB" dirty="0"/>
              <a:t>Ranking uses exact spellings. Similar names with different spellings are counted separately.</a:t>
            </a:r>
          </a:p>
        </p:txBody>
      </p:sp>
      <p:sp>
        <p:nvSpPr>
          <p:cNvPr id="4" name="Slide Number Placeholder 3"/>
          <p:cNvSpPr>
            <a:spLocks noGrp="1"/>
          </p:cNvSpPr>
          <p:nvPr>
            <p:ph type="sldNum" sz="quarter" idx="5"/>
          </p:nvPr>
        </p:nvSpPr>
        <p:spPr/>
        <p:txBody>
          <a:bodyPr/>
          <a:lstStyle/>
          <a:p>
            <a:fld id="{1751571A-E7CD-4FE1-86E7-8BAAD67D4CE9}" type="slidenum">
              <a:rPr lang="en-GB" smtClean="0"/>
              <a:t>42</a:t>
            </a:fld>
            <a:endParaRPr lang="en-GB"/>
          </a:p>
        </p:txBody>
      </p:sp>
    </p:spTree>
    <p:extLst>
      <p:ext uri="{BB962C8B-B14F-4D97-AF65-F5344CB8AC3E}">
        <p14:creationId xmlns:p14="http://schemas.microsoft.com/office/powerpoint/2010/main" val="2929962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final section of the presentation. It discusses some other formatting tips to make charts more accessible.</a:t>
            </a:r>
          </a:p>
        </p:txBody>
      </p:sp>
      <p:sp>
        <p:nvSpPr>
          <p:cNvPr id="4" name="Slide Number Placeholder 3"/>
          <p:cNvSpPr>
            <a:spLocks noGrp="1"/>
          </p:cNvSpPr>
          <p:nvPr>
            <p:ph type="sldNum" sz="quarter" idx="5"/>
          </p:nvPr>
        </p:nvSpPr>
        <p:spPr/>
        <p:txBody>
          <a:bodyPr/>
          <a:lstStyle/>
          <a:p>
            <a:fld id="{1751571A-E7CD-4FE1-86E7-8BAAD67D4CE9}" type="slidenum">
              <a:rPr lang="en-GB" smtClean="0"/>
              <a:t>43</a:t>
            </a:fld>
            <a:endParaRPr lang="en-GB"/>
          </a:p>
        </p:txBody>
      </p:sp>
    </p:spTree>
    <p:extLst>
      <p:ext uri="{BB962C8B-B14F-4D97-AF65-F5344CB8AC3E}">
        <p14:creationId xmlns:p14="http://schemas.microsoft.com/office/powerpoint/2010/main" val="1237226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invites users to choose which is better:</a:t>
            </a:r>
          </a:p>
          <a:p>
            <a:endParaRPr lang="en-GB" dirty="0"/>
          </a:p>
          <a:p>
            <a:pPr marL="171450" indent="-171450">
              <a:buFont typeface="Arial" panose="020B0604020202020204" pitchFamily="34" charset="0"/>
              <a:buChar char="•"/>
            </a:pPr>
            <a:r>
              <a:rPr lang="en-GB" dirty="0"/>
              <a:t>the line chart on the left with text boxes, perpendicular text, data markers on the lines, a legend and a grey background</a:t>
            </a:r>
          </a:p>
          <a:p>
            <a:pPr marL="171450" indent="-171450">
              <a:buFont typeface="Arial" panose="020B0604020202020204" pitchFamily="34" charset="0"/>
              <a:buChar char="•"/>
            </a:pPr>
            <a:r>
              <a:rPr lang="en-GB" dirty="0"/>
              <a:t>the line chart on the right which has a white background, lines which use the blue and orange colours from our categorical colour palette, no data markers, no legend (lines labelled on the chart) and no perpendicular text</a:t>
            </a:r>
          </a:p>
          <a:p>
            <a:pPr>
              <a:buFont typeface="Arial" panose="020B0604020202020204" pitchFamily="34" charset="0"/>
              <a:buNone/>
            </a:pPr>
            <a:endParaRPr lang="en-GB" dirty="0"/>
          </a:p>
          <a:p>
            <a:r>
              <a:rPr lang="en-GB" dirty="0"/>
              <a:t>The chart on the right is better for accessibility. The message is to keep charts as simple as possible and never use perpendicular text.</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44</a:t>
            </a:fld>
            <a:endParaRPr lang="en-GB"/>
          </a:p>
        </p:txBody>
      </p:sp>
    </p:spTree>
    <p:extLst>
      <p:ext uri="{BB962C8B-B14F-4D97-AF65-F5344CB8AC3E}">
        <p14:creationId xmlns:p14="http://schemas.microsoft.com/office/powerpoint/2010/main" val="1797772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two versions of the same bar chart showing levels for the areas of England. </a:t>
            </a:r>
          </a:p>
          <a:p>
            <a:endParaRPr lang="en-GB" dirty="0"/>
          </a:p>
          <a:p>
            <a:r>
              <a:rPr lang="en-GB" dirty="0"/>
              <a:t>One has bar labels along the x axis written at an angle the other has the bar labels written on the y axis, not at an angle.</a:t>
            </a:r>
          </a:p>
          <a:p>
            <a:endParaRPr lang="en-GB" dirty="0"/>
          </a:p>
          <a:p>
            <a:r>
              <a:rPr lang="en-GB" dirty="0"/>
              <a:t>The message is: never use wonky text. Text at an angle is hard to read.</a:t>
            </a: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45</a:t>
            </a:fld>
            <a:endParaRPr lang="en-GB"/>
          </a:p>
        </p:txBody>
      </p:sp>
    </p:spTree>
    <p:extLst>
      <p:ext uri="{BB962C8B-B14F-4D97-AF65-F5344CB8AC3E}">
        <p14:creationId xmlns:p14="http://schemas.microsoft.com/office/powerpoint/2010/main" val="1533199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two versions of the same line chart. One has eight gridlines in a light grey colour. The other has 16 gridlines in a dark grey colour.</a:t>
            </a:r>
          </a:p>
          <a:p>
            <a:endParaRPr lang="en-GB" dirty="0"/>
          </a:p>
          <a:p>
            <a:r>
              <a:rPr lang="en-GB" dirty="0"/>
              <a:t>The message is: do not use too many gridlines and keep them a light grey colour. The light grey may fail contrast ratio requirements as it does not have enough contrast with the white background, but in this case it is OK as the gridlines are not necessary, just useful. Also dark gridlines actually make it harder to see the data.</a:t>
            </a:r>
          </a:p>
        </p:txBody>
      </p:sp>
      <p:sp>
        <p:nvSpPr>
          <p:cNvPr id="4" name="Slide Number Placeholder 3"/>
          <p:cNvSpPr>
            <a:spLocks noGrp="1"/>
          </p:cNvSpPr>
          <p:nvPr>
            <p:ph type="sldNum" sz="quarter" idx="5"/>
          </p:nvPr>
        </p:nvSpPr>
        <p:spPr/>
        <p:txBody>
          <a:bodyPr/>
          <a:lstStyle/>
          <a:p>
            <a:fld id="{1751571A-E7CD-4FE1-86E7-8BAAD67D4CE9}" type="slidenum">
              <a:rPr lang="en-GB" smtClean="0"/>
              <a:t>46</a:t>
            </a:fld>
            <a:endParaRPr lang="en-GB"/>
          </a:p>
        </p:txBody>
      </p:sp>
    </p:spTree>
    <p:extLst>
      <p:ext uri="{BB962C8B-B14F-4D97-AF65-F5344CB8AC3E}">
        <p14:creationId xmlns:p14="http://schemas.microsoft.com/office/powerpoint/2010/main" val="3993077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same bar chart three times:</a:t>
            </a:r>
          </a:p>
          <a:p>
            <a:endParaRPr lang="en-GB" dirty="0"/>
          </a:p>
          <a:p>
            <a:pPr marL="171450" indent="-171450">
              <a:buFont typeface="Arial" panose="020B0604020202020204" pitchFamily="34" charset="0"/>
              <a:buChar char="•"/>
            </a:pPr>
            <a:r>
              <a:rPr lang="en-GB" dirty="0"/>
              <a:t>One has no value labels on the bars</a:t>
            </a:r>
          </a:p>
          <a:p>
            <a:pPr marL="171450" indent="-171450">
              <a:buFont typeface="Arial" panose="020B0604020202020204" pitchFamily="34" charset="0"/>
              <a:buChar char="•"/>
            </a:pPr>
            <a:r>
              <a:rPr lang="en-GB" dirty="0"/>
              <a:t>One has value labels at the end of the bars</a:t>
            </a:r>
          </a:p>
          <a:p>
            <a:pPr marL="171450" indent="-171450">
              <a:buFont typeface="Arial" panose="020B0604020202020204" pitchFamily="34" charset="0"/>
              <a:buChar char="•"/>
            </a:pPr>
            <a:r>
              <a:rPr lang="en-GB" dirty="0"/>
              <a:t>One has value labels at the base of the bars when they fit and at the end of the bars when the bars are too short</a:t>
            </a:r>
          </a:p>
          <a:p>
            <a:endParaRPr lang="en-GB" dirty="0"/>
          </a:p>
          <a:p>
            <a:r>
              <a:rPr lang="en-GB" dirty="0"/>
              <a:t>These three bar charts were tweeted by the Head of Data Visualisation at Office for National Statistics. He asked which users prefer. Most preferred value labels on the end of the bars. This went against traditional thinking which is that value labels are easier to read and compare when they are aligned correctly on the base of the bars.</a:t>
            </a:r>
          </a:p>
          <a:p>
            <a:endParaRPr lang="en-GB" dirty="0"/>
          </a:p>
          <a:p>
            <a:r>
              <a:rPr lang="en-GB" dirty="0"/>
              <a:t>This shows that testing is always useful as it may contradict what you think.</a:t>
            </a:r>
          </a:p>
          <a:p>
            <a:endParaRPr lang="en-GB" dirty="0"/>
          </a:p>
          <a:p>
            <a:r>
              <a:rPr lang="en-GB" dirty="0"/>
              <a:t>If you decide to use value labels you have to think about the colour contrast of the text against the background and the size of the text to ensure they are accessible. Also, if people really need value labels you should think about providing a data table instead of a bar chart.</a:t>
            </a:r>
          </a:p>
        </p:txBody>
      </p:sp>
      <p:sp>
        <p:nvSpPr>
          <p:cNvPr id="4" name="Slide Number Placeholder 3"/>
          <p:cNvSpPr>
            <a:spLocks noGrp="1"/>
          </p:cNvSpPr>
          <p:nvPr>
            <p:ph type="sldNum" sz="quarter" idx="5"/>
          </p:nvPr>
        </p:nvSpPr>
        <p:spPr/>
        <p:txBody>
          <a:bodyPr/>
          <a:lstStyle/>
          <a:p>
            <a:fld id="{1751571A-E7CD-4FE1-86E7-8BAAD67D4CE9}" type="slidenum">
              <a:rPr lang="en-GB" smtClean="0"/>
              <a:t>47</a:t>
            </a:fld>
            <a:endParaRPr lang="en-GB"/>
          </a:p>
        </p:txBody>
      </p:sp>
    </p:spTree>
    <p:extLst>
      <p:ext uri="{BB962C8B-B14F-4D97-AF65-F5344CB8AC3E}">
        <p14:creationId xmlns:p14="http://schemas.microsoft.com/office/powerpoint/2010/main" val="2579176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Times New Roman" panose="02020603050405020304" pitchFamily="18" charset="0"/>
              </a:rPr>
              <a:t>Going back to our empathy slides at the start: </a:t>
            </a:r>
          </a:p>
          <a:p>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The user with </a:t>
            </a:r>
            <a:r>
              <a:rPr lang="en-GB" sz="1800" dirty="0" err="1">
                <a:solidFill>
                  <a:srgbClr val="000000"/>
                </a:solidFill>
                <a:effectLst/>
                <a:latin typeface="Calibri" panose="020F0502020204030204" pitchFamily="34" charset="0"/>
                <a:ea typeface="Times New Roman" panose="02020603050405020304" pitchFamily="18" charset="0"/>
              </a:rPr>
              <a:t>colourblindness</a:t>
            </a:r>
            <a:r>
              <a:rPr lang="en-GB" sz="1800" dirty="0">
                <a:solidFill>
                  <a:srgbClr val="000000"/>
                </a:solidFill>
                <a:effectLst/>
                <a:latin typeface="Calibri" panose="020F0502020204030204" pitchFamily="34" charset="0"/>
                <a:ea typeface="Times New Roman" panose="02020603050405020304" pitchFamily="18" charset="0"/>
              </a:rPr>
              <a:t> – we have talked a lot about colour and how to fix the issues.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The user with low vision – we advise to use SVG images of charts to retain clarity and link to larger versions when appropriate.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The user who does not understand charts or who cannot see charts at all – the text alternative is very important to all sorts of users.  </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48</a:t>
            </a:fld>
            <a:endParaRPr lang="en-GB"/>
          </a:p>
        </p:txBody>
      </p:sp>
    </p:spTree>
    <p:extLst>
      <p:ext uri="{BB962C8B-B14F-4D97-AF65-F5344CB8AC3E}">
        <p14:creationId xmlns:p14="http://schemas.microsoft.com/office/powerpoint/2010/main" val="1171989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should test your charts to make sure they are understood and that they work with accessibility software.</a:t>
            </a:r>
          </a:p>
          <a:p>
            <a:endParaRPr lang="en-GB" dirty="0"/>
          </a:p>
          <a:p>
            <a:r>
              <a:rPr lang="en-GB" dirty="0"/>
              <a:t>You can test your charts by:</a:t>
            </a:r>
          </a:p>
          <a:p>
            <a:pPr marL="171450" indent="-171450">
              <a:buFont typeface="Arial" panose="020B0604020202020204" pitchFamily="34" charset="0"/>
              <a:buChar char="•"/>
            </a:pPr>
            <a:r>
              <a:rPr lang="en-GB" dirty="0"/>
              <a:t>tweeting - ask people what they think or set up Twitter polls</a:t>
            </a:r>
          </a:p>
          <a:p>
            <a:pPr marL="171450" indent="-171450">
              <a:buFont typeface="Arial" panose="020B0604020202020204" pitchFamily="34" charset="0"/>
              <a:buChar char="•"/>
            </a:pPr>
            <a:r>
              <a:rPr lang="en-GB" dirty="0"/>
              <a:t>using the Basecamps we have set up (more details on </a:t>
            </a:r>
            <a:r>
              <a:rPr lang="en-GB" dirty="0">
                <a:hlinkClick r:id="rId3"/>
              </a:rPr>
              <a:t>our support page</a:t>
            </a:r>
            <a:r>
              <a:rPr lang="en-GB" dirty="0"/>
              <a:t>)</a:t>
            </a:r>
          </a:p>
          <a:p>
            <a:pPr marL="171450" indent="-171450">
              <a:buFont typeface="Arial" panose="020B0604020202020204" pitchFamily="34" charset="0"/>
              <a:buChar char="•"/>
            </a:pPr>
            <a:r>
              <a:rPr lang="en-GB" dirty="0"/>
              <a:t>asking colleagues</a:t>
            </a:r>
          </a:p>
          <a:p>
            <a:pPr marL="171450" indent="-171450">
              <a:buFont typeface="Arial" panose="020B0604020202020204" pitchFamily="34" charset="0"/>
              <a:buChar char="•"/>
            </a:pPr>
            <a:r>
              <a:rPr lang="en-GB" dirty="0"/>
              <a:t>speaking to your departmental </a:t>
            </a:r>
            <a:r>
              <a:rPr lang="en-GB" dirty="0">
                <a:hlinkClick r:id="rId4"/>
              </a:rPr>
              <a:t>presentation and web dissemination champions </a:t>
            </a:r>
            <a:endParaRPr lang="en-GB" dirty="0"/>
          </a:p>
          <a:p>
            <a:pPr marL="171450" indent="-171450">
              <a:buFont typeface="Arial" panose="020B0604020202020204" pitchFamily="34" charset="0"/>
              <a:buChar char="•"/>
            </a:pPr>
            <a:r>
              <a:rPr lang="en-GB" dirty="0"/>
              <a:t>downloading and testing with screen reader software</a:t>
            </a:r>
          </a:p>
          <a:p>
            <a:pPr marL="171450" indent="-171450">
              <a:buFont typeface="Arial" panose="020B0604020202020204" pitchFamily="34" charset="0"/>
              <a:buChar char="•"/>
            </a:pPr>
            <a:r>
              <a:rPr lang="en-GB" dirty="0"/>
              <a:t>joining the cross-government </a:t>
            </a:r>
            <a:r>
              <a:rPr lang="en-GB" dirty="0">
                <a:hlinkClick r:id="rId5"/>
              </a:rPr>
              <a:t>accessibility community of practice</a:t>
            </a:r>
            <a:endParaRPr lang="en-GB" dirty="0"/>
          </a:p>
          <a:p>
            <a:endParaRPr lang="en-GB" dirty="0"/>
          </a:p>
        </p:txBody>
      </p:sp>
      <p:sp>
        <p:nvSpPr>
          <p:cNvPr id="4" name="Slide Number Placeholder 3"/>
          <p:cNvSpPr>
            <a:spLocks noGrp="1"/>
          </p:cNvSpPr>
          <p:nvPr>
            <p:ph type="sldNum" sz="quarter" idx="5"/>
          </p:nvPr>
        </p:nvSpPr>
        <p:spPr/>
        <p:txBody>
          <a:bodyPr/>
          <a:lstStyle/>
          <a:p>
            <a:fld id="{1751571A-E7CD-4FE1-86E7-8BAAD67D4CE9}" type="slidenum">
              <a:rPr lang="en-GB" smtClean="0"/>
              <a:t>49</a:t>
            </a:fld>
            <a:endParaRPr lang="en-GB"/>
          </a:p>
        </p:txBody>
      </p:sp>
    </p:spTree>
    <p:extLst>
      <p:ext uri="{BB962C8B-B14F-4D97-AF65-F5344CB8AC3E}">
        <p14:creationId xmlns:p14="http://schemas.microsoft.com/office/powerpoint/2010/main" val="125715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51571A-E7CD-4FE1-86E7-8BAAD67D4CE9}" type="slidenum">
              <a:rPr lang="en-GB" smtClean="0"/>
              <a:t>5</a:t>
            </a:fld>
            <a:endParaRPr lang="en-GB"/>
          </a:p>
        </p:txBody>
      </p:sp>
    </p:spTree>
    <p:extLst>
      <p:ext uri="{BB962C8B-B14F-4D97-AF65-F5344CB8AC3E}">
        <p14:creationId xmlns:p14="http://schemas.microsoft.com/office/powerpoint/2010/main" val="4280079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a:t>
            </a:r>
          </a:p>
          <a:p>
            <a:endParaRPr lang="en-GB" dirty="0"/>
          </a:p>
          <a:p>
            <a:r>
              <a:rPr lang="en-GB" dirty="0"/>
              <a:t>Website: analysisfunction.civilservice.gov.uk </a:t>
            </a:r>
          </a:p>
          <a:p>
            <a:r>
              <a:rPr lang="en-GB" dirty="0"/>
              <a:t>Email: analysis.function@ons.gov.uk </a:t>
            </a:r>
          </a:p>
        </p:txBody>
      </p:sp>
      <p:sp>
        <p:nvSpPr>
          <p:cNvPr id="4" name="Slide Number Placeholder 3"/>
          <p:cNvSpPr>
            <a:spLocks noGrp="1"/>
          </p:cNvSpPr>
          <p:nvPr>
            <p:ph type="sldNum" sz="quarter" idx="5"/>
          </p:nvPr>
        </p:nvSpPr>
        <p:spPr/>
        <p:txBody>
          <a:bodyPr/>
          <a:lstStyle/>
          <a:p>
            <a:fld id="{1751571A-E7CD-4FE1-86E7-8BAAD67D4CE9}" type="slidenum">
              <a:rPr lang="en-GB" smtClean="0"/>
              <a:t>50</a:t>
            </a:fld>
            <a:endParaRPr lang="en-GB"/>
          </a:p>
        </p:txBody>
      </p:sp>
    </p:spTree>
    <p:extLst>
      <p:ext uri="{BB962C8B-B14F-4D97-AF65-F5344CB8AC3E}">
        <p14:creationId xmlns:p14="http://schemas.microsoft.com/office/powerpoint/2010/main" val="234552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nine identical clustered bar charts, each displaying a different type of colour blindness.</a:t>
            </a:r>
          </a:p>
        </p:txBody>
      </p:sp>
      <p:sp>
        <p:nvSpPr>
          <p:cNvPr id="4" name="Slide Number Placeholder 3"/>
          <p:cNvSpPr>
            <a:spLocks noGrp="1"/>
          </p:cNvSpPr>
          <p:nvPr>
            <p:ph type="sldNum" sz="quarter" idx="5"/>
          </p:nvPr>
        </p:nvSpPr>
        <p:spPr/>
        <p:txBody>
          <a:bodyPr/>
          <a:lstStyle/>
          <a:p>
            <a:fld id="{1751571A-E7CD-4FE1-86E7-8BAAD67D4CE9}" type="slidenum">
              <a:rPr lang="en-GB" smtClean="0"/>
              <a:t>6</a:t>
            </a:fld>
            <a:endParaRPr lang="en-GB"/>
          </a:p>
        </p:txBody>
      </p:sp>
    </p:spTree>
    <p:extLst>
      <p:ext uri="{BB962C8B-B14F-4D97-AF65-F5344CB8AC3E}">
        <p14:creationId xmlns:p14="http://schemas.microsoft.com/office/powerpoint/2010/main" val="131256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line chart and a bar chart, at first in focus, then blurred. This is to give people experience of viewing chart with low vision.</a:t>
            </a:r>
          </a:p>
        </p:txBody>
      </p:sp>
      <p:sp>
        <p:nvSpPr>
          <p:cNvPr id="4" name="Slide Number Placeholder 3"/>
          <p:cNvSpPr>
            <a:spLocks noGrp="1"/>
          </p:cNvSpPr>
          <p:nvPr>
            <p:ph type="sldNum" sz="quarter" idx="5"/>
          </p:nvPr>
        </p:nvSpPr>
        <p:spPr/>
        <p:txBody>
          <a:bodyPr/>
          <a:lstStyle/>
          <a:p>
            <a:fld id="{1751571A-E7CD-4FE1-86E7-8BAAD67D4CE9}" type="slidenum">
              <a:rPr lang="en-GB" smtClean="0"/>
              <a:t>7</a:t>
            </a:fld>
            <a:endParaRPr lang="en-GB"/>
          </a:p>
        </p:txBody>
      </p:sp>
    </p:spTree>
    <p:extLst>
      <p:ext uri="{BB962C8B-B14F-4D97-AF65-F5344CB8AC3E}">
        <p14:creationId xmlns:p14="http://schemas.microsoft.com/office/powerpoint/2010/main" val="69334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normal clustered bar chart first, then the bars are replaced with squiggly lines. This is to give people experience of what it might be like if you can see a chart but you cannot understand it.</a:t>
            </a:r>
          </a:p>
        </p:txBody>
      </p:sp>
      <p:sp>
        <p:nvSpPr>
          <p:cNvPr id="4" name="Slide Number Placeholder 3"/>
          <p:cNvSpPr>
            <a:spLocks noGrp="1"/>
          </p:cNvSpPr>
          <p:nvPr>
            <p:ph type="sldNum" sz="quarter" idx="5"/>
          </p:nvPr>
        </p:nvSpPr>
        <p:spPr/>
        <p:txBody>
          <a:bodyPr/>
          <a:lstStyle/>
          <a:p>
            <a:fld id="{1751571A-E7CD-4FE1-86E7-8BAAD67D4CE9}" type="slidenum">
              <a:rPr lang="en-GB" smtClean="0"/>
              <a:t>8</a:t>
            </a:fld>
            <a:endParaRPr lang="en-GB"/>
          </a:p>
        </p:txBody>
      </p:sp>
    </p:spTree>
    <p:extLst>
      <p:ext uri="{BB962C8B-B14F-4D97-AF65-F5344CB8AC3E}">
        <p14:creationId xmlns:p14="http://schemas.microsoft.com/office/powerpoint/2010/main" val="40451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chart showing how a chart may be displayed within a statistical report. </a:t>
            </a:r>
          </a:p>
          <a:p>
            <a:endParaRPr lang="en-GB" dirty="0"/>
          </a:p>
          <a:p>
            <a:r>
              <a:rPr lang="en-GB" dirty="0"/>
              <a:t>It says:</a:t>
            </a:r>
          </a:p>
          <a:p>
            <a:pPr marL="171450" indent="-171450">
              <a:buFont typeface="Arial" panose="020B0604020202020204" pitchFamily="34" charset="0"/>
              <a:buChar char="•"/>
            </a:pPr>
            <a:r>
              <a:rPr lang="en-GB" dirty="0"/>
              <a:t>Figure 1: European and North American residents  helped to push visits to the UK in May 2022 up higher than the previous year</a:t>
            </a:r>
          </a:p>
          <a:p>
            <a:pPr marL="171450" indent="-171450">
              <a:buFont typeface="Arial" panose="020B0604020202020204" pitchFamily="34" charset="0"/>
              <a:buChar char="•"/>
            </a:pPr>
            <a:r>
              <a:rPr lang="en-GB" dirty="0"/>
              <a:t>Overseas residents' visits to the UK by month, January 2018 to May 2022</a:t>
            </a:r>
          </a:p>
          <a:p>
            <a:pPr marL="171450" indent="-171450">
              <a:buFont typeface="Arial" panose="020B0604020202020204" pitchFamily="34" charset="0"/>
              <a:buChar char="•"/>
            </a:pPr>
            <a:r>
              <a:rPr lang="en-GB" dirty="0"/>
              <a:t>Line chart showing overseas residents' visits, UK, Jan 2018 to May 2022 (this is the alternative text in place of the chart image)</a:t>
            </a:r>
          </a:p>
          <a:p>
            <a:pPr marL="171450" indent="-171450">
              <a:buFont typeface="Arial" panose="020B0604020202020204" pitchFamily="34" charset="0"/>
              <a:buChar char="•"/>
            </a:pPr>
            <a:r>
              <a:rPr lang="en-GB" dirty="0"/>
              <a:t>Source: Office for National Statistics - International Passenger Survey</a:t>
            </a:r>
          </a:p>
          <a:p>
            <a:pPr marL="171450" indent="-171450">
              <a:buFont typeface="Arial" panose="020B0604020202020204" pitchFamily="34" charset="0"/>
              <a:buChar char="•"/>
            </a:pPr>
            <a:r>
              <a:rPr lang="en-GB" dirty="0"/>
              <a:t>Download this chart</a:t>
            </a:r>
          </a:p>
          <a:p>
            <a:pPr marL="171450" indent="-171450">
              <a:buFont typeface="Arial" panose="020B0604020202020204" pitchFamily="34" charset="0"/>
              <a:buChar char="•"/>
            </a:pPr>
            <a:r>
              <a:rPr lang="en-GB" dirty="0"/>
              <a:t>Three buttons showing "Image", "CSV" and "XLS"</a:t>
            </a:r>
          </a:p>
          <a:p>
            <a:endParaRPr lang="en-GB" dirty="0"/>
          </a:p>
          <a:p>
            <a:r>
              <a:rPr lang="en-GB" dirty="0"/>
              <a:t>A chart axis is then shown with number of visits on the y axis and Jan 2018 to May 2022 on the x axis. Two dots are on the chart, one slightly higher than the other.</a:t>
            </a:r>
          </a:p>
          <a:p>
            <a:endParaRPr lang="en-GB" dirty="0"/>
          </a:p>
          <a:p>
            <a:r>
              <a:rPr lang="en-GB" dirty="0"/>
              <a:t>This slide is meant to give experience of what reading a statistical report may be like for a screen reader user. It is meant to show we are unable to fully understand the data when only given limited alternative text.</a:t>
            </a:r>
          </a:p>
        </p:txBody>
      </p:sp>
      <p:sp>
        <p:nvSpPr>
          <p:cNvPr id="4" name="Slide Number Placeholder 3"/>
          <p:cNvSpPr>
            <a:spLocks noGrp="1"/>
          </p:cNvSpPr>
          <p:nvPr>
            <p:ph type="sldNum" sz="quarter" idx="5"/>
          </p:nvPr>
        </p:nvSpPr>
        <p:spPr/>
        <p:txBody>
          <a:bodyPr/>
          <a:lstStyle/>
          <a:p>
            <a:fld id="{1751571A-E7CD-4FE1-86E7-8BAAD67D4CE9}" type="slidenum">
              <a:rPr lang="en-GB" smtClean="0"/>
              <a:t>9</a:t>
            </a:fld>
            <a:endParaRPr lang="en-GB"/>
          </a:p>
        </p:txBody>
      </p:sp>
    </p:spTree>
    <p:extLst>
      <p:ext uri="{BB962C8B-B14F-4D97-AF65-F5344CB8AC3E}">
        <p14:creationId xmlns:p14="http://schemas.microsoft.com/office/powerpoint/2010/main" val="175709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899235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1721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5256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userDrawn="1">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5333">
                <a:latin typeface="+mj-lt"/>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a:alphaModFix amt="50000"/>
          </a:blip>
          <a:stretch>
            <a:fillRect/>
          </a:stretch>
        </p:blipFill>
        <p:spPr>
          <a:xfrm>
            <a:off x="11085500" y="5712381"/>
            <a:ext cx="960000" cy="960000"/>
          </a:xfrm>
          <a:prstGeom prst="rect">
            <a:avLst/>
          </a:prstGeom>
        </p:spPr>
      </p:pic>
    </p:spTree>
    <p:extLst>
      <p:ext uri="{BB962C8B-B14F-4D97-AF65-F5344CB8AC3E}">
        <p14:creationId xmlns:p14="http://schemas.microsoft.com/office/powerpoint/2010/main" val="219985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userDrawn="1">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609600" y="1857374"/>
            <a:ext cx="8264800" cy="4710492"/>
          </a:xfrm>
          <a:prstGeom prst="rect">
            <a:avLst/>
          </a:prstGeom>
        </p:spPr>
        <p:txBody>
          <a:bodyPr spcFirstLastPara="1" wrap="square" lIns="0" tIns="0" rIns="0" bIns="0" anchor="ctr" anchorCtr="0">
            <a:noAutofit/>
          </a:bodyPr>
          <a:lstStyle>
            <a:lvl1pPr marL="609585" lvl="0" indent="-304792" rtl="0">
              <a:spcBef>
                <a:spcPts val="480"/>
              </a:spcBef>
              <a:spcAft>
                <a:spcPts val="0"/>
              </a:spcAft>
              <a:buClr>
                <a:schemeClr val="dk2"/>
              </a:buClr>
              <a:buSzPts val="1800"/>
              <a:buNone/>
              <a:defRPr sz="2400">
                <a:solidFill>
                  <a:schemeClr val="dk2"/>
                </a:solidFill>
                <a:latin typeface="+mj-lt"/>
              </a:defRPr>
            </a:lvl1pPr>
          </a:lstStyle>
          <a:p>
            <a:endParaRPr/>
          </a:p>
        </p:txBody>
      </p:sp>
      <p:sp>
        <p:nvSpPr>
          <p:cNvPr id="61" name="Google Shape;6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8BD00EA6-5035-4507-B56E-6DBD6CCC63B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7356134" y="783566"/>
            <a:ext cx="4825620" cy="6069257"/>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609599" y="783567"/>
            <a:ext cx="10204495" cy="958400"/>
          </a:xfrm>
          <a:prstGeom prst="rect">
            <a:avLst/>
          </a:prstGeom>
        </p:spPr>
        <p:txBody>
          <a:bodyPr/>
          <a:lstStyle>
            <a:lvl1pPr>
              <a:defRPr sz="4267">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4">
            <a:alphaModFix amt="50000"/>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128613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dirty="0"/>
              <a:t>Title Text</a:t>
            </a:r>
          </a:p>
        </p:txBody>
      </p:sp>
    </p:spTree>
    <p:extLst>
      <p:ext uri="{BB962C8B-B14F-4D97-AF65-F5344CB8AC3E}">
        <p14:creationId xmlns:p14="http://schemas.microsoft.com/office/powerpoint/2010/main" val="39548154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439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79634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8543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37526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57732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7657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129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29/09/2022</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0465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29/09/2022</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263497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analysisfunction.civilservice.gov.uk/policy-store/data-visualisation-colours-in-char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chart" Target="../charts/chart4.xml"/><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34.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www.ons.gov.uk/peoplepopulationandcommunity/wellbeing/bulletins/trustingovernmentuk/2022" TargetMode="External"/><Relationship Id="rId3" Type="http://schemas.openxmlformats.org/officeDocument/2006/relationships/image" Target="../media/image31.png"/><Relationship Id="rId7"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32.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chart" Target="../charts/chart13.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18.xml"/><Relationship Id="rId7" Type="http://schemas.openxmlformats.org/officeDocument/2006/relationships/image" Target="../media/image32.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chart" Target="../charts/chart19.xml"/><Relationship Id="rId4" Type="http://schemas.openxmlformats.org/officeDocument/2006/relationships/image" Target="../media/image7.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1.sv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w3.org/TR/WCAG2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hart" Target="../charts/char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B6CF-40F0-46E8-8431-C48F851A4C25}"/>
              </a:ext>
            </a:extLst>
          </p:cNvPr>
          <p:cNvSpPr>
            <a:spLocks noGrp="1"/>
          </p:cNvSpPr>
          <p:nvPr>
            <p:ph type="ctrTitle"/>
          </p:nvPr>
        </p:nvSpPr>
        <p:spPr>
          <a:xfrm>
            <a:off x="483219" y="1496200"/>
            <a:ext cx="5612781" cy="3865600"/>
          </a:xfrm>
        </p:spPr>
        <p:txBody>
          <a:bodyPr/>
          <a:lstStyle/>
          <a:p>
            <a:r>
              <a:rPr lang="en-GB" dirty="0">
                <a:solidFill>
                  <a:schemeClr val="bg1"/>
                </a:solidFill>
                <a:latin typeface="Arial" panose="020B0604020202020204" pitchFamily="34" charset="0"/>
                <a:cs typeface="Arial" panose="020B0604020202020204" pitchFamily="34" charset="0"/>
              </a:rPr>
              <a:t>Making charts accessible </a:t>
            </a:r>
            <a:br>
              <a:rPr lang="en-GB" dirty="0">
                <a:solidFill>
                  <a:schemeClr val="bg1"/>
                </a:solidFill>
                <a:latin typeface="Arial" panose="020B0604020202020204" pitchFamily="34" charset="0"/>
                <a:cs typeface="Arial" panose="020B0604020202020204" pitchFamily="34" charset="0"/>
              </a:rPr>
            </a:b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DataConnect22</a:t>
            </a:r>
          </a:p>
        </p:txBody>
      </p:sp>
      <p:pic>
        <p:nvPicPr>
          <p:cNvPr id="3" name="Picture 2">
            <a:extLst>
              <a:ext uri="{FF2B5EF4-FFF2-40B4-BE49-F238E27FC236}">
                <a16:creationId xmlns:a16="http://schemas.microsoft.com/office/drawing/2014/main" id="{0C81AF14-C8E0-49A2-A978-61C8B048C8FA}"/>
              </a:ext>
            </a:extLst>
          </p:cNvPr>
          <p:cNvPicPr>
            <a:picLocks noChangeAspect="1"/>
          </p:cNvPicPr>
          <p:nvPr/>
        </p:nvPicPr>
        <p:blipFill rotWithShape="1">
          <a:blip r:embed="rId3"/>
          <a:srcRect r="1100"/>
          <a:stretch/>
        </p:blipFill>
        <p:spPr>
          <a:xfrm>
            <a:off x="8524915" y="2521941"/>
            <a:ext cx="1822917" cy="1814119"/>
          </a:xfrm>
          <a:prstGeom prst="rect">
            <a:avLst/>
          </a:prstGeom>
          <a:noFill/>
          <a:effectLst>
            <a:glow rad="101600">
              <a:schemeClr val="accent2">
                <a:satMod val="175000"/>
                <a:alpha val="40000"/>
              </a:schemeClr>
            </a:glow>
          </a:effectLst>
          <a:scene3d>
            <a:camera prst="orthographicFront"/>
            <a:lightRig rig="threePt" dir="t"/>
          </a:scene3d>
          <a:sp3d>
            <a:bevelT/>
            <a:bevelB/>
          </a:sp3d>
        </p:spPr>
      </p:pic>
    </p:spTree>
    <p:extLst>
      <p:ext uri="{BB962C8B-B14F-4D97-AF65-F5344CB8AC3E}">
        <p14:creationId xmlns:p14="http://schemas.microsoft.com/office/powerpoint/2010/main" val="423030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5460B8-E0DA-38DD-C79F-6DB19D257DDF}"/>
              </a:ext>
            </a:extLst>
          </p:cNvPr>
          <p:cNvPicPr>
            <a:picLocks noChangeAspect="1"/>
          </p:cNvPicPr>
          <p:nvPr/>
        </p:nvPicPr>
        <p:blipFill rotWithShape="1">
          <a:blip r:embed="rId4"/>
          <a:srcRect l="21250" t="59048" r="36071" b="6825"/>
          <a:stretch/>
        </p:blipFill>
        <p:spPr>
          <a:xfrm>
            <a:off x="185057" y="203325"/>
            <a:ext cx="7228113" cy="6502275"/>
          </a:xfrm>
          <a:prstGeom prst="rect">
            <a:avLst/>
          </a:prstGeom>
        </p:spPr>
      </p:pic>
      <p:sp>
        <p:nvSpPr>
          <p:cNvPr id="9" name="TextBox 8">
            <a:extLst>
              <a:ext uri="{FF2B5EF4-FFF2-40B4-BE49-F238E27FC236}">
                <a16:creationId xmlns:a16="http://schemas.microsoft.com/office/drawing/2014/main" id="{014EFDD8-D294-BEE8-7003-B9D552E96188}"/>
              </a:ext>
            </a:extLst>
          </p:cNvPr>
          <p:cNvSpPr txBox="1"/>
          <p:nvPr/>
        </p:nvSpPr>
        <p:spPr>
          <a:xfrm>
            <a:off x="653141" y="1282390"/>
            <a:ext cx="6291944" cy="3785652"/>
          </a:xfrm>
          <a:prstGeom prst="rect">
            <a:avLst/>
          </a:prstGeom>
          <a:solidFill>
            <a:schemeClr val="bg1"/>
          </a:solidFill>
        </p:spPr>
        <p:txBody>
          <a:bodyPr wrap="square">
            <a:spAutoFit/>
          </a:bodyPr>
          <a:lstStyle/>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Clickable link all visits thousands, clickable link North America thousands clickable link Europe thousands clickable link other countries thousands</a:t>
            </a:r>
          </a:p>
          <a:p>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May 22 Dec 21 July 21 Feb 21 Sept 20 Apr 20 Nov 19 Jun 19 Jan 19 Aug 18 Mar 18 </a:t>
            </a:r>
          </a:p>
          <a:p>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Zero comma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one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two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three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four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five</a:t>
            </a: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C8B57A0-3751-A5AD-A29D-9FAF09DC33C0}"/>
              </a:ext>
            </a:extLst>
          </p:cNvPr>
          <p:cNvGrpSpPr/>
          <p:nvPr/>
        </p:nvGrpSpPr>
        <p:grpSpPr>
          <a:xfrm>
            <a:off x="6461550" y="1439739"/>
            <a:ext cx="5393590" cy="4242085"/>
            <a:chOff x="6461550" y="1439739"/>
            <a:chExt cx="5393590" cy="4242085"/>
          </a:xfrm>
        </p:grpSpPr>
        <p:grpSp>
          <p:nvGrpSpPr>
            <p:cNvPr id="6" name="Group 5">
              <a:extLst>
                <a:ext uri="{FF2B5EF4-FFF2-40B4-BE49-F238E27FC236}">
                  <a16:creationId xmlns:a16="http://schemas.microsoft.com/office/drawing/2014/main" id="{36C77D39-4ADF-B36A-BDAD-1B66D1B9B5F0}"/>
                </a:ext>
              </a:extLst>
            </p:cNvPr>
            <p:cNvGrpSpPr/>
            <p:nvPr/>
          </p:nvGrpSpPr>
          <p:grpSpPr>
            <a:xfrm>
              <a:off x="6461550" y="1439739"/>
              <a:ext cx="5393590" cy="4242085"/>
              <a:chOff x="6461550" y="1439739"/>
              <a:chExt cx="5393590" cy="4242085"/>
            </a:xfrm>
          </p:grpSpPr>
          <p:cxnSp>
            <p:nvCxnSpPr>
              <p:cNvPr id="7" name="Straight Connector 6">
                <a:extLst>
                  <a:ext uri="{FF2B5EF4-FFF2-40B4-BE49-F238E27FC236}">
                    <a16:creationId xmlns:a16="http://schemas.microsoft.com/office/drawing/2014/main" id="{AB0FD7B6-D048-AB09-3CDB-C6E97B233D0B}"/>
                  </a:ext>
                </a:extLst>
              </p:cNvPr>
              <p:cNvCxnSpPr/>
              <p:nvPr/>
            </p:nvCxnSpPr>
            <p:spPr>
              <a:xfrm>
                <a:off x="7799294" y="2033195"/>
                <a:ext cx="0" cy="31735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1986AA-87A2-A00D-7521-7E0C7EF7883F}"/>
                  </a:ext>
                </a:extLst>
              </p:cNvPr>
              <p:cNvCxnSpPr>
                <a:cxnSpLocks/>
              </p:cNvCxnSpPr>
              <p:nvPr/>
            </p:nvCxnSpPr>
            <p:spPr>
              <a:xfrm flipH="1">
                <a:off x="7788536" y="5206701"/>
                <a:ext cx="33761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538D00-A51B-C9CF-5188-2F72169FFD69}"/>
                  </a:ext>
                </a:extLst>
              </p:cNvPr>
              <p:cNvSpPr txBox="1"/>
              <p:nvPr/>
            </p:nvSpPr>
            <p:spPr>
              <a:xfrm>
                <a:off x="10741822" y="5312492"/>
                <a:ext cx="1113318" cy="369332"/>
              </a:xfrm>
              <a:prstGeom prst="rect">
                <a:avLst/>
              </a:prstGeom>
              <a:noFill/>
            </p:spPr>
            <p:txBody>
              <a:bodyPr wrap="none" rtlCol="0">
                <a:spAutoFit/>
              </a:bodyPr>
              <a:lstStyle/>
              <a:p>
                <a:r>
                  <a:rPr lang="en-GB" dirty="0"/>
                  <a:t>May 2022</a:t>
                </a:r>
              </a:p>
            </p:txBody>
          </p:sp>
          <p:sp>
            <p:nvSpPr>
              <p:cNvPr id="12" name="TextBox 11">
                <a:extLst>
                  <a:ext uri="{FF2B5EF4-FFF2-40B4-BE49-F238E27FC236}">
                    <a16:creationId xmlns:a16="http://schemas.microsoft.com/office/drawing/2014/main" id="{38193CA1-B572-467B-809B-0BC4EC50D191}"/>
                  </a:ext>
                </a:extLst>
              </p:cNvPr>
              <p:cNvSpPr txBox="1"/>
              <p:nvPr/>
            </p:nvSpPr>
            <p:spPr>
              <a:xfrm>
                <a:off x="7462431" y="5312492"/>
                <a:ext cx="1011815" cy="369332"/>
              </a:xfrm>
              <a:prstGeom prst="rect">
                <a:avLst/>
              </a:prstGeom>
              <a:noFill/>
            </p:spPr>
            <p:txBody>
              <a:bodyPr wrap="none" rtlCol="0">
                <a:spAutoFit/>
              </a:bodyPr>
              <a:lstStyle/>
              <a:p>
                <a:r>
                  <a:rPr lang="en-GB" dirty="0"/>
                  <a:t>Jan 2018</a:t>
                </a:r>
              </a:p>
            </p:txBody>
          </p:sp>
          <p:sp>
            <p:nvSpPr>
              <p:cNvPr id="13" name="TextBox 12">
                <a:extLst>
                  <a:ext uri="{FF2B5EF4-FFF2-40B4-BE49-F238E27FC236}">
                    <a16:creationId xmlns:a16="http://schemas.microsoft.com/office/drawing/2014/main" id="{130EF532-406E-B007-CBF2-4792160D0BE2}"/>
                  </a:ext>
                </a:extLst>
              </p:cNvPr>
              <p:cNvSpPr txBox="1"/>
              <p:nvPr/>
            </p:nvSpPr>
            <p:spPr>
              <a:xfrm>
                <a:off x="6461550" y="1439739"/>
                <a:ext cx="1721946" cy="646331"/>
              </a:xfrm>
              <a:prstGeom prst="rect">
                <a:avLst/>
              </a:prstGeom>
              <a:noFill/>
            </p:spPr>
            <p:txBody>
              <a:bodyPr wrap="none" rtlCol="0">
                <a:spAutoFit/>
              </a:bodyPr>
              <a:lstStyle/>
              <a:p>
                <a:pPr algn="r"/>
                <a:r>
                  <a:rPr lang="en-GB" dirty="0"/>
                  <a:t>Number of visits</a:t>
                </a:r>
              </a:p>
              <a:p>
                <a:pPr algn="r"/>
                <a:r>
                  <a:rPr lang="en-GB" dirty="0"/>
                  <a:t>thousands</a:t>
                </a:r>
              </a:p>
            </p:txBody>
          </p:sp>
          <p:sp>
            <p:nvSpPr>
              <p:cNvPr id="14" name="Oval 13">
                <a:extLst>
                  <a:ext uri="{FF2B5EF4-FFF2-40B4-BE49-F238E27FC236}">
                    <a16:creationId xmlns:a16="http://schemas.microsoft.com/office/drawing/2014/main" id="{A43829F5-B842-254E-B05F-AE85E618EF9E}"/>
                  </a:ext>
                </a:extLst>
              </p:cNvPr>
              <p:cNvSpPr/>
              <p:nvPr/>
            </p:nvSpPr>
            <p:spPr>
              <a:xfrm>
                <a:off x="10951287" y="313980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6900FCD-6017-4913-E75E-50977150AA12}"/>
                  </a:ext>
                </a:extLst>
              </p:cNvPr>
              <p:cNvSpPr/>
              <p:nvPr/>
            </p:nvSpPr>
            <p:spPr>
              <a:xfrm>
                <a:off x="10339892" y="334599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 name="Straight Connector 2">
              <a:extLst>
                <a:ext uri="{FF2B5EF4-FFF2-40B4-BE49-F238E27FC236}">
                  <a16:creationId xmlns:a16="http://schemas.microsoft.com/office/drawing/2014/main" id="{A9E9AF40-62B2-627A-72E2-A8C4E3B8247B}"/>
                </a:ext>
              </a:extLst>
            </p:cNvPr>
            <p:cNvCxnSpPr/>
            <p:nvPr/>
          </p:nvCxnSpPr>
          <p:spPr>
            <a:xfrm>
              <a:off x="10556471" y="1690735"/>
              <a:ext cx="849587" cy="0"/>
            </a:xfrm>
            <a:prstGeom prst="line">
              <a:avLst/>
            </a:prstGeom>
            <a:ln w="28575">
              <a:solidFill>
                <a:srgbClr val="12436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789B4B-1E6C-195F-24D6-A5D9B2D6141F}"/>
                </a:ext>
              </a:extLst>
            </p:cNvPr>
            <p:cNvCxnSpPr/>
            <p:nvPr/>
          </p:nvCxnSpPr>
          <p:spPr>
            <a:xfrm>
              <a:off x="10556471" y="1929197"/>
              <a:ext cx="849587" cy="0"/>
            </a:xfrm>
            <a:prstGeom prst="line">
              <a:avLst/>
            </a:prstGeom>
            <a:ln w="28575">
              <a:solidFill>
                <a:srgbClr val="28A19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BEE666-5995-055D-48F1-B48F21D62141}"/>
                </a:ext>
              </a:extLst>
            </p:cNvPr>
            <p:cNvCxnSpPr/>
            <p:nvPr/>
          </p:nvCxnSpPr>
          <p:spPr>
            <a:xfrm>
              <a:off x="10556468" y="2156902"/>
              <a:ext cx="849587" cy="0"/>
            </a:xfrm>
            <a:prstGeom prst="line">
              <a:avLst/>
            </a:prstGeom>
            <a:ln w="28575">
              <a:solidFill>
                <a:srgbClr val="8016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607EF-B24A-6EE2-D2A5-761329248A67}"/>
                </a:ext>
              </a:extLst>
            </p:cNvPr>
            <p:cNvCxnSpPr/>
            <p:nvPr/>
          </p:nvCxnSpPr>
          <p:spPr>
            <a:xfrm>
              <a:off x="10556468" y="2363088"/>
              <a:ext cx="849587" cy="0"/>
            </a:xfrm>
            <a:prstGeom prst="line">
              <a:avLst/>
            </a:prstGeom>
            <a:ln w="28575">
              <a:solidFill>
                <a:srgbClr val="F46A2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204EC9-CD4F-719F-56AE-30F2638CF796}"/>
                </a:ext>
              </a:extLst>
            </p:cNvPr>
            <p:cNvSpPr txBox="1"/>
            <p:nvPr/>
          </p:nvSpPr>
          <p:spPr>
            <a:xfrm>
              <a:off x="9559083" y="1506069"/>
              <a:ext cx="942887" cy="369332"/>
            </a:xfrm>
            <a:prstGeom prst="rect">
              <a:avLst/>
            </a:prstGeom>
            <a:noFill/>
          </p:spPr>
          <p:txBody>
            <a:bodyPr wrap="none" rtlCol="0">
              <a:spAutoFit/>
            </a:bodyPr>
            <a:lstStyle/>
            <a:p>
              <a:r>
                <a:rPr lang="en-GB" dirty="0"/>
                <a:t>All visits</a:t>
              </a:r>
            </a:p>
          </p:txBody>
        </p:sp>
        <p:sp>
          <p:nvSpPr>
            <p:cNvPr id="22" name="TextBox 21">
              <a:extLst>
                <a:ext uri="{FF2B5EF4-FFF2-40B4-BE49-F238E27FC236}">
                  <a16:creationId xmlns:a16="http://schemas.microsoft.com/office/drawing/2014/main" id="{89F5400F-746D-6F5A-1158-BDD3A3E154B4}"/>
                </a:ext>
              </a:extLst>
            </p:cNvPr>
            <p:cNvSpPr txBox="1"/>
            <p:nvPr/>
          </p:nvSpPr>
          <p:spPr>
            <a:xfrm>
              <a:off x="8959621" y="1732174"/>
              <a:ext cx="1559722" cy="369332"/>
            </a:xfrm>
            <a:prstGeom prst="rect">
              <a:avLst/>
            </a:prstGeom>
            <a:noFill/>
          </p:spPr>
          <p:txBody>
            <a:bodyPr wrap="none" rtlCol="0">
              <a:spAutoFit/>
            </a:bodyPr>
            <a:lstStyle/>
            <a:p>
              <a:r>
                <a:rPr lang="en-GB" dirty="0"/>
                <a:t>North America</a:t>
              </a:r>
            </a:p>
          </p:txBody>
        </p:sp>
        <p:sp>
          <p:nvSpPr>
            <p:cNvPr id="23" name="TextBox 22">
              <a:extLst>
                <a:ext uri="{FF2B5EF4-FFF2-40B4-BE49-F238E27FC236}">
                  <a16:creationId xmlns:a16="http://schemas.microsoft.com/office/drawing/2014/main" id="{478512E1-E314-CB14-862D-34291CE4B0F7}"/>
                </a:ext>
              </a:extLst>
            </p:cNvPr>
            <p:cNvSpPr txBox="1"/>
            <p:nvPr/>
          </p:nvSpPr>
          <p:spPr>
            <a:xfrm>
              <a:off x="9655905" y="1947119"/>
              <a:ext cx="854208" cy="369332"/>
            </a:xfrm>
            <a:prstGeom prst="rect">
              <a:avLst/>
            </a:prstGeom>
            <a:noFill/>
          </p:spPr>
          <p:txBody>
            <a:bodyPr wrap="none" rtlCol="0">
              <a:spAutoFit/>
            </a:bodyPr>
            <a:lstStyle/>
            <a:p>
              <a:r>
                <a:rPr lang="en-GB" dirty="0"/>
                <a:t>Europe</a:t>
              </a:r>
            </a:p>
          </p:txBody>
        </p:sp>
        <p:sp>
          <p:nvSpPr>
            <p:cNvPr id="24" name="TextBox 23">
              <a:extLst>
                <a:ext uri="{FF2B5EF4-FFF2-40B4-BE49-F238E27FC236}">
                  <a16:creationId xmlns:a16="http://schemas.microsoft.com/office/drawing/2014/main" id="{64A4C65A-BF39-3094-8170-36FDF2CC98CD}"/>
                </a:ext>
              </a:extLst>
            </p:cNvPr>
            <p:cNvSpPr txBox="1"/>
            <p:nvPr/>
          </p:nvSpPr>
          <p:spPr>
            <a:xfrm>
              <a:off x="8895757" y="2173224"/>
              <a:ext cx="1658596" cy="369332"/>
            </a:xfrm>
            <a:prstGeom prst="rect">
              <a:avLst/>
            </a:prstGeom>
            <a:noFill/>
          </p:spPr>
          <p:txBody>
            <a:bodyPr wrap="none" rtlCol="0">
              <a:spAutoFit/>
            </a:bodyPr>
            <a:lstStyle/>
            <a:p>
              <a:r>
                <a:rPr lang="en-GB" dirty="0"/>
                <a:t>Other countries</a:t>
              </a:r>
            </a:p>
          </p:txBody>
        </p:sp>
      </p:grpSp>
    </p:spTree>
    <p:extLst>
      <p:ext uri="{BB962C8B-B14F-4D97-AF65-F5344CB8AC3E}">
        <p14:creationId xmlns:p14="http://schemas.microsoft.com/office/powerpoint/2010/main" val="335661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76EF88-E14F-AF41-AEB2-8D4F0A4CC1D2}"/>
              </a:ext>
            </a:extLst>
          </p:cNvPr>
          <p:cNvPicPr>
            <a:picLocks noChangeAspect="1"/>
          </p:cNvPicPr>
          <p:nvPr/>
        </p:nvPicPr>
        <p:blipFill rotWithShape="1">
          <a:blip r:embed="rId3"/>
          <a:srcRect t="65397" r="76607" b="4444"/>
          <a:stretch/>
        </p:blipFill>
        <p:spPr>
          <a:xfrm>
            <a:off x="370113" y="113427"/>
            <a:ext cx="4572001" cy="6631145"/>
          </a:xfrm>
          <a:prstGeom prst="rect">
            <a:avLst/>
          </a:prstGeom>
        </p:spPr>
      </p:pic>
      <p:pic>
        <p:nvPicPr>
          <p:cNvPr id="13" name="Picture 12">
            <a:extLst>
              <a:ext uri="{FF2B5EF4-FFF2-40B4-BE49-F238E27FC236}">
                <a16:creationId xmlns:a16="http://schemas.microsoft.com/office/drawing/2014/main" id="{A02DC2BE-8804-E375-68BD-86F0E4AACC14}"/>
              </a:ext>
            </a:extLst>
          </p:cNvPr>
          <p:cNvPicPr>
            <a:picLocks noChangeAspect="1"/>
          </p:cNvPicPr>
          <p:nvPr/>
        </p:nvPicPr>
        <p:blipFill rotWithShape="1">
          <a:blip r:embed="rId4"/>
          <a:srcRect t="66916" r="76250" b="5554"/>
          <a:stretch/>
        </p:blipFill>
        <p:spPr>
          <a:xfrm>
            <a:off x="5998028" y="257419"/>
            <a:ext cx="4974772" cy="6487153"/>
          </a:xfrm>
          <a:prstGeom prst="rect">
            <a:avLst/>
          </a:prstGeom>
        </p:spPr>
      </p:pic>
      <p:sp>
        <p:nvSpPr>
          <p:cNvPr id="6" name="Rectangle 5">
            <a:extLst>
              <a:ext uri="{FF2B5EF4-FFF2-40B4-BE49-F238E27FC236}">
                <a16:creationId xmlns:a16="http://schemas.microsoft.com/office/drawing/2014/main" id="{B34DA4DA-D28D-0E7F-F4A6-51B13707F397}"/>
              </a:ext>
            </a:extLst>
          </p:cNvPr>
          <p:cNvSpPr/>
          <p:nvPr/>
        </p:nvSpPr>
        <p:spPr>
          <a:xfrm>
            <a:off x="239485" y="113428"/>
            <a:ext cx="11582402" cy="6631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328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 paintbrushes on surface scraped with paint samples">
            <a:extLst>
              <a:ext uri="{FF2B5EF4-FFF2-40B4-BE49-F238E27FC236}">
                <a16:creationId xmlns:a16="http://schemas.microsoft.com/office/drawing/2014/main" id="{44D0FEB9-CAED-4AC8-BE5F-1C139A1AFACD}"/>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97"/>
          <a:stretch/>
        </p:blipFill>
        <p:spPr>
          <a:xfrm>
            <a:off x="0" y="9761"/>
            <a:ext cx="12192000" cy="6858000"/>
          </a:xfrm>
          <a:prstGeom prst="rect">
            <a:avLst/>
          </a:prstGeom>
        </p:spPr>
      </p:pic>
      <p:sp>
        <p:nvSpPr>
          <p:cNvPr id="6" name="Title 1">
            <a:extLst>
              <a:ext uri="{FF2B5EF4-FFF2-40B4-BE49-F238E27FC236}">
                <a16:creationId xmlns:a16="http://schemas.microsoft.com/office/drawing/2014/main" id="{73E7A7AE-6EA7-46E5-A285-923BB42D04A4}"/>
              </a:ext>
            </a:extLst>
          </p:cNvPr>
          <p:cNvSpPr txBox="1">
            <a:spLocks/>
          </p:cNvSpPr>
          <p:nvPr/>
        </p:nvSpPr>
        <p:spPr>
          <a:xfrm>
            <a:off x="87513" y="314561"/>
            <a:ext cx="11123829"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b="1" dirty="0">
                <a:solidFill>
                  <a:schemeClr val="bg1"/>
                </a:solidFill>
                <a:highlight>
                  <a:srgbClr val="000000"/>
                </a:highlight>
                <a:latin typeface="Arial" panose="020B0604020202020204" pitchFamily="34" charset="0"/>
                <a:cs typeface="Arial" panose="020B0604020202020204" pitchFamily="34" charset="0"/>
              </a:rPr>
              <a:t>Colours</a:t>
            </a:r>
          </a:p>
        </p:txBody>
      </p:sp>
    </p:spTree>
    <p:extLst>
      <p:ext uri="{BB962C8B-B14F-4D97-AF65-F5344CB8AC3E}">
        <p14:creationId xmlns:p14="http://schemas.microsoft.com/office/powerpoint/2010/main" val="103197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D8103C-863D-402B-8C5B-BCBDF3BFF0D4}"/>
              </a:ext>
            </a:extLst>
          </p:cNvPr>
          <p:cNvSpPr>
            <a:spLocks noGrp="1"/>
          </p:cNvSpPr>
          <p:nvPr>
            <p:ph type="sldNum" idx="12"/>
          </p:nvPr>
        </p:nvSpPr>
        <p:spPr/>
        <p:txBody>
          <a:bodyPr/>
          <a:lstStyle/>
          <a:p>
            <a:fld id="{00000000-1234-1234-1234-123412341234}" type="slidenum">
              <a:rPr lang="en" smtClean="0"/>
              <a:pPr/>
              <a:t>13</a:t>
            </a:fld>
            <a:endParaRPr lang="en" dirty="0"/>
          </a:p>
        </p:txBody>
      </p:sp>
      <p:sp>
        <p:nvSpPr>
          <p:cNvPr id="7" name="Content Placeholder 2">
            <a:extLst>
              <a:ext uri="{FF2B5EF4-FFF2-40B4-BE49-F238E27FC236}">
                <a16:creationId xmlns:a16="http://schemas.microsoft.com/office/drawing/2014/main" id="{4C375E98-B6BC-4797-85E2-3508BE40323F}"/>
              </a:ext>
            </a:extLst>
          </p:cNvPr>
          <p:cNvSpPr txBox="1">
            <a:spLocks/>
          </p:cNvSpPr>
          <p:nvPr/>
        </p:nvSpPr>
        <p:spPr>
          <a:xfrm>
            <a:off x="369953" y="3909307"/>
            <a:ext cx="5244184" cy="3561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p>
          <a:p>
            <a:pPr marL="0" indent="0">
              <a:buNone/>
            </a:pPr>
            <a:r>
              <a:rPr lang="en-GB" dirty="0">
                <a:latin typeface="Arial" panose="020B0604020202020204" pitchFamily="34" charset="0"/>
                <a:cs typeface="Arial" panose="020B0604020202020204" pitchFamily="34" charset="0"/>
              </a:rPr>
              <a:t>All adjacent colours in graphics need at least a 3 to 1 contrast ratio. Unless the presentation is essential for communicating a message</a:t>
            </a:r>
          </a:p>
        </p:txBody>
      </p:sp>
      <p:sp>
        <p:nvSpPr>
          <p:cNvPr id="8" name="TextBox 7">
            <a:extLst>
              <a:ext uri="{FF2B5EF4-FFF2-40B4-BE49-F238E27FC236}">
                <a16:creationId xmlns:a16="http://schemas.microsoft.com/office/drawing/2014/main" id="{6C5464BC-0628-4DC9-876E-7F95B44A3B3D}"/>
              </a:ext>
            </a:extLst>
          </p:cNvPr>
          <p:cNvSpPr txBox="1"/>
          <p:nvPr/>
        </p:nvSpPr>
        <p:spPr>
          <a:xfrm>
            <a:off x="369953" y="1062100"/>
            <a:ext cx="4675383" cy="2246769"/>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Text contrast</a:t>
            </a:r>
          </a:p>
          <a:p>
            <a:r>
              <a:rPr lang="en-GB" sz="2800" dirty="0">
                <a:latin typeface="Arial" panose="020B0604020202020204" pitchFamily="34" charset="0"/>
                <a:cs typeface="Arial" panose="020B0604020202020204" pitchFamily="34" charset="0"/>
              </a:rPr>
              <a:t>Text and images of text must have at least a 4.5 to 1 contrast ratio with the background</a:t>
            </a:r>
          </a:p>
        </p:txBody>
      </p:sp>
      <p:pic>
        <p:nvPicPr>
          <p:cNvPr id="31" name="Picture 4">
            <a:extLst>
              <a:ext uri="{FF2B5EF4-FFF2-40B4-BE49-F238E27FC236}">
                <a16:creationId xmlns:a16="http://schemas.microsoft.com/office/drawing/2014/main" id="{C50C19BA-CF43-493B-9DC6-F5E80B2510C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2842" y="5560346"/>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6A88382-7FDF-E9AF-178E-4B557E121A78}"/>
              </a:ext>
            </a:extLst>
          </p:cNvPr>
          <p:cNvSpPr txBox="1"/>
          <p:nvPr/>
        </p:nvSpPr>
        <p:spPr>
          <a:xfrm>
            <a:off x="6495099" y="1062100"/>
            <a:ext cx="4790682" cy="1815882"/>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Use of colour</a:t>
            </a:r>
          </a:p>
          <a:p>
            <a:r>
              <a:rPr lang="en-GB" sz="2800" dirty="0">
                <a:latin typeface="Arial" panose="020B0604020202020204" pitchFamily="34" charset="0"/>
                <a:cs typeface="Arial" panose="020B0604020202020204" pitchFamily="34" charset="0"/>
              </a:rPr>
              <a:t>Colour is not the only visual means of communicating information</a:t>
            </a:r>
          </a:p>
        </p:txBody>
      </p:sp>
      <p:sp>
        <p:nvSpPr>
          <p:cNvPr id="11" name="Content Placeholder 2">
            <a:extLst>
              <a:ext uri="{FF2B5EF4-FFF2-40B4-BE49-F238E27FC236}">
                <a16:creationId xmlns:a16="http://schemas.microsoft.com/office/drawing/2014/main" id="{B97A3C31-0F52-0FD3-F85B-AA7C1FF1A9E4}"/>
              </a:ext>
            </a:extLst>
          </p:cNvPr>
          <p:cNvSpPr txBox="1">
            <a:spLocks/>
          </p:cNvSpPr>
          <p:nvPr/>
        </p:nvSpPr>
        <p:spPr>
          <a:xfrm>
            <a:off x="6473730" y="3584284"/>
            <a:ext cx="4790682" cy="3561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Sensory characteristics</a:t>
            </a:r>
          </a:p>
          <a:p>
            <a:pPr marL="0" indent="0">
              <a:buNone/>
            </a:pPr>
            <a:r>
              <a:rPr lang="en-GB" dirty="0">
                <a:latin typeface="Arial" panose="020B0604020202020204" pitchFamily="34" charset="0"/>
                <a:cs typeface="Arial" panose="020B0604020202020204" pitchFamily="34" charset="0"/>
              </a:rPr>
              <a:t>Instructions for understanding and operating content do not rely only on components like shape, colour and size</a:t>
            </a:r>
          </a:p>
        </p:txBody>
      </p:sp>
      <p:sp>
        <p:nvSpPr>
          <p:cNvPr id="15" name="Title 1">
            <a:extLst>
              <a:ext uri="{FF2B5EF4-FFF2-40B4-BE49-F238E27FC236}">
                <a16:creationId xmlns:a16="http://schemas.microsoft.com/office/drawing/2014/main" id="{FF1F88B2-D178-6283-DA59-2EBF1D656D8B}"/>
              </a:ext>
            </a:extLst>
          </p:cNvPr>
          <p:cNvSpPr txBox="1">
            <a:spLocks/>
          </p:cNvSpPr>
          <p:nvPr/>
        </p:nvSpPr>
        <p:spPr>
          <a:xfrm>
            <a:off x="-21516" y="-178473"/>
            <a:ext cx="11123829"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chemeClr val="bg1"/>
                </a:solidFill>
                <a:highlight>
                  <a:srgbClr val="000000"/>
                </a:highlight>
                <a:latin typeface="Arial" panose="020B0604020202020204" pitchFamily="34" charset="0"/>
                <a:cs typeface="Arial" panose="020B0604020202020204" pitchFamily="34" charset="0"/>
              </a:rPr>
              <a:t>Success criterion for colours</a:t>
            </a:r>
          </a:p>
        </p:txBody>
      </p:sp>
    </p:spTree>
    <p:extLst>
      <p:ext uri="{BB962C8B-B14F-4D97-AF65-F5344CB8AC3E}">
        <p14:creationId xmlns:p14="http://schemas.microsoft.com/office/powerpoint/2010/main" val="638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97493-F78C-473E-81B9-A915C7185267}"/>
              </a:ext>
            </a:extLst>
          </p:cNvPr>
          <p:cNvSpPr txBox="1"/>
          <p:nvPr/>
        </p:nvSpPr>
        <p:spPr>
          <a:xfrm>
            <a:off x="336860" y="247201"/>
            <a:ext cx="8684014"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Colours</a:t>
            </a:r>
          </a:p>
        </p:txBody>
      </p:sp>
      <p:pic>
        <p:nvPicPr>
          <p:cNvPr id="4" name="Picture 4">
            <a:extLst>
              <a:ext uri="{FF2B5EF4-FFF2-40B4-BE49-F238E27FC236}">
                <a16:creationId xmlns:a16="http://schemas.microsoft.com/office/drawing/2014/main" id="{C1D6F344-18FC-4D4C-83CD-839B61C24A1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BC15CE-6852-44F5-9281-40C0A5287871}"/>
              </a:ext>
            </a:extLst>
          </p:cNvPr>
          <p:cNvSpPr txBox="1"/>
          <p:nvPr/>
        </p:nvSpPr>
        <p:spPr>
          <a:xfrm>
            <a:off x="184086" y="1765665"/>
            <a:ext cx="2949265" cy="553998"/>
          </a:xfrm>
          <a:prstGeom prst="rect">
            <a:avLst/>
          </a:prstGeom>
          <a:noFill/>
        </p:spPr>
        <p:txBody>
          <a:bodyPr wrap="square">
            <a:spAutoFit/>
          </a:bodyPr>
          <a:lstStyle/>
          <a:p>
            <a:r>
              <a:rPr lang="en-GB" sz="3000" dirty="0">
                <a:latin typeface="Arial" panose="020B0604020202020204" pitchFamily="34" charset="0"/>
                <a:cs typeface="Arial" panose="020B0604020202020204" pitchFamily="34" charset="0"/>
              </a:rPr>
              <a:t>Categorical</a:t>
            </a:r>
          </a:p>
        </p:txBody>
      </p:sp>
      <p:grpSp>
        <p:nvGrpSpPr>
          <p:cNvPr id="7" name="Group 6">
            <a:extLst>
              <a:ext uri="{FF2B5EF4-FFF2-40B4-BE49-F238E27FC236}">
                <a16:creationId xmlns:a16="http://schemas.microsoft.com/office/drawing/2014/main" id="{7A113DB1-8884-F931-EC5B-6D4D62F4CB7F}"/>
              </a:ext>
            </a:extLst>
          </p:cNvPr>
          <p:cNvGrpSpPr/>
          <p:nvPr/>
        </p:nvGrpSpPr>
        <p:grpSpPr>
          <a:xfrm>
            <a:off x="3091538" y="4536365"/>
            <a:ext cx="2889337" cy="1052386"/>
            <a:chOff x="3206663" y="5651290"/>
            <a:chExt cx="2889337" cy="1052386"/>
          </a:xfrm>
        </p:grpSpPr>
        <p:sp>
          <p:nvSpPr>
            <p:cNvPr id="2" name="Rectangle 1">
              <a:extLst>
                <a:ext uri="{FF2B5EF4-FFF2-40B4-BE49-F238E27FC236}">
                  <a16:creationId xmlns:a16="http://schemas.microsoft.com/office/drawing/2014/main" id="{49705227-6CC3-F76A-9A06-5E926A949976}"/>
                </a:ext>
              </a:extLst>
            </p:cNvPr>
            <p:cNvSpPr/>
            <p:nvPr/>
          </p:nvSpPr>
          <p:spPr>
            <a:xfrm>
              <a:off x="4759890" y="5651290"/>
              <a:ext cx="1336110" cy="513667"/>
            </a:xfrm>
            <a:prstGeom prst="rect">
              <a:avLst/>
            </a:prstGeom>
            <a:solidFill>
              <a:srgbClr val="3D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02A9BBE-DB5B-A1A5-6D45-15B82AA66081}"/>
                </a:ext>
              </a:extLst>
            </p:cNvPr>
            <p:cNvSpPr/>
            <p:nvPr/>
          </p:nvSpPr>
          <p:spPr>
            <a:xfrm>
              <a:off x="4759890" y="6190009"/>
              <a:ext cx="1336110" cy="513667"/>
            </a:xfrm>
            <a:prstGeom prst="rect">
              <a:avLst/>
            </a:prstGeom>
            <a:solidFill>
              <a:srgbClr val="A28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B6D161-83BB-3505-21A7-8510EEB2FBC0}"/>
                </a:ext>
              </a:extLst>
            </p:cNvPr>
            <p:cNvSpPr txBox="1"/>
            <p:nvPr/>
          </p:nvSpPr>
          <p:spPr>
            <a:xfrm>
              <a:off x="3206663" y="5748509"/>
              <a:ext cx="118494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Dark grey</a:t>
              </a:r>
            </a:p>
          </p:txBody>
        </p:sp>
        <p:sp>
          <p:nvSpPr>
            <p:cNvPr id="15" name="TextBox 14">
              <a:extLst>
                <a:ext uri="{FF2B5EF4-FFF2-40B4-BE49-F238E27FC236}">
                  <a16:creationId xmlns:a16="http://schemas.microsoft.com/office/drawing/2014/main" id="{1C604990-0342-D196-5BC4-F783AA1B5651}"/>
                </a:ext>
              </a:extLst>
            </p:cNvPr>
            <p:cNvSpPr txBox="1"/>
            <p:nvPr/>
          </p:nvSpPr>
          <p:spPr>
            <a:xfrm>
              <a:off x="3206663" y="6287228"/>
              <a:ext cx="139012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Light purple</a:t>
              </a:r>
            </a:p>
          </p:txBody>
        </p:sp>
      </p:grpSp>
      <p:pic>
        <p:nvPicPr>
          <p:cNvPr id="18" name="Picture 17">
            <a:extLst>
              <a:ext uri="{FF2B5EF4-FFF2-40B4-BE49-F238E27FC236}">
                <a16:creationId xmlns:a16="http://schemas.microsoft.com/office/drawing/2014/main" id="{693C6D86-909E-9B60-65CB-75A2A8161F1D}"/>
              </a:ext>
            </a:extLst>
          </p:cNvPr>
          <p:cNvPicPr>
            <a:picLocks noChangeAspect="1"/>
          </p:cNvPicPr>
          <p:nvPr/>
        </p:nvPicPr>
        <p:blipFill>
          <a:blip r:embed="rId4"/>
          <a:stretch>
            <a:fillRect/>
          </a:stretch>
        </p:blipFill>
        <p:spPr>
          <a:xfrm>
            <a:off x="31759" y="2356327"/>
            <a:ext cx="6259127" cy="1991541"/>
          </a:xfrm>
          <a:prstGeom prst="rect">
            <a:avLst/>
          </a:prstGeom>
        </p:spPr>
      </p:pic>
      <p:grpSp>
        <p:nvGrpSpPr>
          <p:cNvPr id="24" name="Group 23">
            <a:extLst>
              <a:ext uri="{FF2B5EF4-FFF2-40B4-BE49-F238E27FC236}">
                <a16:creationId xmlns:a16="http://schemas.microsoft.com/office/drawing/2014/main" id="{035DA05F-4F04-B71E-D37A-B11F7D47D847}"/>
              </a:ext>
            </a:extLst>
          </p:cNvPr>
          <p:cNvGrpSpPr/>
          <p:nvPr/>
        </p:nvGrpSpPr>
        <p:grpSpPr>
          <a:xfrm>
            <a:off x="6290886" y="3527654"/>
            <a:ext cx="5717271" cy="2910724"/>
            <a:chOff x="6290886" y="3527654"/>
            <a:chExt cx="5717271" cy="2910724"/>
          </a:xfrm>
        </p:grpSpPr>
        <p:sp>
          <p:nvSpPr>
            <p:cNvPr id="14" name="TextBox 13">
              <a:extLst>
                <a:ext uri="{FF2B5EF4-FFF2-40B4-BE49-F238E27FC236}">
                  <a16:creationId xmlns:a16="http://schemas.microsoft.com/office/drawing/2014/main" id="{9CC36309-CC3D-451B-B060-2E14EA1AA514}"/>
                </a:ext>
              </a:extLst>
            </p:cNvPr>
            <p:cNvSpPr txBox="1"/>
            <p:nvPr/>
          </p:nvSpPr>
          <p:spPr>
            <a:xfrm>
              <a:off x="6354446" y="3527654"/>
              <a:ext cx="2949265" cy="553998"/>
            </a:xfrm>
            <a:prstGeom prst="rect">
              <a:avLst/>
            </a:prstGeom>
            <a:noFill/>
          </p:spPr>
          <p:txBody>
            <a:bodyPr wrap="square">
              <a:spAutoFit/>
            </a:bodyPr>
            <a:lstStyle/>
            <a:p>
              <a:r>
                <a:rPr lang="en-GB" sz="3000" dirty="0">
                  <a:latin typeface="Arial" panose="020B0604020202020204" pitchFamily="34" charset="0"/>
                  <a:cs typeface="Arial" panose="020B0604020202020204" pitchFamily="34" charset="0"/>
                </a:rPr>
                <a:t>Sequential</a:t>
              </a:r>
            </a:p>
          </p:txBody>
        </p:sp>
        <p:pic>
          <p:nvPicPr>
            <p:cNvPr id="20" name="Picture 19">
              <a:extLst>
                <a:ext uri="{FF2B5EF4-FFF2-40B4-BE49-F238E27FC236}">
                  <a16:creationId xmlns:a16="http://schemas.microsoft.com/office/drawing/2014/main" id="{E05012C8-B20D-E608-E2DE-1ACD0AEA58ED}"/>
                </a:ext>
              </a:extLst>
            </p:cNvPr>
            <p:cNvPicPr>
              <a:picLocks noChangeAspect="1"/>
            </p:cNvPicPr>
            <p:nvPr/>
          </p:nvPicPr>
          <p:blipFill rotWithShape="1">
            <a:blip r:embed="rId5"/>
            <a:srcRect b="5874"/>
            <a:stretch/>
          </p:blipFill>
          <p:spPr>
            <a:xfrm>
              <a:off x="6290886" y="4142716"/>
              <a:ext cx="5717271" cy="2295662"/>
            </a:xfrm>
            <a:prstGeom prst="rect">
              <a:avLst/>
            </a:prstGeom>
          </p:spPr>
        </p:pic>
      </p:grpSp>
      <p:grpSp>
        <p:nvGrpSpPr>
          <p:cNvPr id="23" name="Group 22">
            <a:extLst>
              <a:ext uri="{FF2B5EF4-FFF2-40B4-BE49-F238E27FC236}">
                <a16:creationId xmlns:a16="http://schemas.microsoft.com/office/drawing/2014/main" id="{83478F2F-522F-4DE2-5CEC-B1F496F171B4}"/>
              </a:ext>
            </a:extLst>
          </p:cNvPr>
          <p:cNvGrpSpPr/>
          <p:nvPr/>
        </p:nvGrpSpPr>
        <p:grpSpPr>
          <a:xfrm>
            <a:off x="6234944" y="1211667"/>
            <a:ext cx="5957056" cy="2315987"/>
            <a:chOff x="6234944" y="1211667"/>
            <a:chExt cx="5957056" cy="2315987"/>
          </a:xfrm>
        </p:grpSpPr>
        <p:sp>
          <p:nvSpPr>
            <p:cNvPr id="13" name="TextBox 12">
              <a:extLst>
                <a:ext uri="{FF2B5EF4-FFF2-40B4-BE49-F238E27FC236}">
                  <a16:creationId xmlns:a16="http://schemas.microsoft.com/office/drawing/2014/main" id="{52084645-2C3C-4E4B-BEC5-C07B87B6EE45}"/>
                </a:ext>
              </a:extLst>
            </p:cNvPr>
            <p:cNvSpPr txBox="1"/>
            <p:nvPr/>
          </p:nvSpPr>
          <p:spPr>
            <a:xfrm>
              <a:off x="6309687" y="1211667"/>
              <a:ext cx="2949265" cy="553998"/>
            </a:xfrm>
            <a:prstGeom prst="rect">
              <a:avLst/>
            </a:prstGeom>
            <a:noFill/>
          </p:spPr>
          <p:txBody>
            <a:bodyPr wrap="square">
              <a:spAutoFit/>
            </a:bodyPr>
            <a:lstStyle/>
            <a:p>
              <a:r>
                <a:rPr lang="en-GB" sz="3000" dirty="0">
                  <a:latin typeface="Arial" panose="020B0604020202020204" pitchFamily="34" charset="0"/>
                  <a:cs typeface="Arial" panose="020B0604020202020204" pitchFamily="34" charset="0"/>
                </a:rPr>
                <a:t>Focus</a:t>
              </a:r>
            </a:p>
          </p:txBody>
        </p:sp>
        <p:pic>
          <p:nvPicPr>
            <p:cNvPr id="22" name="Picture 21">
              <a:extLst>
                <a:ext uri="{FF2B5EF4-FFF2-40B4-BE49-F238E27FC236}">
                  <a16:creationId xmlns:a16="http://schemas.microsoft.com/office/drawing/2014/main" id="{6904A9AE-E70D-937B-CF93-516088474B75}"/>
                </a:ext>
              </a:extLst>
            </p:cNvPr>
            <p:cNvPicPr>
              <a:picLocks noChangeAspect="1"/>
            </p:cNvPicPr>
            <p:nvPr/>
          </p:nvPicPr>
          <p:blipFill>
            <a:blip r:embed="rId6"/>
            <a:stretch>
              <a:fillRect/>
            </a:stretch>
          </p:blipFill>
          <p:spPr>
            <a:xfrm>
              <a:off x="6234944" y="1693128"/>
              <a:ext cx="5957056" cy="1834526"/>
            </a:xfrm>
            <a:prstGeom prst="rect">
              <a:avLst/>
            </a:prstGeom>
          </p:spPr>
        </p:pic>
      </p:grpSp>
      <p:sp>
        <p:nvSpPr>
          <p:cNvPr id="25" name="TextBox 24">
            <a:extLst>
              <a:ext uri="{FF2B5EF4-FFF2-40B4-BE49-F238E27FC236}">
                <a16:creationId xmlns:a16="http://schemas.microsoft.com/office/drawing/2014/main" id="{E27A2583-EB6E-9970-AB0F-14F48D47E625}"/>
              </a:ext>
            </a:extLst>
          </p:cNvPr>
          <p:cNvSpPr txBox="1"/>
          <p:nvPr/>
        </p:nvSpPr>
        <p:spPr>
          <a:xfrm>
            <a:off x="336860" y="6241467"/>
            <a:ext cx="237757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hlinkClick r:id="rId7"/>
              </a:rPr>
              <a:t>Our colours guidance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1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69D2B7-0DE5-6F2F-860F-10F628BDA8A8}"/>
              </a:ext>
            </a:extLst>
          </p:cNvPr>
          <p:cNvSpPr>
            <a:spLocks noGrp="1"/>
          </p:cNvSpPr>
          <p:nvPr>
            <p:ph type="title"/>
          </p:nvPr>
        </p:nvSpPr>
        <p:spPr>
          <a:xfrm>
            <a:off x="197571" y="0"/>
            <a:ext cx="9605386" cy="1139139"/>
          </a:xfrm>
        </p:spPr>
        <p:txBody>
          <a:bodyPr vert="horz" lIns="91440" tIns="45720" rIns="91440" bIns="45720" rtlCol="0" anchor="ctr">
            <a:noAutofit/>
          </a:bodyPr>
          <a:lstStyle/>
          <a:p>
            <a:r>
              <a:rPr lang="en-GB" sz="4000" dirty="0">
                <a:latin typeface="Arial" panose="020B0604020202020204" pitchFamily="34" charset="0"/>
                <a:cs typeface="Arial" panose="020B0604020202020204" pitchFamily="34" charset="0"/>
              </a:rPr>
              <a:t>Clustered bars – categorical palette</a:t>
            </a:r>
            <a:endParaRPr lang="en-US" sz="42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4A8DA98-C5B8-2146-710E-BFCF864C8320}"/>
              </a:ext>
            </a:extLst>
          </p:cNvPr>
          <p:cNvSpPr txBox="1">
            <a:spLocks/>
          </p:cNvSpPr>
          <p:nvPr/>
        </p:nvSpPr>
        <p:spPr>
          <a:xfrm>
            <a:off x="285750" y="1461632"/>
            <a:ext cx="4371717"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36127F1F-66D0-8B14-670C-FE8C92ED57EA}"/>
              </a:ext>
            </a:extLst>
          </p:cNvPr>
          <p:cNvGraphicFramePr>
            <a:graphicFrameLocks/>
          </p:cNvGraphicFramePr>
          <p:nvPr>
            <p:extLst>
              <p:ext uri="{D42A27DB-BD31-4B8C-83A1-F6EECF244321}">
                <p14:modId xmlns:p14="http://schemas.microsoft.com/office/powerpoint/2010/main" val="3744044274"/>
              </p:ext>
            </p:extLst>
          </p:nvPr>
        </p:nvGraphicFramePr>
        <p:xfrm>
          <a:off x="5362576" y="1323974"/>
          <a:ext cx="6543674" cy="5019675"/>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aphic 4" descr="Badge Tick with solid fill">
            <a:extLst>
              <a:ext uri="{FF2B5EF4-FFF2-40B4-BE49-F238E27FC236}">
                <a16:creationId xmlns:a16="http://schemas.microsoft.com/office/drawing/2014/main" id="{E55F6246-C5EF-F979-ADDF-7590CC034C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7562" y="1233032"/>
            <a:ext cx="914400" cy="914400"/>
          </a:xfrm>
          <a:prstGeom prst="rect">
            <a:avLst/>
          </a:prstGeom>
        </p:spPr>
      </p:pic>
      <p:sp>
        <p:nvSpPr>
          <p:cNvPr id="9" name="Content Placeholder 2">
            <a:extLst>
              <a:ext uri="{FF2B5EF4-FFF2-40B4-BE49-F238E27FC236}">
                <a16:creationId xmlns:a16="http://schemas.microsoft.com/office/drawing/2014/main" id="{68CBB018-6E29-D4C3-0811-0B4A8F4D8581}"/>
              </a:ext>
            </a:extLst>
          </p:cNvPr>
          <p:cNvSpPr txBox="1">
            <a:spLocks/>
          </p:cNvSpPr>
          <p:nvPr/>
        </p:nvSpPr>
        <p:spPr>
          <a:xfrm>
            <a:off x="307799" y="2469925"/>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pic>
        <p:nvPicPr>
          <p:cNvPr id="10" name="Graphic 9" descr="Shield Cross with solid fill">
            <a:extLst>
              <a:ext uri="{FF2B5EF4-FFF2-40B4-BE49-F238E27FC236}">
                <a16:creationId xmlns:a16="http://schemas.microsoft.com/office/drawing/2014/main" id="{5645993D-75FE-0D58-49BF-D763322551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0493" y="2241325"/>
            <a:ext cx="914400" cy="914400"/>
          </a:xfrm>
          <a:prstGeom prst="rect">
            <a:avLst/>
          </a:prstGeom>
        </p:spPr>
      </p:pic>
    </p:spTree>
    <p:extLst>
      <p:ext uri="{BB962C8B-B14F-4D97-AF65-F5344CB8AC3E}">
        <p14:creationId xmlns:p14="http://schemas.microsoft.com/office/powerpoint/2010/main" val="27702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69D2B7-0DE5-6F2F-860F-10F628BDA8A8}"/>
              </a:ext>
            </a:extLst>
          </p:cNvPr>
          <p:cNvSpPr>
            <a:spLocks noGrp="1"/>
          </p:cNvSpPr>
          <p:nvPr>
            <p:ph type="title"/>
          </p:nvPr>
        </p:nvSpPr>
        <p:spPr>
          <a:xfrm>
            <a:off x="197571" y="0"/>
            <a:ext cx="12384110" cy="1139139"/>
          </a:xfrm>
        </p:spPr>
        <p:txBody>
          <a:bodyPr vert="horz" lIns="91440" tIns="45720" rIns="91440" bIns="45720" rtlCol="0" anchor="ctr">
            <a:noAutofit/>
          </a:bodyPr>
          <a:lstStyle/>
          <a:p>
            <a:r>
              <a:rPr lang="en-GB" sz="4000" dirty="0">
                <a:latin typeface="Arial" panose="020B0604020202020204" pitchFamily="34" charset="0"/>
                <a:cs typeface="Arial" panose="020B0604020202020204" pitchFamily="34" charset="0"/>
              </a:rPr>
              <a:t>Clustered bars – sequential palette</a:t>
            </a:r>
            <a:endParaRPr lang="en-US" sz="42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4A8DA98-C5B8-2146-710E-BFCF864C8320}"/>
              </a:ext>
            </a:extLst>
          </p:cNvPr>
          <p:cNvSpPr txBox="1">
            <a:spLocks/>
          </p:cNvSpPr>
          <p:nvPr/>
        </p:nvSpPr>
        <p:spPr>
          <a:xfrm>
            <a:off x="307799" y="1530773"/>
            <a:ext cx="3165068" cy="547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36127F1F-66D0-8B14-670C-FE8C92ED57EA}"/>
              </a:ext>
            </a:extLst>
          </p:cNvPr>
          <p:cNvGraphicFramePr>
            <a:graphicFrameLocks/>
          </p:cNvGraphicFramePr>
          <p:nvPr>
            <p:extLst>
              <p:ext uri="{D42A27DB-BD31-4B8C-83A1-F6EECF244321}">
                <p14:modId xmlns:p14="http://schemas.microsoft.com/office/powerpoint/2010/main" val="2738040274"/>
              </p:ext>
            </p:extLst>
          </p:nvPr>
        </p:nvGraphicFramePr>
        <p:xfrm>
          <a:off x="5457826" y="1744528"/>
          <a:ext cx="6543674" cy="5019675"/>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E19981DD-43E9-BF72-E892-F228BED8476E}"/>
              </a:ext>
            </a:extLst>
          </p:cNvPr>
          <p:cNvGrpSpPr/>
          <p:nvPr/>
        </p:nvGrpSpPr>
        <p:grpSpPr>
          <a:xfrm>
            <a:off x="6096000" y="1139139"/>
            <a:ext cx="3122647" cy="369332"/>
            <a:chOff x="8565165" y="641092"/>
            <a:chExt cx="3122647" cy="369332"/>
          </a:xfrm>
        </p:grpSpPr>
        <p:sp>
          <p:nvSpPr>
            <p:cNvPr id="2" name="TextBox 1">
              <a:extLst>
                <a:ext uri="{FF2B5EF4-FFF2-40B4-BE49-F238E27FC236}">
                  <a16:creationId xmlns:a16="http://schemas.microsoft.com/office/drawing/2014/main" id="{FD46F98F-ED0C-6D78-0057-451F53CE6389}"/>
                </a:ext>
              </a:extLst>
            </p:cNvPr>
            <p:cNvSpPr txBox="1"/>
            <p:nvPr/>
          </p:nvSpPr>
          <p:spPr>
            <a:xfrm>
              <a:off x="8726956" y="641092"/>
              <a:ext cx="955070" cy="369332"/>
            </a:xfrm>
            <a:prstGeom prst="rect">
              <a:avLst/>
            </a:prstGeom>
            <a:noFill/>
          </p:spPr>
          <p:txBody>
            <a:bodyPr wrap="none" rtlCol="0">
              <a:spAutoFit/>
            </a:bodyPr>
            <a:lstStyle/>
            <a:p>
              <a:r>
                <a:rPr lang="en-GB" dirty="0"/>
                <a:t>15 to 30</a:t>
              </a:r>
            </a:p>
          </p:txBody>
        </p:sp>
        <p:sp>
          <p:nvSpPr>
            <p:cNvPr id="4" name="TextBox 3">
              <a:extLst>
                <a:ext uri="{FF2B5EF4-FFF2-40B4-BE49-F238E27FC236}">
                  <a16:creationId xmlns:a16="http://schemas.microsoft.com/office/drawing/2014/main" id="{EAC09C95-107A-D5EA-84FD-F037E149F432}"/>
                </a:ext>
              </a:extLst>
            </p:cNvPr>
            <p:cNvSpPr txBox="1"/>
            <p:nvPr/>
          </p:nvSpPr>
          <p:spPr>
            <a:xfrm>
              <a:off x="9964748" y="641092"/>
              <a:ext cx="1007968" cy="369332"/>
            </a:xfrm>
            <a:prstGeom prst="rect">
              <a:avLst/>
            </a:prstGeom>
            <a:noFill/>
          </p:spPr>
          <p:txBody>
            <a:bodyPr wrap="none" rtlCol="0">
              <a:spAutoFit/>
            </a:bodyPr>
            <a:lstStyle/>
            <a:p>
              <a:r>
                <a:rPr lang="en-GB" dirty="0"/>
                <a:t>31 to 60 </a:t>
              </a:r>
            </a:p>
          </p:txBody>
        </p:sp>
        <p:sp>
          <p:nvSpPr>
            <p:cNvPr id="5" name="TextBox 4">
              <a:extLst>
                <a:ext uri="{FF2B5EF4-FFF2-40B4-BE49-F238E27FC236}">
                  <a16:creationId xmlns:a16="http://schemas.microsoft.com/office/drawing/2014/main" id="{92BE99A6-ED20-31A3-3378-809C53911DF1}"/>
                </a:ext>
              </a:extLst>
            </p:cNvPr>
            <p:cNvSpPr txBox="1"/>
            <p:nvPr/>
          </p:nvSpPr>
          <p:spPr>
            <a:xfrm>
              <a:off x="11153691" y="641092"/>
              <a:ext cx="534121" cy="369332"/>
            </a:xfrm>
            <a:prstGeom prst="rect">
              <a:avLst/>
            </a:prstGeom>
            <a:noFill/>
          </p:spPr>
          <p:txBody>
            <a:bodyPr wrap="none" rtlCol="0">
              <a:spAutoFit/>
            </a:bodyPr>
            <a:lstStyle/>
            <a:p>
              <a:r>
                <a:rPr lang="en-GB" dirty="0"/>
                <a:t>60+</a:t>
              </a:r>
            </a:p>
          </p:txBody>
        </p:sp>
        <p:sp>
          <p:nvSpPr>
            <p:cNvPr id="10" name="Rectangle 9">
              <a:extLst>
                <a:ext uri="{FF2B5EF4-FFF2-40B4-BE49-F238E27FC236}">
                  <a16:creationId xmlns:a16="http://schemas.microsoft.com/office/drawing/2014/main" id="{131C7A87-3146-DC54-ABC9-36B547535FCE}"/>
                </a:ext>
              </a:extLst>
            </p:cNvPr>
            <p:cNvSpPr/>
            <p:nvPr/>
          </p:nvSpPr>
          <p:spPr>
            <a:xfrm>
              <a:off x="8565165" y="733425"/>
              <a:ext cx="180975" cy="184666"/>
            </a:xfrm>
            <a:prstGeom prst="rect">
              <a:avLst/>
            </a:prstGeom>
            <a:solidFill>
              <a:srgbClr val="12436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D038F7C4-0F65-15C0-FA47-E5BCA7D984C1}"/>
                </a:ext>
              </a:extLst>
            </p:cNvPr>
            <p:cNvSpPr/>
            <p:nvPr/>
          </p:nvSpPr>
          <p:spPr>
            <a:xfrm>
              <a:off x="9812048" y="733425"/>
              <a:ext cx="180975" cy="184666"/>
            </a:xfrm>
            <a:prstGeom prst="rect">
              <a:avLst/>
            </a:prstGeom>
            <a:solidFill>
              <a:srgbClr val="2073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Rectangle 11">
              <a:extLst>
                <a:ext uri="{FF2B5EF4-FFF2-40B4-BE49-F238E27FC236}">
                  <a16:creationId xmlns:a16="http://schemas.microsoft.com/office/drawing/2014/main" id="{B39F2664-7B3D-2B36-CC4B-636086D2172C}"/>
                </a:ext>
              </a:extLst>
            </p:cNvPr>
            <p:cNvSpPr/>
            <p:nvPr/>
          </p:nvSpPr>
          <p:spPr>
            <a:xfrm>
              <a:off x="10972716" y="733425"/>
              <a:ext cx="180975" cy="184666"/>
            </a:xfrm>
            <a:prstGeom prst="rect">
              <a:avLst/>
            </a:prstGeom>
            <a:solidFill>
              <a:srgbClr val="6BACE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pic>
        <p:nvPicPr>
          <p:cNvPr id="14" name="Graphic 13" descr="Shield Cross with solid fill">
            <a:extLst>
              <a:ext uri="{FF2B5EF4-FFF2-40B4-BE49-F238E27FC236}">
                <a16:creationId xmlns:a16="http://schemas.microsoft.com/office/drawing/2014/main" id="{A48EB6A8-BF0D-7BC9-7215-C9D22CF895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7587" y="1318129"/>
            <a:ext cx="914400" cy="914400"/>
          </a:xfrm>
          <a:prstGeom prst="rect">
            <a:avLst/>
          </a:prstGeom>
        </p:spPr>
      </p:pic>
      <p:sp>
        <p:nvSpPr>
          <p:cNvPr id="19" name="Content Placeholder 2">
            <a:extLst>
              <a:ext uri="{FF2B5EF4-FFF2-40B4-BE49-F238E27FC236}">
                <a16:creationId xmlns:a16="http://schemas.microsoft.com/office/drawing/2014/main" id="{88788273-3632-9553-1BE3-58FA85789A0C}"/>
              </a:ext>
            </a:extLst>
          </p:cNvPr>
          <p:cNvSpPr txBox="1">
            <a:spLocks/>
          </p:cNvSpPr>
          <p:nvPr/>
        </p:nvSpPr>
        <p:spPr>
          <a:xfrm>
            <a:off x="307799" y="2469925"/>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pic>
        <p:nvPicPr>
          <p:cNvPr id="22" name="Graphic 21" descr="Shield Cross with solid fill">
            <a:extLst>
              <a:ext uri="{FF2B5EF4-FFF2-40B4-BE49-F238E27FC236}">
                <a16:creationId xmlns:a16="http://schemas.microsoft.com/office/drawing/2014/main" id="{AD7EABE3-2E6B-F900-56D0-EF45E430C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3307" y="2232529"/>
            <a:ext cx="914400" cy="914400"/>
          </a:xfrm>
          <a:prstGeom prst="rect">
            <a:avLst/>
          </a:prstGeom>
        </p:spPr>
      </p:pic>
    </p:spTree>
    <p:extLst>
      <p:ext uri="{BB962C8B-B14F-4D97-AF65-F5344CB8AC3E}">
        <p14:creationId xmlns:p14="http://schemas.microsoft.com/office/powerpoint/2010/main" val="40209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69D2B7-0DE5-6F2F-860F-10F628BDA8A8}"/>
              </a:ext>
            </a:extLst>
          </p:cNvPr>
          <p:cNvSpPr>
            <a:spLocks noGrp="1"/>
          </p:cNvSpPr>
          <p:nvPr>
            <p:ph type="title"/>
          </p:nvPr>
        </p:nvSpPr>
        <p:spPr>
          <a:xfrm>
            <a:off x="197571" y="0"/>
            <a:ext cx="9605386" cy="1139139"/>
          </a:xfrm>
        </p:spPr>
        <p:txBody>
          <a:bodyPr vert="horz" lIns="91440" tIns="45720" rIns="91440" bIns="45720" rtlCol="0" anchor="ctr">
            <a:noAutofit/>
          </a:bodyPr>
          <a:lstStyle/>
          <a:p>
            <a:r>
              <a:rPr lang="en-GB" sz="4000" dirty="0">
                <a:latin typeface="Arial" panose="020B0604020202020204" pitchFamily="34" charset="0"/>
                <a:cs typeface="Arial" panose="020B0604020202020204" pitchFamily="34" charset="0"/>
              </a:rPr>
              <a:t>Clustered bars - patterns</a:t>
            </a:r>
            <a:endParaRPr lang="en-US" sz="4200" kern="1200" dirty="0">
              <a:solidFill>
                <a:schemeClr val="tx1"/>
              </a:solidFill>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36127F1F-66D0-8B14-670C-FE8C92ED57EA}"/>
              </a:ext>
            </a:extLst>
          </p:cNvPr>
          <p:cNvGraphicFramePr>
            <a:graphicFrameLocks/>
          </p:cNvGraphicFramePr>
          <p:nvPr>
            <p:extLst>
              <p:ext uri="{D42A27DB-BD31-4B8C-83A1-F6EECF244321}">
                <p14:modId xmlns:p14="http://schemas.microsoft.com/office/powerpoint/2010/main" val="3774476275"/>
              </p:ext>
            </p:extLst>
          </p:nvPr>
        </p:nvGraphicFramePr>
        <p:xfrm>
          <a:off x="5362576" y="1323974"/>
          <a:ext cx="6543674" cy="5019675"/>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Shield Cross with solid fill">
            <a:extLst>
              <a:ext uri="{FF2B5EF4-FFF2-40B4-BE49-F238E27FC236}">
                <a16:creationId xmlns:a16="http://schemas.microsoft.com/office/drawing/2014/main" id="{ED737A79-B75A-54CB-E7D2-776DED35A9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7116" y="3335704"/>
            <a:ext cx="914400" cy="914400"/>
          </a:xfrm>
          <a:prstGeom prst="rect">
            <a:avLst/>
          </a:prstGeom>
        </p:spPr>
      </p:pic>
      <p:pic>
        <p:nvPicPr>
          <p:cNvPr id="9" name="Graphic 8" descr="Badge Tick with solid fill">
            <a:extLst>
              <a:ext uri="{FF2B5EF4-FFF2-40B4-BE49-F238E27FC236}">
                <a16:creationId xmlns:a16="http://schemas.microsoft.com/office/drawing/2014/main" id="{46898CF1-6E39-47BA-C29D-EB2E0C2C39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3320" y="1398260"/>
            <a:ext cx="914400" cy="914400"/>
          </a:xfrm>
          <a:prstGeom prst="rect">
            <a:avLst/>
          </a:prstGeom>
        </p:spPr>
      </p:pic>
      <p:sp>
        <p:nvSpPr>
          <p:cNvPr id="10" name="TextBox 9">
            <a:extLst>
              <a:ext uri="{FF2B5EF4-FFF2-40B4-BE49-F238E27FC236}">
                <a16:creationId xmlns:a16="http://schemas.microsoft.com/office/drawing/2014/main" id="{5A60A63A-8BC0-B389-480D-4A83687176E6}"/>
              </a:ext>
            </a:extLst>
          </p:cNvPr>
          <p:cNvSpPr txBox="1"/>
          <p:nvPr/>
        </p:nvSpPr>
        <p:spPr>
          <a:xfrm>
            <a:off x="219354" y="3295997"/>
            <a:ext cx="3085749" cy="954107"/>
          </a:xfrm>
          <a:prstGeom prst="rect">
            <a:avLst/>
          </a:prstGeom>
          <a:noFill/>
        </p:spPr>
        <p:txBody>
          <a:bodyPr wrap="square">
            <a:spAutoFit/>
          </a:bodyPr>
          <a:lstStyle/>
          <a:p>
            <a:pPr marL="0" indent="0">
              <a:buNone/>
            </a:pPr>
            <a:r>
              <a:rPr lang="en-GB" sz="2800" b="1" dirty="0">
                <a:latin typeface="Arial" panose="020B0604020202020204" pitchFamily="34" charset="0"/>
                <a:cs typeface="Arial" panose="020B0604020202020204" pitchFamily="34" charset="0"/>
              </a:rPr>
              <a:t>Sensory characteristics</a:t>
            </a:r>
          </a:p>
        </p:txBody>
      </p:sp>
      <p:sp>
        <p:nvSpPr>
          <p:cNvPr id="11" name="Content Placeholder 2">
            <a:extLst>
              <a:ext uri="{FF2B5EF4-FFF2-40B4-BE49-F238E27FC236}">
                <a16:creationId xmlns:a16="http://schemas.microsoft.com/office/drawing/2014/main" id="{BE2AB53F-C035-05FD-5B92-3A48F7C56BF6}"/>
              </a:ext>
            </a:extLst>
          </p:cNvPr>
          <p:cNvSpPr txBox="1">
            <a:spLocks/>
          </p:cNvSpPr>
          <p:nvPr/>
        </p:nvSpPr>
        <p:spPr>
          <a:xfrm>
            <a:off x="187893" y="1597122"/>
            <a:ext cx="4371717"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pic>
        <p:nvPicPr>
          <p:cNvPr id="12" name="Graphic 11" descr="Badge Tick with solid fill">
            <a:extLst>
              <a:ext uri="{FF2B5EF4-FFF2-40B4-BE49-F238E27FC236}">
                <a16:creationId xmlns:a16="http://schemas.microsoft.com/office/drawing/2014/main" id="{50E06E36-5EBF-8A1F-060C-3D608EAA0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2069" y="2312969"/>
            <a:ext cx="914400" cy="914400"/>
          </a:xfrm>
          <a:prstGeom prst="rect">
            <a:avLst/>
          </a:prstGeom>
        </p:spPr>
      </p:pic>
      <p:sp>
        <p:nvSpPr>
          <p:cNvPr id="14" name="Content Placeholder 2">
            <a:extLst>
              <a:ext uri="{FF2B5EF4-FFF2-40B4-BE49-F238E27FC236}">
                <a16:creationId xmlns:a16="http://schemas.microsoft.com/office/drawing/2014/main" id="{1E83ECAD-843A-6E09-5E2C-2DEDB0C73F5C}"/>
              </a:ext>
            </a:extLst>
          </p:cNvPr>
          <p:cNvSpPr txBox="1">
            <a:spLocks/>
          </p:cNvSpPr>
          <p:nvPr/>
        </p:nvSpPr>
        <p:spPr>
          <a:xfrm>
            <a:off x="219354" y="2512305"/>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sp>
        <p:nvSpPr>
          <p:cNvPr id="15" name="TextBox 14">
            <a:extLst>
              <a:ext uri="{FF2B5EF4-FFF2-40B4-BE49-F238E27FC236}">
                <a16:creationId xmlns:a16="http://schemas.microsoft.com/office/drawing/2014/main" id="{01072765-45E5-BA6B-D488-5B8A051C62F6}"/>
              </a:ext>
            </a:extLst>
          </p:cNvPr>
          <p:cNvSpPr txBox="1"/>
          <p:nvPr/>
        </p:nvSpPr>
        <p:spPr>
          <a:xfrm>
            <a:off x="4228468" y="3496051"/>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74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88B186E-A74E-9C40-0148-A14435637328}"/>
              </a:ext>
            </a:extLst>
          </p:cNvPr>
          <p:cNvGraphicFramePr>
            <a:graphicFrameLocks/>
          </p:cNvGraphicFramePr>
          <p:nvPr>
            <p:extLst>
              <p:ext uri="{D42A27DB-BD31-4B8C-83A1-F6EECF244321}">
                <p14:modId xmlns:p14="http://schemas.microsoft.com/office/powerpoint/2010/main" val="545444842"/>
              </p:ext>
            </p:extLst>
          </p:nvPr>
        </p:nvGraphicFramePr>
        <p:xfrm>
          <a:off x="496026" y="1595261"/>
          <a:ext cx="3308572" cy="233611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579B973-3BA0-86CC-C015-EF7CDD7C8B9C}"/>
              </a:ext>
            </a:extLst>
          </p:cNvPr>
          <p:cNvSpPr txBox="1"/>
          <p:nvPr/>
        </p:nvSpPr>
        <p:spPr>
          <a:xfrm>
            <a:off x="361950" y="1004009"/>
            <a:ext cx="6872394" cy="400110"/>
          </a:xfrm>
          <a:prstGeom prst="rect">
            <a:avLst/>
          </a:prstGeom>
          <a:noFill/>
        </p:spPr>
        <p:txBody>
          <a:bodyPr wrap="none" rtlCol="0">
            <a:spAutoFit/>
          </a:bodyPr>
          <a:lstStyle/>
          <a:p>
            <a:r>
              <a:rPr lang="en-GB" sz="2000" b="1" dirty="0">
                <a:latin typeface="Arial" panose="020B0604020202020204" pitchFamily="34" charset="0"/>
                <a:cs typeface="Arial" panose="020B0604020202020204" pitchFamily="34" charset="0"/>
              </a:rPr>
              <a:t>Levels of fruit stock in four shops, Fictional town, 2022</a:t>
            </a:r>
          </a:p>
        </p:txBody>
      </p:sp>
      <p:sp>
        <p:nvSpPr>
          <p:cNvPr id="8" name="Title 6">
            <a:extLst>
              <a:ext uri="{FF2B5EF4-FFF2-40B4-BE49-F238E27FC236}">
                <a16:creationId xmlns:a16="http://schemas.microsoft.com/office/drawing/2014/main" id="{397AA7A1-5F88-EDB5-D5DA-D88D9290AD2F}"/>
              </a:ext>
            </a:extLst>
          </p:cNvPr>
          <p:cNvSpPr txBox="1">
            <a:spLocks/>
          </p:cNvSpPr>
          <p:nvPr/>
        </p:nvSpPr>
        <p:spPr>
          <a:xfrm>
            <a:off x="152400" y="0"/>
            <a:ext cx="10450010"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Clustered bars – small multis alternative</a:t>
            </a:r>
            <a:endParaRPr lang="en-US" sz="4200" dirty="0">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AE82C169-9DE6-A6F2-AD8D-9EBE8BEAFD8E}"/>
              </a:ext>
            </a:extLst>
          </p:cNvPr>
          <p:cNvGraphicFramePr>
            <a:graphicFrameLocks/>
          </p:cNvGraphicFramePr>
          <p:nvPr>
            <p:extLst>
              <p:ext uri="{D42A27DB-BD31-4B8C-83A1-F6EECF244321}">
                <p14:modId xmlns:p14="http://schemas.microsoft.com/office/powerpoint/2010/main" val="671401206"/>
              </p:ext>
            </p:extLst>
          </p:nvPr>
        </p:nvGraphicFramePr>
        <p:xfrm>
          <a:off x="4240782" y="1630845"/>
          <a:ext cx="2993202" cy="2302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E2869786-3AD0-4016-70A0-FA8F3B8CB984}"/>
              </a:ext>
            </a:extLst>
          </p:cNvPr>
          <p:cNvGraphicFramePr>
            <a:graphicFrameLocks/>
          </p:cNvGraphicFramePr>
          <p:nvPr>
            <p:extLst>
              <p:ext uri="{D42A27DB-BD31-4B8C-83A1-F6EECF244321}">
                <p14:modId xmlns:p14="http://schemas.microsoft.com/office/powerpoint/2010/main" val="3632556273"/>
              </p:ext>
            </p:extLst>
          </p:nvPr>
        </p:nvGraphicFramePr>
        <p:xfrm>
          <a:off x="520867" y="4205352"/>
          <a:ext cx="3308400" cy="23262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BD64FBC4-FB32-6051-C624-F1B58EB4CB74}"/>
              </a:ext>
            </a:extLst>
          </p:cNvPr>
          <p:cNvGraphicFramePr>
            <a:graphicFrameLocks/>
          </p:cNvGraphicFramePr>
          <p:nvPr>
            <p:extLst>
              <p:ext uri="{D42A27DB-BD31-4B8C-83A1-F6EECF244321}">
                <p14:modId xmlns:p14="http://schemas.microsoft.com/office/powerpoint/2010/main" val="3210313111"/>
              </p:ext>
            </p:extLst>
          </p:nvPr>
        </p:nvGraphicFramePr>
        <p:xfrm>
          <a:off x="4201453" y="4220496"/>
          <a:ext cx="2987363" cy="2311138"/>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07E495DF-35B2-9C4E-286E-0A3673BDE41A}"/>
              </a:ext>
            </a:extLst>
          </p:cNvPr>
          <p:cNvSpPr txBox="1"/>
          <p:nvPr/>
        </p:nvSpPr>
        <p:spPr>
          <a:xfrm>
            <a:off x="1751779" y="1391938"/>
            <a:ext cx="88998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Apples</a:t>
            </a:r>
          </a:p>
        </p:txBody>
      </p:sp>
      <p:sp>
        <p:nvSpPr>
          <p:cNvPr id="14" name="TextBox 13">
            <a:extLst>
              <a:ext uri="{FF2B5EF4-FFF2-40B4-BE49-F238E27FC236}">
                <a16:creationId xmlns:a16="http://schemas.microsoft.com/office/drawing/2014/main" id="{7E998C8E-5DE9-982A-643A-615B73BBCC0B}"/>
              </a:ext>
            </a:extLst>
          </p:cNvPr>
          <p:cNvSpPr txBox="1"/>
          <p:nvPr/>
        </p:nvSpPr>
        <p:spPr>
          <a:xfrm>
            <a:off x="5316245" y="1404902"/>
            <a:ext cx="1095172"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Bananas</a:t>
            </a:r>
          </a:p>
        </p:txBody>
      </p:sp>
      <p:sp>
        <p:nvSpPr>
          <p:cNvPr id="15" name="TextBox 14">
            <a:extLst>
              <a:ext uri="{FF2B5EF4-FFF2-40B4-BE49-F238E27FC236}">
                <a16:creationId xmlns:a16="http://schemas.microsoft.com/office/drawing/2014/main" id="{7C643C24-5DAA-5777-5414-95B6DFA6FD36}"/>
              </a:ext>
            </a:extLst>
          </p:cNvPr>
          <p:cNvSpPr txBox="1"/>
          <p:nvPr/>
        </p:nvSpPr>
        <p:spPr>
          <a:xfrm>
            <a:off x="1854371" y="3978626"/>
            <a:ext cx="787395"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Pears</a:t>
            </a:r>
          </a:p>
        </p:txBody>
      </p:sp>
      <p:sp>
        <p:nvSpPr>
          <p:cNvPr id="16" name="TextBox 15">
            <a:extLst>
              <a:ext uri="{FF2B5EF4-FFF2-40B4-BE49-F238E27FC236}">
                <a16:creationId xmlns:a16="http://schemas.microsoft.com/office/drawing/2014/main" id="{DB771645-EB4C-A98B-5BE3-D1F5D925AA2C}"/>
              </a:ext>
            </a:extLst>
          </p:cNvPr>
          <p:cNvSpPr txBox="1"/>
          <p:nvPr/>
        </p:nvSpPr>
        <p:spPr>
          <a:xfrm>
            <a:off x="5085413" y="3978626"/>
            <a:ext cx="132600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Pineapples</a:t>
            </a:r>
          </a:p>
        </p:txBody>
      </p:sp>
      <p:pic>
        <p:nvPicPr>
          <p:cNvPr id="17" name="Graphic 16" descr="Badge Tick with solid fill">
            <a:extLst>
              <a:ext uri="{FF2B5EF4-FFF2-40B4-BE49-F238E27FC236}">
                <a16:creationId xmlns:a16="http://schemas.microsoft.com/office/drawing/2014/main" id="{42223BFC-3C60-61EA-B4AB-4C8C2A75A9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8031" y="1333808"/>
            <a:ext cx="914400" cy="914400"/>
          </a:xfrm>
          <a:prstGeom prst="rect">
            <a:avLst/>
          </a:prstGeom>
        </p:spPr>
      </p:pic>
      <p:sp>
        <p:nvSpPr>
          <p:cNvPr id="18" name="TextBox 17">
            <a:extLst>
              <a:ext uri="{FF2B5EF4-FFF2-40B4-BE49-F238E27FC236}">
                <a16:creationId xmlns:a16="http://schemas.microsoft.com/office/drawing/2014/main" id="{5826CB64-F335-2C2D-7A1E-3516B3D6BC0E}"/>
              </a:ext>
            </a:extLst>
          </p:cNvPr>
          <p:cNvSpPr txBox="1"/>
          <p:nvPr/>
        </p:nvSpPr>
        <p:spPr>
          <a:xfrm>
            <a:off x="7754065" y="3231545"/>
            <a:ext cx="3085749" cy="954107"/>
          </a:xfrm>
          <a:prstGeom prst="rect">
            <a:avLst/>
          </a:prstGeom>
          <a:noFill/>
        </p:spPr>
        <p:txBody>
          <a:bodyPr wrap="square">
            <a:spAutoFit/>
          </a:bodyPr>
          <a:lstStyle/>
          <a:p>
            <a:pPr marL="0" indent="0">
              <a:buNone/>
            </a:pPr>
            <a:r>
              <a:rPr lang="en-GB" sz="2800" b="1" dirty="0">
                <a:latin typeface="Arial" panose="020B0604020202020204" pitchFamily="34" charset="0"/>
                <a:cs typeface="Arial" panose="020B0604020202020204" pitchFamily="34" charset="0"/>
              </a:rPr>
              <a:t>Sensory characteristics</a:t>
            </a:r>
          </a:p>
        </p:txBody>
      </p:sp>
      <p:sp>
        <p:nvSpPr>
          <p:cNvPr id="19" name="Content Placeholder 2">
            <a:extLst>
              <a:ext uri="{FF2B5EF4-FFF2-40B4-BE49-F238E27FC236}">
                <a16:creationId xmlns:a16="http://schemas.microsoft.com/office/drawing/2014/main" id="{8229DC7A-D4AA-5CF8-B91B-ED4046897A7C}"/>
              </a:ext>
            </a:extLst>
          </p:cNvPr>
          <p:cNvSpPr txBox="1">
            <a:spLocks/>
          </p:cNvSpPr>
          <p:nvPr/>
        </p:nvSpPr>
        <p:spPr>
          <a:xfrm>
            <a:off x="7722604" y="1532670"/>
            <a:ext cx="4371717"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pic>
        <p:nvPicPr>
          <p:cNvPr id="20" name="Graphic 19" descr="Badge Tick with solid fill">
            <a:extLst>
              <a:ext uri="{FF2B5EF4-FFF2-40B4-BE49-F238E27FC236}">
                <a16:creationId xmlns:a16="http://schemas.microsoft.com/office/drawing/2014/main" id="{6A0E87E1-07BE-D134-96F9-362563C595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6780" y="2173361"/>
            <a:ext cx="914400" cy="914400"/>
          </a:xfrm>
          <a:prstGeom prst="rect">
            <a:avLst/>
          </a:prstGeom>
        </p:spPr>
      </p:pic>
      <p:sp>
        <p:nvSpPr>
          <p:cNvPr id="21" name="Content Placeholder 2">
            <a:extLst>
              <a:ext uri="{FF2B5EF4-FFF2-40B4-BE49-F238E27FC236}">
                <a16:creationId xmlns:a16="http://schemas.microsoft.com/office/drawing/2014/main" id="{37EA3F1F-9DF2-9E35-3612-C7DEA69E410C}"/>
              </a:ext>
            </a:extLst>
          </p:cNvPr>
          <p:cNvSpPr txBox="1">
            <a:spLocks/>
          </p:cNvSpPr>
          <p:nvPr/>
        </p:nvSpPr>
        <p:spPr>
          <a:xfrm>
            <a:off x="7754065" y="2447853"/>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pic>
        <p:nvPicPr>
          <p:cNvPr id="22" name="Graphic 21" descr="Badge Tick with solid fill">
            <a:extLst>
              <a:ext uri="{FF2B5EF4-FFF2-40B4-BE49-F238E27FC236}">
                <a16:creationId xmlns:a16="http://schemas.microsoft.com/office/drawing/2014/main" id="{5D6FE0CF-7A61-2F16-CDD7-FB7B9F9CD0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88817" y="3255210"/>
            <a:ext cx="914400" cy="914400"/>
          </a:xfrm>
          <a:prstGeom prst="rect">
            <a:avLst/>
          </a:prstGeom>
        </p:spPr>
      </p:pic>
    </p:spTree>
    <p:extLst>
      <p:ext uri="{BB962C8B-B14F-4D97-AF65-F5344CB8AC3E}">
        <p14:creationId xmlns:p14="http://schemas.microsoft.com/office/powerpoint/2010/main" val="2595893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88B186E-A74E-9C40-0148-A14435637328}"/>
              </a:ext>
            </a:extLst>
          </p:cNvPr>
          <p:cNvGraphicFramePr>
            <a:graphicFrameLocks/>
          </p:cNvGraphicFramePr>
          <p:nvPr>
            <p:extLst>
              <p:ext uri="{D42A27DB-BD31-4B8C-83A1-F6EECF244321}">
                <p14:modId xmlns:p14="http://schemas.microsoft.com/office/powerpoint/2010/main" val="2777936824"/>
              </p:ext>
            </p:extLst>
          </p:nvPr>
        </p:nvGraphicFramePr>
        <p:xfrm>
          <a:off x="352425" y="1595245"/>
          <a:ext cx="7566837" cy="49075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579B973-3BA0-86CC-C015-EF7CDD7C8B9C}"/>
              </a:ext>
            </a:extLst>
          </p:cNvPr>
          <p:cNvSpPr txBox="1"/>
          <p:nvPr/>
        </p:nvSpPr>
        <p:spPr>
          <a:xfrm>
            <a:off x="271014" y="1129802"/>
            <a:ext cx="7648248" cy="646331"/>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Levels of apple stock in four shops compared with three other fruits</a:t>
            </a:r>
          </a:p>
          <a:p>
            <a:r>
              <a:rPr lang="en-GB" b="1" dirty="0">
                <a:latin typeface="Arial" panose="020B0604020202020204" pitchFamily="34" charset="0"/>
                <a:cs typeface="Arial" panose="020B0604020202020204" pitchFamily="34" charset="0"/>
              </a:rPr>
              <a:t>Fictional town, 2022</a:t>
            </a:r>
          </a:p>
        </p:txBody>
      </p:sp>
      <p:sp>
        <p:nvSpPr>
          <p:cNvPr id="8" name="Title 6">
            <a:extLst>
              <a:ext uri="{FF2B5EF4-FFF2-40B4-BE49-F238E27FC236}">
                <a16:creationId xmlns:a16="http://schemas.microsoft.com/office/drawing/2014/main" id="{397AA7A1-5F88-EDB5-D5DA-D88D9290AD2F}"/>
              </a:ext>
            </a:extLst>
          </p:cNvPr>
          <p:cNvSpPr txBox="1">
            <a:spLocks/>
          </p:cNvSpPr>
          <p:nvPr/>
        </p:nvSpPr>
        <p:spPr>
          <a:xfrm>
            <a:off x="152400" y="0"/>
            <a:ext cx="8586384"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Clustered bars – focus alternative</a:t>
            </a:r>
            <a:endParaRPr lang="en-US" sz="4200" dirty="0">
              <a:latin typeface="Arial" panose="020B0604020202020204" pitchFamily="34" charset="0"/>
              <a:cs typeface="Arial" panose="020B0604020202020204" pitchFamily="34" charset="0"/>
            </a:endParaRPr>
          </a:p>
        </p:txBody>
      </p:sp>
      <p:pic>
        <p:nvPicPr>
          <p:cNvPr id="6" name="Graphic 5" descr="Badge Tick with solid fill">
            <a:extLst>
              <a:ext uri="{FF2B5EF4-FFF2-40B4-BE49-F238E27FC236}">
                <a16:creationId xmlns:a16="http://schemas.microsoft.com/office/drawing/2014/main" id="{11400BD6-FD92-0E21-ECAD-4469C47F0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18031" y="1333808"/>
            <a:ext cx="914400" cy="914400"/>
          </a:xfrm>
          <a:prstGeom prst="rect">
            <a:avLst/>
          </a:prstGeom>
        </p:spPr>
      </p:pic>
      <p:sp>
        <p:nvSpPr>
          <p:cNvPr id="9" name="TextBox 8">
            <a:extLst>
              <a:ext uri="{FF2B5EF4-FFF2-40B4-BE49-F238E27FC236}">
                <a16:creationId xmlns:a16="http://schemas.microsoft.com/office/drawing/2014/main" id="{259886F1-C7FE-BDC0-D985-C9FB4E32CB1B}"/>
              </a:ext>
            </a:extLst>
          </p:cNvPr>
          <p:cNvSpPr txBox="1"/>
          <p:nvPr/>
        </p:nvSpPr>
        <p:spPr>
          <a:xfrm>
            <a:off x="7754065" y="3231545"/>
            <a:ext cx="3085749" cy="954107"/>
          </a:xfrm>
          <a:prstGeom prst="rect">
            <a:avLst/>
          </a:prstGeom>
          <a:noFill/>
        </p:spPr>
        <p:txBody>
          <a:bodyPr wrap="square">
            <a:spAutoFit/>
          </a:bodyPr>
          <a:lstStyle/>
          <a:p>
            <a:pPr marL="0" indent="0">
              <a:buNone/>
            </a:pPr>
            <a:r>
              <a:rPr lang="en-GB" sz="2800" b="1" dirty="0">
                <a:latin typeface="Arial" panose="020B0604020202020204" pitchFamily="34" charset="0"/>
                <a:cs typeface="Arial" panose="020B0604020202020204" pitchFamily="34" charset="0"/>
              </a:rPr>
              <a:t>Sensory characteristics</a:t>
            </a:r>
          </a:p>
        </p:txBody>
      </p:sp>
      <p:sp>
        <p:nvSpPr>
          <p:cNvPr id="10" name="Content Placeholder 2">
            <a:extLst>
              <a:ext uri="{FF2B5EF4-FFF2-40B4-BE49-F238E27FC236}">
                <a16:creationId xmlns:a16="http://schemas.microsoft.com/office/drawing/2014/main" id="{7985E874-2372-21FD-256A-2615FF8912D4}"/>
              </a:ext>
            </a:extLst>
          </p:cNvPr>
          <p:cNvSpPr txBox="1">
            <a:spLocks/>
          </p:cNvSpPr>
          <p:nvPr/>
        </p:nvSpPr>
        <p:spPr>
          <a:xfrm>
            <a:off x="7722604" y="1532670"/>
            <a:ext cx="4371717"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6E8610C4-4ACE-FDF4-FEBE-51007E758ACB}"/>
              </a:ext>
            </a:extLst>
          </p:cNvPr>
          <p:cNvSpPr txBox="1">
            <a:spLocks/>
          </p:cNvSpPr>
          <p:nvPr/>
        </p:nvSpPr>
        <p:spPr>
          <a:xfrm>
            <a:off x="7754065" y="2447853"/>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pic>
        <p:nvPicPr>
          <p:cNvPr id="13" name="Graphic 12" descr="Badge Tick with solid fill">
            <a:extLst>
              <a:ext uri="{FF2B5EF4-FFF2-40B4-BE49-F238E27FC236}">
                <a16:creationId xmlns:a16="http://schemas.microsoft.com/office/drawing/2014/main" id="{D909098B-492B-4D97-DF1D-B90ECEB071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814" y="3271252"/>
            <a:ext cx="914400" cy="914400"/>
          </a:xfrm>
          <a:prstGeom prst="rect">
            <a:avLst/>
          </a:prstGeom>
        </p:spPr>
      </p:pic>
      <p:pic>
        <p:nvPicPr>
          <p:cNvPr id="11" name="Graphic 10" descr="Shield Cross with solid fill">
            <a:extLst>
              <a:ext uri="{FF2B5EF4-FFF2-40B4-BE49-F238E27FC236}">
                <a16:creationId xmlns:a16="http://schemas.microsoft.com/office/drawing/2014/main" id="{3C26E5BD-B2EA-B06E-E5DE-7717D079B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18031" y="2270844"/>
            <a:ext cx="914400" cy="914400"/>
          </a:xfrm>
          <a:prstGeom prst="rect">
            <a:avLst/>
          </a:prstGeom>
        </p:spPr>
      </p:pic>
      <p:sp>
        <p:nvSpPr>
          <p:cNvPr id="14" name="TextBox 13">
            <a:extLst>
              <a:ext uri="{FF2B5EF4-FFF2-40B4-BE49-F238E27FC236}">
                <a16:creationId xmlns:a16="http://schemas.microsoft.com/office/drawing/2014/main" id="{9A86D4CC-FAA9-033B-ED72-57F3A9817EF9}"/>
              </a:ext>
            </a:extLst>
          </p:cNvPr>
          <p:cNvSpPr txBox="1"/>
          <p:nvPr/>
        </p:nvSpPr>
        <p:spPr>
          <a:xfrm>
            <a:off x="11645146" y="1466665"/>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69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3" name="Picture 2" descr="Abstract shapes graphs with different vibrant colors">
            <a:extLst>
              <a:ext uri="{FF2B5EF4-FFF2-40B4-BE49-F238E27FC236}">
                <a16:creationId xmlns:a16="http://schemas.microsoft.com/office/drawing/2014/main" id="{531217A8-C464-4F10-B98B-B8D3E265578C}"/>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390620" y="605205"/>
            <a:ext cx="10204495"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Welcome</a:t>
            </a:r>
          </a:p>
        </p:txBody>
      </p:sp>
    </p:spTree>
    <p:extLst>
      <p:ext uri="{BB962C8B-B14F-4D97-AF65-F5344CB8AC3E}">
        <p14:creationId xmlns:p14="http://schemas.microsoft.com/office/powerpoint/2010/main" val="46570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15BEE9B-D9D9-EBC9-4C29-944A4FA95F9D}"/>
              </a:ext>
            </a:extLst>
          </p:cNvPr>
          <p:cNvSpPr txBox="1">
            <a:spLocks/>
          </p:cNvSpPr>
          <p:nvPr/>
        </p:nvSpPr>
        <p:spPr>
          <a:xfrm>
            <a:off x="74612" y="-145599"/>
            <a:ext cx="8586384"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Stacked bars – categorical palette</a:t>
            </a:r>
            <a:endParaRPr lang="en-US" sz="4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0B606AD-5D23-7671-916C-3F46C5AB02F9}"/>
              </a:ext>
            </a:extLst>
          </p:cNvPr>
          <p:cNvSpPr txBox="1"/>
          <p:nvPr/>
        </p:nvSpPr>
        <p:spPr>
          <a:xfrm>
            <a:off x="257216" y="648051"/>
            <a:ext cx="7083493" cy="369332"/>
          </a:xfrm>
          <a:prstGeom prst="rect">
            <a:avLst/>
          </a:prstGeom>
          <a:noFill/>
        </p:spPr>
        <p:txBody>
          <a:bodyPr wrap="square">
            <a:spAutoFit/>
          </a:bodyPr>
          <a:lstStyle/>
          <a:p>
            <a:pPr algn="l"/>
            <a:r>
              <a:rPr lang="en-GB" b="1" i="0" dirty="0">
                <a:solidFill>
                  <a:srgbClr val="323132"/>
                </a:solidFill>
                <a:effectLst/>
                <a:latin typeface="Arial" panose="020B0604020202020204" pitchFamily="34" charset="0"/>
                <a:cs typeface="Arial" panose="020B0604020202020204" pitchFamily="34" charset="0"/>
              </a:rPr>
              <a:t>Levels of satisfaction in public institutions, UK, March 2022</a:t>
            </a:r>
          </a:p>
        </p:txBody>
      </p:sp>
      <p:sp>
        <p:nvSpPr>
          <p:cNvPr id="3" name="TextBox 2">
            <a:extLst>
              <a:ext uri="{FF2B5EF4-FFF2-40B4-BE49-F238E27FC236}">
                <a16:creationId xmlns:a16="http://schemas.microsoft.com/office/drawing/2014/main" id="{43175326-594E-EF1E-6350-ADC80E739711}"/>
              </a:ext>
            </a:extLst>
          </p:cNvPr>
          <p:cNvSpPr txBox="1"/>
          <p:nvPr/>
        </p:nvSpPr>
        <p:spPr>
          <a:xfrm>
            <a:off x="7945875" y="6090256"/>
            <a:ext cx="406437" cy="369332"/>
          </a:xfrm>
          <a:prstGeom prst="rect">
            <a:avLst/>
          </a:prstGeom>
          <a:noFill/>
        </p:spPr>
        <p:txBody>
          <a:bodyPr wrap="square">
            <a:spAutoFit/>
          </a:bodyPr>
          <a:lstStyle/>
          <a:p>
            <a:r>
              <a:rPr lang="en-GB"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1" name="Content Placeholder 2">
            <a:extLst>
              <a:ext uri="{FF2B5EF4-FFF2-40B4-BE49-F238E27FC236}">
                <a16:creationId xmlns:a16="http://schemas.microsoft.com/office/drawing/2014/main" id="{D39A2FAB-CF91-6CE3-394E-CEA4A9612384}"/>
              </a:ext>
            </a:extLst>
          </p:cNvPr>
          <p:cNvSpPr txBox="1">
            <a:spLocks/>
          </p:cNvSpPr>
          <p:nvPr/>
        </p:nvSpPr>
        <p:spPr>
          <a:xfrm>
            <a:off x="8287316" y="2844673"/>
            <a:ext cx="3358853" cy="588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5" name="Graphic 4" descr="Badge Tick with solid fill">
            <a:extLst>
              <a:ext uri="{FF2B5EF4-FFF2-40B4-BE49-F238E27FC236}">
                <a16:creationId xmlns:a16="http://schemas.microsoft.com/office/drawing/2014/main" id="{55BD72FE-4F18-F15B-0055-E5E5CCE1C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2013" y="2604245"/>
            <a:ext cx="914400" cy="914400"/>
          </a:xfrm>
          <a:prstGeom prst="rect">
            <a:avLst/>
          </a:prstGeom>
        </p:spPr>
      </p:pic>
      <p:pic>
        <p:nvPicPr>
          <p:cNvPr id="13" name="Graphic 12" descr="Shield Cross with solid fill">
            <a:extLst>
              <a:ext uri="{FF2B5EF4-FFF2-40B4-BE49-F238E27FC236}">
                <a16:creationId xmlns:a16="http://schemas.microsoft.com/office/drawing/2014/main" id="{BF6E473C-B3CA-022A-11D0-EE68BEBDD4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2013" y="3614034"/>
            <a:ext cx="914400" cy="914400"/>
          </a:xfrm>
          <a:prstGeom prst="rect">
            <a:avLst/>
          </a:prstGeom>
        </p:spPr>
      </p:pic>
      <p:sp>
        <p:nvSpPr>
          <p:cNvPr id="14" name="Content Placeholder 2">
            <a:extLst>
              <a:ext uri="{FF2B5EF4-FFF2-40B4-BE49-F238E27FC236}">
                <a16:creationId xmlns:a16="http://schemas.microsoft.com/office/drawing/2014/main" id="{4EF6CE15-7545-0123-2084-5F70C6A55544}"/>
              </a:ext>
            </a:extLst>
          </p:cNvPr>
          <p:cNvSpPr txBox="1">
            <a:spLocks/>
          </p:cNvSpPr>
          <p:nvPr/>
        </p:nvSpPr>
        <p:spPr>
          <a:xfrm>
            <a:off x="8370767" y="3816570"/>
            <a:ext cx="2889501" cy="588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graphicFrame>
        <p:nvGraphicFramePr>
          <p:cNvPr id="10" name="Chart 9">
            <a:extLst>
              <a:ext uri="{FF2B5EF4-FFF2-40B4-BE49-F238E27FC236}">
                <a16:creationId xmlns:a16="http://schemas.microsoft.com/office/drawing/2014/main" id="{BE0A6673-3DF0-7332-333C-62301D9CEDC3}"/>
              </a:ext>
            </a:extLst>
          </p:cNvPr>
          <p:cNvGraphicFramePr>
            <a:graphicFrameLocks/>
          </p:cNvGraphicFramePr>
          <p:nvPr>
            <p:extLst>
              <p:ext uri="{D42A27DB-BD31-4B8C-83A1-F6EECF244321}">
                <p14:modId xmlns:p14="http://schemas.microsoft.com/office/powerpoint/2010/main" val="1200036650"/>
              </p:ext>
            </p:extLst>
          </p:nvPr>
        </p:nvGraphicFramePr>
        <p:xfrm>
          <a:off x="353466" y="1017383"/>
          <a:ext cx="7933849" cy="5243698"/>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487AE6F7-DF23-AC22-47C8-737F1D2C34F1}"/>
              </a:ext>
            </a:extLst>
          </p:cNvPr>
          <p:cNvSpPr txBox="1"/>
          <p:nvPr/>
        </p:nvSpPr>
        <p:spPr>
          <a:xfrm>
            <a:off x="76194" y="6507853"/>
            <a:ext cx="7083493" cy="323165"/>
          </a:xfrm>
          <a:prstGeom prst="rect">
            <a:avLst/>
          </a:prstGeom>
          <a:noFill/>
        </p:spPr>
        <p:txBody>
          <a:bodyPr wrap="square">
            <a:spAutoFit/>
          </a:bodyPr>
          <a:lstStyle/>
          <a:p>
            <a:pPr algn="l"/>
            <a:r>
              <a:rPr lang="en-GB" sz="1500" i="0" dirty="0">
                <a:solidFill>
                  <a:srgbClr val="323132"/>
                </a:solidFill>
                <a:effectLst/>
                <a:latin typeface="Arial" panose="020B0604020202020204" pitchFamily="34" charset="0"/>
                <a:cs typeface="Arial" panose="020B0604020202020204" pitchFamily="34" charset="0"/>
              </a:rPr>
              <a:t>Note 1: not all bars sum to 100% due to rounding. </a:t>
            </a:r>
          </a:p>
        </p:txBody>
      </p:sp>
      <p:sp>
        <p:nvSpPr>
          <p:cNvPr id="15" name="TextBox 14">
            <a:extLst>
              <a:ext uri="{FF2B5EF4-FFF2-40B4-BE49-F238E27FC236}">
                <a16:creationId xmlns:a16="http://schemas.microsoft.com/office/drawing/2014/main" id="{56DB020B-EBF3-3B33-52CE-D0A0DD826FDD}"/>
              </a:ext>
            </a:extLst>
          </p:cNvPr>
          <p:cNvSpPr txBox="1"/>
          <p:nvPr/>
        </p:nvSpPr>
        <p:spPr>
          <a:xfrm>
            <a:off x="74612" y="6232814"/>
            <a:ext cx="768376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err="1">
                <a:latin typeface="Arial" panose="020B0604020202020204" pitchFamily="34" charset="0"/>
                <a:cs typeface="Arial" panose="020B0604020202020204" pitchFamily="34" charset="0"/>
              </a:rPr>
              <a:t>Source:</a:t>
            </a:r>
            <a:r>
              <a:rPr lang="en-GB" sz="1500" dirty="0" err="1">
                <a:latin typeface="Arial" panose="020B0604020202020204" pitchFamily="34" charset="0"/>
                <a:cs typeface="Arial" panose="020B0604020202020204" pitchFamily="34" charset="0"/>
                <a:hlinkClick r:id="rId8"/>
              </a:rPr>
              <a:t>Trust</a:t>
            </a:r>
            <a:r>
              <a:rPr lang="en-GB" sz="1500" dirty="0">
                <a:latin typeface="Arial" panose="020B0604020202020204" pitchFamily="34" charset="0"/>
                <a:cs typeface="Arial" panose="020B0604020202020204" pitchFamily="34" charset="0"/>
                <a:hlinkClick r:id="rId8"/>
              </a:rPr>
              <a:t> in government, UK, 2022 - Office for National Statistics</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93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15BEE9B-D9D9-EBC9-4C29-944A4FA95F9D}"/>
              </a:ext>
            </a:extLst>
          </p:cNvPr>
          <p:cNvSpPr txBox="1">
            <a:spLocks/>
          </p:cNvSpPr>
          <p:nvPr/>
        </p:nvSpPr>
        <p:spPr>
          <a:xfrm>
            <a:off x="112712" y="-104215"/>
            <a:ext cx="9956574"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Stacked bars – negative values</a:t>
            </a:r>
            <a:endParaRPr lang="en-US" sz="4200"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EC4C2922-8FE9-90AB-572D-2D5895896262}"/>
              </a:ext>
            </a:extLst>
          </p:cNvPr>
          <p:cNvGraphicFramePr>
            <a:graphicFrameLocks/>
          </p:cNvGraphicFramePr>
          <p:nvPr>
            <p:extLst>
              <p:ext uri="{D42A27DB-BD31-4B8C-83A1-F6EECF244321}">
                <p14:modId xmlns:p14="http://schemas.microsoft.com/office/powerpoint/2010/main" val="3842534533"/>
              </p:ext>
            </p:extLst>
          </p:nvPr>
        </p:nvGraphicFramePr>
        <p:xfrm>
          <a:off x="447335" y="1582908"/>
          <a:ext cx="6439622" cy="507831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033A7BF-5F84-7009-81A7-E6B6F19E54B1}"/>
              </a:ext>
            </a:extLst>
          </p:cNvPr>
          <p:cNvSpPr txBox="1"/>
          <p:nvPr/>
        </p:nvSpPr>
        <p:spPr>
          <a:xfrm>
            <a:off x="447335" y="936577"/>
            <a:ext cx="5691305"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Growth rates for three areas of the economy, fictional country, 2005 to 2019</a:t>
            </a:r>
          </a:p>
        </p:txBody>
      </p:sp>
      <p:sp>
        <p:nvSpPr>
          <p:cNvPr id="8" name="Content Placeholder 2">
            <a:extLst>
              <a:ext uri="{FF2B5EF4-FFF2-40B4-BE49-F238E27FC236}">
                <a16:creationId xmlns:a16="http://schemas.microsoft.com/office/drawing/2014/main" id="{5009A0FD-7226-193D-CA3A-91C23C709504}"/>
              </a:ext>
            </a:extLst>
          </p:cNvPr>
          <p:cNvSpPr txBox="1">
            <a:spLocks/>
          </p:cNvSpPr>
          <p:nvPr/>
        </p:nvSpPr>
        <p:spPr>
          <a:xfrm>
            <a:off x="7759741" y="2961099"/>
            <a:ext cx="3358853" cy="467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13" name="Graphic 12" descr="Shield Cross with solid fill">
            <a:extLst>
              <a:ext uri="{FF2B5EF4-FFF2-40B4-BE49-F238E27FC236}">
                <a16:creationId xmlns:a16="http://schemas.microsoft.com/office/drawing/2014/main" id="{26B6537E-0BBB-EF29-A841-0670A8FCE5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547" y="3608166"/>
            <a:ext cx="914400" cy="914400"/>
          </a:xfrm>
          <a:prstGeom prst="rect">
            <a:avLst/>
          </a:prstGeom>
        </p:spPr>
      </p:pic>
      <p:pic>
        <p:nvPicPr>
          <p:cNvPr id="14" name="Graphic 13" descr="Shield Cross with solid fill">
            <a:extLst>
              <a:ext uri="{FF2B5EF4-FFF2-40B4-BE49-F238E27FC236}">
                <a16:creationId xmlns:a16="http://schemas.microsoft.com/office/drawing/2014/main" id="{BDD05377-1411-5BEE-B591-837703706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9475" y="2693766"/>
            <a:ext cx="914400" cy="914400"/>
          </a:xfrm>
          <a:prstGeom prst="rect">
            <a:avLst/>
          </a:prstGeom>
        </p:spPr>
      </p:pic>
      <p:sp>
        <p:nvSpPr>
          <p:cNvPr id="12" name="Content Placeholder 2">
            <a:extLst>
              <a:ext uri="{FF2B5EF4-FFF2-40B4-BE49-F238E27FC236}">
                <a16:creationId xmlns:a16="http://schemas.microsoft.com/office/drawing/2014/main" id="{71B73BFE-42A0-8443-FA2D-A48C1DEFA814}"/>
              </a:ext>
            </a:extLst>
          </p:cNvPr>
          <p:cNvSpPr txBox="1">
            <a:spLocks/>
          </p:cNvSpPr>
          <p:nvPr/>
        </p:nvSpPr>
        <p:spPr>
          <a:xfrm>
            <a:off x="7825761" y="3699253"/>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spTree>
    <p:extLst>
      <p:ext uri="{BB962C8B-B14F-4D97-AF65-F5344CB8AC3E}">
        <p14:creationId xmlns:p14="http://schemas.microsoft.com/office/powerpoint/2010/main" val="177834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15BEE9B-D9D9-EBC9-4C29-944A4FA95F9D}"/>
              </a:ext>
            </a:extLst>
          </p:cNvPr>
          <p:cNvSpPr txBox="1">
            <a:spLocks/>
          </p:cNvSpPr>
          <p:nvPr/>
        </p:nvSpPr>
        <p:spPr>
          <a:xfrm>
            <a:off x="169246" y="-87550"/>
            <a:ext cx="10270153"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Stacked bars – small multis alternative</a:t>
            </a:r>
            <a:endParaRPr lang="en-US" sz="4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033A7BF-5F84-7009-81A7-E6B6F19E54B1}"/>
              </a:ext>
            </a:extLst>
          </p:cNvPr>
          <p:cNvSpPr txBox="1"/>
          <p:nvPr/>
        </p:nvSpPr>
        <p:spPr>
          <a:xfrm>
            <a:off x="255587" y="875025"/>
            <a:ext cx="835417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Growth rates for three areas of the economy, fictional country, 2005 to 2019</a:t>
            </a:r>
          </a:p>
        </p:txBody>
      </p:sp>
      <p:grpSp>
        <p:nvGrpSpPr>
          <p:cNvPr id="3" name="Group 2">
            <a:extLst>
              <a:ext uri="{FF2B5EF4-FFF2-40B4-BE49-F238E27FC236}">
                <a16:creationId xmlns:a16="http://schemas.microsoft.com/office/drawing/2014/main" id="{B1DD18A5-2745-9AC7-5EA0-F7375B6C8CE5}"/>
              </a:ext>
            </a:extLst>
          </p:cNvPr>
          <p:cNvGrpSpPr/>
          <p:nvPr/>
        </p:nvGrpSpPr>
        <p:grpSpPr>
          <a:xfrm>
            <a:off x="349106" y="1399155"/>
            <a:ext cx="10914640" cy="3017868"/>
            <a:chOff x="1290565" y="3981238"/>
            <a:chExt cx="19834061" cy="5520952"/>
          </a:xfrm>
        </p:grpSpPr>
        <p:sp>
          <p:nvSpPr>
            <p:cNvPr id="6" name="TextBox 5">
              <a:extLst>
                <a:ext uri="{FF2B5EF4-FFF2-40B4-BE49-F238E27FC236}">
                  <a16:creationId xmlns:a16="http://schemas.microsoft.com/office/drawing/2014/main" id="{F1CEEB37-8A66-CE22-C4DA-816178777F6D}"/>
                </a:ext>
              </a:extLst>
            </p:cNvPr>
            <p:cNvSpPr txBox="1"/>
            <p:nvPr/>
          </p:nvSpPr>
          <p:spPr>
            <a:xfrm>
              <a:off x="1290565" y="4520744"/>
              <a:ext cx="633465" cy="531299"/>
            </a:xfrm>
            <a:prstGeom prst="rect">
              <a:avLst/>
            </a:prstGeom>
            <a:noFill/>
          </p:spPr>
          <p:txBody>
            <a:bodyPr wrap="none" rtlCol="0">
              <a:spAutoFit/>
            </a:bodyPr>
            <a:lstStyle/>
            <a:p>
              <a:r>
                <a:rPr lang="en-GB" sz="1500" dirty="0">
                  <a:solidFill>
                    <a:srgbClr val="595959"/>
                  </a:solidFill>
                  <a:latin typeface="Arial" panose="020B0604020202020204" pitchFamily="34" charset="0"/>
                  <a:cs typeface="Arial" panose="020B0604020202020204" pitchFamily="34" charset="0"/>
                </a:rPr>
                <a:t>%</a:t>
              </a:r>
            </a:p>
          </p:txBody>
        </p:sp>
        <p:graphicFrame>
          <p:nvGraphicFramePr>
            <p:cNvPr id="8" name="Chart 7">
              <a:extLst>
                <a:ext uri="{FF2B5EF4-FFF2-40B4-BE49-F238E27FC236}">
                  <a16:creationId xmlns:a16="http://schemas.microsoft.com/office/drawing/2014/main" id="{75EADFAE-CC91-FFE3-C3F9-08EB40181EF8}"/>
                </a:ext>
              </a:extLst>
            </p:cNvPr>
            <p:cNvGraphicFramePr>
              <a:graphicFrameLocks/>
            </p:cNvGraphicFramePr>
            <p:nvPr/>
          </p:nvGraphicFramePr>
          <p:xfrm>
            <a:off x="1607298" y="4520744"/>
            <a:ext cx="6850352" cy="4981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25B8B09-5AE3-BDA7-8595-5A71943D022D}"/>
                </a:ext>
              </a:extLst>
            </p:cNvPr>
            <p:cNvGraphicFramePr>
              <a:graphicFrameLocks/>
            </p:cNvGraphicFramePr>
            <p:nvPr/>
          </p:nvGraphicFramePr>
          <p:xfrm>
            <a:off x="8535962" y="4520744"/>
            <a:ext cx="6386731" cy="49814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5B95DAEB-E69C-F76F-3F91-7FAE468D58A4}"/>
                </a:ext>
              </a:extLst>
            </p:cNvPr>
            <p:cNvGraphicFramePr>
              <a:graphicFrameLocks/>
            </p:cNvGraphicFramePr>
            <p:nvPr/>
          </p:nvGraphicFramePr>
          <p:xfrm>
            <a:off x="14737895" y="4520743"/>
            <a:ext cx="6386731" cy="4981447"/>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076FAFAF-FD49-4EA3-A35E-F80B662E3115}"/>
                </a:ext>
              </a:extLst>
            </p:cNvPr>
            <p:cNvSpPr txBox="1"/>
            <p:nvPr/>
          </p:nvSpPr>
          <p:spPr>
            <a:xfrm>
              <a:off x="1924030" y="3981238"/>
              <a:ext cx="1337629" cy="531299"/>
            </a:xfrm>
            <a:prstGeom prst="rect">
              <a:avLst/>
            </a:prstGeom>
            <a:noFill/>
          </p:spPr>
          <p:txBody>
            <a:bodyPr wrap="none" rtlCol="0">
              <a:spAutoFit/>
            </a:bodyPr>
            <a:lstStyle/>
            <a:p>
              <a:r>
                <a:rPr lang="en-GB" sz="1500" dirty="0">
                  <a:latin typeface="Arial" panose="020B0604020202020204" pitchFamily="34" charset="0"/>
                  <a:cs typeface="Arial" panose="020B0604020202020204" pitchFamily="34" charset="0"/>
                </a:rPr>
                <a:t>Area 1</a:t>
              </a:r>
            </a:p>
          </p:txBody>
        </p:sp>
        <p:sp>
          <p:nvSpPr>
            <p:cNvPr id="16" name="TextBox 15">
              <a:extLst>
                <a:ext uri="{FF2B5EF4-FFF2-40B4-BE49-F238E27FC236}">
                  <a16:creationId xmlns:a16="http://schemas.microsoft.com/office/drawing/2014/main" id="{2BF068C0-E6EC-4580-7B95-AA379CDA5B3E}"/>
                </a:ext>
              </a:extLst>
            </p:cNvPr>
            <p:cNvSpPr txBox="1"/>
            <p:nvPr/>
          </p:nvSpPr>
          <p:spPr>
            <a:xfrm>
              <a:off x="8502516" y="3989443"/>
              <a:ext cx="1337629" cy="531299"/>
            </a:xfrm>
            <a:prstGeom prst="rect">
              <a:avLst/>
            </a:prstGeom>
            <a:noFill/>
          </p:spPr>
          <p:txBody>
            <a:bodyPr wrap="none" rtlCol="0">
              <a:spAutoFit/>
            </a:bodyPr>
            <a:lstStyle/>
            <a:p>
              <a:r>
                <a:rPr lang="en-GB" sz="1500" dirty="0">
                  <a:latin typeface="Arial" panose="020B0604020202020204" pitchFamily="34" charset="0"/>
                  <a:cs typeface="Arial" panose="020B0604020202020204" pitchFamily="34" charset="0"/>
                </a:rPr>
                <a:t>Area 2</a:t>
              </a:r>
            </a:p>
          </p:txBody>
        </p:sp>
        <p:sp>
          <p:nvSpPr>
            <p:cNvPr id="17" name="TextBox 16">
              <a:extLst>
                <a:ext uri="{FF2B5EF4-FFF2-40B4-BE49-F238E27FC236}">
                  <a16:creationId xmlns:a16="http://schemas.microsoft.com/office/drawing/2014/main" id="{62205A10-D8D0-16FF-D0CD-AA039B74ED00}"/>
                </a:ext>
              </a:extLst>
            </p:cNvPr>
            <p:cNvSpPr txBox="1"/>
            <p:nvPr/>
          </p:nvSpPr>
          <p:spPr>
            <a:xfrm>
              <a:off x="14964176" y="3989445"/>
              <a:ext cx="1337629" cy="531299"/>
            </a:xfrm>
            <a:prstGeom prst="rect">
              <a:avLst/>
            </a:prstGeom>
            <a:noFill/>
          </p:spPr>
          <p:txBody>
            <a:bodyPr wrap="none" rtlCol="0">
              <a:spAutoFit/>
            </a:bodyPr>
            <a:lstStyle/>
            <a:p>
              <a:r>
                <a:rPr lang="en-GB" sz="1500" dirty="0">
                  <a:latin typeface="Arial" panose="020B0604020202020204" pitchFamily="34" charset="0"/>
                  <a:cs typeface="Arial" panose="020B0604020202020204" pitchFamily="34" charset="0"/>
                </a:rPr>
                <a:t>Area 3</a:t>
              </a:r>
            </a:p>
          </p:txBody>
        </p:sp>
      </p:grpSp>
      <p:pic>
        <p:nvPicPr>
          <p:cNvPr id="13" name="Graphic 12" descr="Badge Tick with solid fill">
            <a:extLst>
              <a:ext uri="{FF2B5EF4-FFF2-40B4-BE49-F238E27FC236}">
                <a16:creationId xmlns:a16="http://schemas.microsoft.com/office/drawing/2014/main" id="{4ED45567-80FE-29D8-EE51-947919CCE5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5548" y="4860632"/>
            <a:ext cx="914400" cy="914400"/>
          </a:xfrm>
          <a:prstGeom prst="rect">
            <a:avLst/>
          </a:prstGeom>
        </p:spPr>
      </p:pic>
      <p:sp>
        <p:nvSpPr>
          <p:cNvPr id="14" name="Content Placeholder 2">
            <a:extLst>
              <a:ext uri="{FF2B5EF4-FFF2-40B4-BE49-F238E27FC236}">
                <a16:creationId xmlns:a16="http://schemas.microsoft.com/office/drawing/2014/main" id="{00B5455C-EF38-9716-54D4-0BC156911DC8}"/>
              </a:ext>
            </a:extLst>
          </p:cNvPr>
          <p:cNvSpPr txBox="1">
            <a:spLocks/>
          </p:cNvSpPr>
          <p:nvPr/>
        </p:nvSpPr>
        <p:spPr>
          <a:xfrm>
            <a:off x="7680121" y="5059494"/>
            <a:ext cx="4371717"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Adjacent colours</a:t>
            </a:r>
            <a:endParaRPr lang="en-GB" dirty="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CAFAA5E4-E381-610C-6DD3-A375ABD90E04}"/>
              </a:ext>
            </a:extLst>
          </p:cNvPr>
          <p:cNvSpPr txBox="1">
            <a:spLocks/>
          </p:cNvSpPr>
          <p:nvPr/>
        </p:nvSpPr>
        <p:spPr>
          <a:xfrm>
            <a:off x="7711582" y="5974677"/>
            <a:ext cx="297941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Arial" panose="020B0604020202020204" pitchFamily="34" charset="0"/>
                <a:cs typeface="Arial" panose="020B0604020202020204" pitchFamily="34" charset="0"/>
              </a:rPr>
              <a:t>Use of colour</a:t>
            </a:r>
          </a:p>
        </p:txBody>
      </p:sp>
      <p:pic>
        <p:nvPicPr>
          <p:cNvPr id="19" name="Graphic 18" descr="Badge Tick with solid fill">
            <a:extLst>
              <a:ext uri="{FF2B5EF4-FFF2-40B4-BE49-F238E27FC236}">
                <a16:creationId xmlns:a16="http://schemas.microsoft.com/office/drawing/2014/main" id="{9B3BDB65-6AB0-930A-1399-7926CA6BA9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06546" y="5715556"/>
            <a:ext cx="914400" cy="914400"/>
          </a:xfrm>
          <a:prstGeom prst="rect">
            <a:avLst/>
          </a:prstGeom>
        </p:spPr>
      </p:pic>
    </p:spTree>
    <p:extLst>
      <p:ext uri="{BB962C8B-B14F-4D97-AF65-F5344CB8AC3E}">
        <p14:creationId xmlns:p14="http://schemas.microsoft.com/office/powerpoint/2010/main" val="341741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0F0212F-7819-3E1A-EE7B-6FB116E3E244}"/>
              </a:ext>
            </a:extLst>
          </p:cNvPr>
          <p:cNvSpPr txBox="1">
            <a:spLocks/>
          </p:cNvSpPr>
          <p:nvPr/>
        </p:nvSpPr>
        <p:spPr>
          <a:xfrm>
            <a:off x="122376" y="-179997"/>
            <a:ext cx="10904249"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Line charts – two series</a:t>
            </a:r>
            <a:endParaRPr lang="en-US" sz="4200" dirty="0">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08B8AF15-B9A2-5A7D-6B5E-6380BA875857}"/>
              </a:ext>
            </a:extLst>
          </p:cNvPr>
          <p:cNvGraphicFramePr>
            <a:graphicFrameLocks/>
          </p:cNvGraphicFramePr>
          <p:nvPr>
            <p:extLst>
              <p:ext uri="{D42A27DB-BD31-4B8C-83A1-F6EECF244321}">
                <p14:modId xmlns:p14="http://schemas.microsoft.com/office/powerpoint/2010/main" val="27064007"/>
              </p:ext>
            </p:extLst>
          </p:nvPr>
        </p:nvGraphicFramePr>
        <p:xfrm>
          <a:off x="318372" y="959142"/>
          <a:ext cx="8081611" cy="557476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3F75224-7CCB-586A-6BE9-324C8EF73BB3}"/>
              </a:ext>
            </a:extLst>
          </p:cNvPr>
          <p:cNvSpPr txBox="1"/>
          <p:nvPr/>
        </p:nvSpPr>
        <p:spPr>
          <a:xfrm>
            <a:off x="3980942" y="1575452"/>
            <a:ext cx="756470" cy="323165"/>
          </a:xfrm>
          <a:prstGeom prst="rect">
            <a:avLst/>
          </a:prstGeom>
          <a:noFill/>
        </p:spPr>
        <p:txBody>
          <a:bodyPr wrap="square" rtlCol="0">
            <a:spAutoFit/>
          </a:bodyPr>
          <a:lstStyle/>
          <a:p>
            <a:r>
              <a:rPr lang="en-GB" sz="1500" dirty="0">
                <a:latin typeface="Arial" panose="020B0604020202020204" pitchFamily="34" charset="0"/>
                <a:cs typeface="Arial" panose="020B0604020202020204" pitchFamily="34" charset="0"/>
              </a:rPr>
              <a:t>Men</a:t>
            </a:r>
          </a:p>
        </p:txBody>
      </p:sp>
      <p:sp>
        <p:nvSpPr>
          <p:cNvPr id="15" name="TextBox 14">
            <a:extLst>
              <a:ext uri="{FF2B5EF4-FFF2-40B4-BE49-F238E27FC236}">
                <a16:creationId xmlns:a16="http://schemas.microsoft.com/office/drawing/2014/main" id="{FD8EDF51-2A76-72DF-8B70-1EC4FA312F5C}"/>
              </a:ext>
            </a:extLst>
          </p:cNvPr>
          <p:cNvSpPr txBox="1"/>
          <p:nvPr/>
        </p:nvSpPr>
        <p:spPr>
          <a:xfrm>
            <a:off x="4090444" y="4248822"/>
            <a:ext cx="1141723" cy="323165"/>
          </a:xfrm>
          <a:prstGeom prst="rect">
            <a:avLst/>
          </a:prstGeom>
          <a:noFill/>
        </p:spPr>
        <p:txBody>
          <a:bodyPr wrap="square" rtlCol="0">
            <a:spAutoFit/>
          </a:bodyPr>
          <a:lstStyle/>
          <a:p>
            <a:r>
              <a:rPr lang="en-GB" sz="1500" dirty="0">
                <a:latin typeface="Arial" panose="020B0604020202020204" pitchFamily="34" charset="0"/>
                <a:cs typeface="Arial" panose="020B0604020202020204" pitchFamily="34" charset="0"/>
              </a:rPr>
              <a:t>Women</a:t>
            </a:r>
          </a:p>
        </p:txBody>
      </p:sp>
      <p:sp>
        <p:nvSpPr>
          <p:cNvPr id="6" name="Content Placeholder 2">
            <a:extLst>
              <a:ext uri="{FF2B5EF4-FFF2-40B4-BE49-F238E27FC236}">
                <a16:creationId xmlns:a16="http://schemas.microsoft.com/office/drawing/2014/main" id="{94AA2B25-F391-9C19-487A-4965AAB99548}"/>
              </a:ext>
            </a:extLst>
          </p:cNvPr>
          <p:cNvSpPr txBox="1">
            <a:spLocks/>
          </p:cNvSpPr>
          <p:nvPr/>
        </p:nvSpPr>
        <p:spPr>
          <a:xfrm>
            <a:off x="8577560" y="423971"/>
            <a:ext cx="3358853" cy="535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9" name="Graphic 8" descr="Badge Tick with solid fill">
            <a:extLst>
              <a:ext uri="{FF2B5EF4-FFF2-40B4-BE49-F238E27FC236}">
                <a16:creationId xmlns:a16="http://schemas.microsoft.com/office/drawing/2014/main" id="{A2549AE8-76CC-B8DA-C84D-B5A8DB37FC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115377"/>
            <a:ext cx="914400" cy="914400"/>
          </a:xfrm>
          <a:prstGeom prst="rect">
            <a:avLst/>
          </a:prstGeom>
        </p:spPr>
      </p:pic>
      <p:pic>
        <p:nvPicPr>
          <p:cNvPr id="11" name="Graphic 10" descr="Badge Tick with solid fill">
            <a:extLst>
              <a:ext uri="{FF2B5EF4-FFF2-40B4-BE49-F238E27FC236}">
                <a16:creationId xmlns:a16="http://schemas.microsoft.com/office/drawing/2014/main" id="{AC536EBD-DCDF-0E88-239D-75D9EB5D9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1176545"/>
            <a:ext cx="914400" cy="914400"/>
          </a:xfrm>
          <a:prstGeom prst="rect">
            <a:avLst/>
          </a:prstGeom>
        </p:spPr>
      </p:pic>
      <p:sp>
        <p:nvSpPr>
          <p:cNvPr id="10" name="Content Placeholder 2">
            <a:extLst>
              <a:ext uri="{FF2B5EF4-FFF2-40B4-BE49-F238E27FC236}">
                <a16:creationId xmlns:a16="http://schemas.microsoft.com/office/drawing/2014/main" id="{02EFB247-179A-F00C-20FB-666641574B06}"/>
              </a:ext>
            </a:extLst>
          </p:cNvPr>
          <p:cNvSpPr txBox="1">
            <a:spLocks/>
          </p:cNvSpPr>
          <p:nvPr/>
        </p:nvSpPr>
        <p:spPr>
          <a:xfrm>
            <a:off x="8595979" y="1380477"/>
            <a:ext cx="2713193" cy="713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sp>
        <p:nvSpPr>
          <p:cNvPr id="13" name="TextBox 12">
            <a:extLst>
              <a:ext uri="{FF2B5EF4-FFF2-40B4-BE49-F238E27FC236}">
                <a16:creationId xmlns:a16="http://schemas.microsoft.com/office/drawing/2014/main" id="{4E38F151-5E3C-6929-587A-535928C14645}"/>
              </a:ext>
            </a:extLst>
          </p:cNvPr>
          <p:cNvSpPr txBox="1"/>
          <p:nvPr/>
        </p:nvSpPr>
        <p:spPr>
          <a:xfrm>
            <a:off x="9127498" y="6096292"/>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55389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0F0212F-7819-3E1A-EE7B-6FB116E3E244}"/>
              </a:ext>
            </a:extLst>
          </p:cNvPr>
          <p:cNvSpPr txBox="1">
            <a:spLocks/>
          </p:cNvSpPr>
          <p:nvPr/>
        </p:nvSpPr>
        <p:spPr>
          <a:xfrm>
            <a:off x="122376" y="-179997"/>
            <a:ext cx="10904249"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Line charts – more than 2 series</a:t>
            </a:r>
            <a:endParaRPr lang="en-US" sz="4200" dirty="0">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62E8CD75-0720-4B53-BA42-3793D2351700}"/>
              </a:ext>
            </a:extLst>
          </p:cNvPr>
          <p:cNvGraphicFramePr>
            <a:graphicFrameLocks/>
          </p:cNvGraphicFramePr>
          <p:nvPr>
            <p:extLst>
              <p:ext uri="{D42A27DB-BD31-4B8C-83A1-F6EECF244321}">
                <p14:modId xmlns:p14="http://schemas.microsoft.com/office/powerpoint/2010/main" val="1782995851"/>
              </p:ext>
            </p:extLst>
          </p:nvPr>
        </p:nvGraphicFramePr>
        <p:xfrm>
          <a:off x="106282" y="1228081"/>
          <a:ext cx="9279120" cy="54743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E57AE94-1C39-0925-C35B-45BA1A9D768E}"/>
              </a:ext>
            </a:extLst>
          </p:cNvPr>
          <p:cNvSpPr txBox="1"/>
          <p:nvPr/>
        </p:nvSpPr>
        <p:spPr>
          <a:xfrm>
            <a:off x="9078239" y="4110209"/>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UK</a:t>
            </a:r>
          </a:p>
        </p:txBody>
      </p:sp>
      <p:sp>
        <p:nvSpPr>
          <p:cNvPr id="8" name="TextBox 7">
            <a:extLst>
              <a:ext uri="{FF2B5EF4-FFF2-40B4-BE49-F238E27FC236}">
                <a16:creationId xmlns:a16="http://schemas.microsoft.com/office/drawing/2014/main" id="{1BC6C781-0D5C-2D3E-3C3A-D714422F2F97}"/>
              </a:ext>
            </a:extLst>
          </p:cNvPr>
          <p:cNvSpPr txBox="1"/>
          <p:nvPr/>
        </p:nvSpPr>
        <p:spPr>
          <a:xfrm>
            <a:off x="9093600" y="1901854"/>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Austria</a:t>
            </a:r>
          </a:p>
        </p:txBody>
      </p:sp>
      <p:sp>
        <p:nvSpPr>
          <p:cNvPr id="10" name="TextBox 9">
            <a:extLst>
              <a:ext uri="{FF2B5EF4-FFF2-40B4-BE49-F238E27FC236}">
                <a16:creationId xmlns:a16="http://schemas.microsoft.com/office/drawing/2014/main" id="{934D71D0-77AB-481C-EA14-22A624C4D140}"/>
              </a:ext>
            </a:extLst>
          </p:cNvPr>
          <p:cNvSpPr txBox="1"/>
          <p:nvPr/>
        </p:nvSpPr>
        <p:spPr>
          <a:xfrm>
            <a:off x="9047678" y="3061652"/>
            <a:ext cx="101021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Belgium</a:t>
            </a:r>
          </a:p>
        </p:txBody>
      </p:sp>
      <p:sp>
        <p:nvSpPr>
          <p:cNvPr id="12" name="TextBox 11">
            <a:extLst>
              <a:ext uri="{FF2B5EF4-FFF2-40B4-BE49-F238E27FC236}">
                <a16:creationId xmlns:a16="http://schemas.microsoft.com/office/drawing/2014/main" id="{8F15753A-D3BB-B900-7FA5-2526F205CE7C}"/>
              </a:ext>
            </a:extLst>
          </p:cNvPr>
          <p:cNvSpPr txBox="1"/>
          <p:nvPr/>
        </p:nvSpPr>
        <p:spPr>
          <a:xfrm>
            <a:off x="9056472" y="3323847"/>
            <a:ext cx="1010213"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Netherlands</a:t>
            </a:r>
          </a:p>
        </p:txBody>
      </p:sp>
      <p:sp>
        <p:nvSpPr>
          <p:cNvPr id="23" name="TextBox 22">
            <a:extLst>
              <a:ext uri="{FF2B5EF4-FFF2-40B4-BE49-F238E27FC236}">
                <a16:creationId xmlns:a16="http://schemas.microsoft.com/office/drawing/2014/main" id="{3F924A33-D7DC-2106-884B-57A6AD2471FD}"/>
              </a:ext>
            </a:extLst>
          </p:cNvPr>
          <p:cNvSpPr txBox="1"/>
          <p:nvPr/>
        </p:nvSpPr>
        <p:spPr>
          <a:xfrm>
            <a:off x="9071391" y="4433592"/>
            <a:ext cx="85953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Germany </a:t>
            </a:r>
          </a:p>
        </p:txBody>
      </p:sp>
      <p:sp>
        <p:nvSpPr>
          <p:cNvPr id="25" name="TextBox 24">
            <a:extLst>
              <a:ext uri="{FF2B5EF4-FFF2-40B4-BE49-F238E27FC236}">
                <a16:creationId xmlns:a16="http://schemas.microsoft.com/office/drawing/2014/main" id="{305F66E6-6823-62FD-A3F0-134956B3CA2C}"/>
              </a:ext>
            </a:extLst>
          </p:cNvPr>
          <p:cNvSpPr txBox="1"/>
          <p:nvPr/>
        </p:nvSpPr>
        <p:spPr>
          <a:xfrm>
            <a:off x="9078732" y="5401200"/>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France</a:t>
            </a:r>
          </a:p>
        </p:txBody>
      </p:sp>
      <p:sp>
        <p:nvSpPr>
          <p:cNvPr id="27" name="TextBox 26">
            <a:extLst>
              <a:ext uri="{FF2B5EF4-FFF2-40B4-BE49-F238E27FC236}">
                <a16:creationId xmlns:a16="http://schemas.microsoft.com/office/drawing/2014/main" id="{8FB77895-DC24-B3F7-648E-689B47BFA6E1}"/>
              </a:ext>
            </a:extLst>
          </p:cNvPr>
          <p:cNvSpPr txBox="1"/>
          <p:nvPr/>
        </p:nvSpPr>
        <p:spPr>
          <a:xfrm>
            <a:off x="9084548" y="5556225"/>
            <a:ext cx="57933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Italy </a:t>
            </a:r>
          </a:p>
        </p:txBody>
      </p:sp>
      <p:sp>
        <p:nvSpPr>
          <p:cNvPr id="29" name="TextBox 28">
            <a:extLst>
              <a:ext uri="{FF2B5EF4-FFF2-40B4-BE49-F238E27FC236}">
                <a16:creationId xmlns:a16="http://schemas.microsoft.com/office/drawing/2014/main" id="{D623A9F4-E186-4530-0397-A47EBA1FEDB7}"/>
              </a:ext>
            </a:extLst>
          </p:cNvPr>
          <p:cNvSpPr txBox="1"/>
          <p:nvPr/>
        </p:nvSpPr>
        <p:spPr>
          <a:xfrm>
            <a:off x="9099163" y="5739177"/>
            <a:ext cx="57579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Spain</a:t>
            </a:r>
          </a:p>
        </p:txBody>
      </p:sp>
      <p:sp>
        <p:nvSpPr>
          <p:cNvPr id="13" name="Content Placeholder 2">
            <a:extLst>
              <a:ext uri="{FF2B5EF4-FFF2-40B4-BE49-F238E27FC236}">
                <a16:creationId xmlns:a16="http://schemas.microsoft.com/office/drawing/2014/main" id="{E09BBEF2-DC92-4455-E548-91C4ACDE9D02}"/>
              </a:ext>
            </a:extLst>
          </p:cNvPr>
          <p:cNvSpPr txBox="1">
            <a:spLocks/>
          </p:cNvSpPr>
          <p:nvPr/>
        </p:nvSpPr>
        <p:spPr>
          <a:xfrm>
            <a:off x="8407698" y="111953"/>
            <a:ext cx="3358853" cy="535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18" name="Graphic 17" descr="Shield Cross with solid fill">
            <a:extLst>
              <a:ext uri="{FF2B5EF4-FFF2-40B4-BE49-F238E27FC236}">
                <a16:creationId xmlns:a16="http://schemas.microsoft.com/office/drawing/2014/main" id="{2F6259EF-2912-9C81-FDA9-D61D5D5E32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7128" y="0"/>
            <a:ext cx="708583" cy="708583"/>
          </a:xfrm>
          <a:prstGeom prst="rect">
            <a:avLst/>
          </a:prstGeom>
        </p:spPr>
      </p:pic>
      <p:sp>
        <p:nvSpPr>
          <p:cNvPr id="19" name="TextBox 18">
            <a:extLst>
              <a:ext uri="{FF2B5EF4-FFF2-40B4-BE49-F238E27FC236}">
                <a16:creationId xmlns:a16="http://schemas.microsoft.com/office/drawing/2014/main" id="{D9D3D7B5-D825-35CD-71C5-1F7A8C742365}"/>
              </a:ext>
            </a:extLst>
          </p:cNvPr>
          <p:cNvSpPr txBox="1"/>
          <p:nvPr/>
        </p:nvSpPr>
        <p:spPr>
          <a:xfrm>
            <a:off x="11476634" y="627793"/>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12200EFB-7A85-9168-2E4A-ECCFEE877DAD}"/>
              </a:ext>
            </a:extLst>
          </p:cNvPr>
          <p:cNvSpPr txBox="1">
            <a:spLocks/>
          </p:cNvSpPr>
          <p:nvPr/>
        </p:nvSpPr>
        <p:spPr>
          <a:xfrm>
            <a:off x="8395040" y="668959"/>
            <a:ext cx="2817366" cy="591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sp>
        <p:nvSpPr>
          <p:cNvPr id="16" name="TextBox 15">
            <a:extLst>
              <a:ext uri="{FF2B5EF4-FFF2-40B4-BE49-F238E27FC236}">
                <a16:creationId xmlns:a16="http://schemas.microsoft.com/office/drawing/2014/main" id="{DA2FC036-5328-5EA2-B89E-8B46B92B1CDA}"/>
              </a:ext>
            </a:extLst>
          </p:cNvPr>
          <p:cNvSpPr txBox="1"/>
          <p:nvPr/>
        </p:nvSpPr>
        <p:spPr>
          <a:xfrm>
            <a:off x="9277172" y="6182493"/>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0F0212F-7819-3E1A-EE7B-6FB116E3E244}"/>
              </a:ext>
            </a:extLst>
          </p:cNvPr>
          <p:cNvSpPr txBox="1">
            <a:spLocks/>
          </p:cNvSpPr>
          <p:nvPr/>
        </p:nvSpPr>
        <p:spPr>
          <a:xfrm>
            <a:off x="122376" y="-179997"/>
            <a:ext cx="10904249"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Line charts – textured lines</a:t>
            </a:r>
            <a:endParaRPr lang="en-US" sz="4200" dirty="0">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62E8CD75-0720-4B53-BA42-3793D2351700}"/>
              </a:ext>
            </a:extLst>
          </p:cNvPr>
          <p:cNvGraphicFramePr>
            <a:graphicFrameLocks/>
          </p:cNvGraphicFramePr>
          <p:nvPr>
            <p:extLst>
              <p:ext uri="{D42A27DB-BD31-4B8C-83A1-F6EECF244321}">
                <p14:modId xmlns:p14="http://schemas.microsoft.com/office/powerpoint/2010/main" val="114897521"/>
              </p:ext>
            </p:extLst>
          </p:nvPr>
        </p:nvGraphicFramePr>
        <p:xfrm>
          <a:off x="127798" y="1454001"/>
          <a:ext cx="9279120" cy="547431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5C09406-6D09-88FE-6399-95739B9F2554}"/>
              </a:ext>
            </a:extLst>
          </p:cNvPr>
          <p:cNvSpPr txBox="1"/>
          <p:nvPr/>
        </p:nvSpPr>
        <p:spPr>
          <a:xfrm>
            <a:off x="9101374" y="4314610"/>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UK</a:t>
            </a:r>
          </a:p>
        </p:txBody>
      </p:sp>
      <p:sp>
        <p:nvSpPr>
          <p:cNvPr id="3" name="TextBox 2">
            <a:extLst>
              <a:ext uri="{FF2B5EF4-FFF2-40B4-BE49-F238E27FC236}">
                <a16:creationId xmlns:a16="http://schemas.microsoft.com/office/drawing/2014/main" id="{6B744148-760D-61E8-81C3-32AF0128C928}"/>
              </a:ext>
            </a:extLst>
          </p:cNvPr>
          <p:cNvSpPr txBox="1"/>
          <p:nvPr/>
        </p:nvSpPr>
        <p:spPr>
          <a:xfrm>
            <a:off x="9141787" y="2106255"/>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Austria</a:t>
            </a:r>
          </a:p>
        </p:txBody>
      </p:sp>
      <p:sp>
        <p:nvSpPr>
          <p:cNvPr id="7" name="TextBox 6">
            <a:extLst>
              <a:ext uri="{FF2B5EF4-FFF2-40B4-BE49-F238E27FC236}">
                <a16:creationId xmlns:a16="http://schemas.microsoft.com/office/drawing/2014/main" id="{EE6B3FB5-E2C6-32CB-589D-BC11C6E42457}"/>
              </a:ext>
            </a:extLst>
          </p:cNvPr>
          <p:cNvSpPr txBox="1"/>
          <p:nvPr/>
        </p:nvSpPr>
        <p:spPr>
          <a:xfrm>
            <a:off x="9045761" y="3266053"/>
            <a:ext cx="101021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Belgium</a:t>
            </a:r>
          </a:p>
        </p:txBody>
      </p:sp>
      <p:sp>
        <p:nvSpPr>
          <p:cNvPr id="9" name="TextBox 8">
            <a:extLst>
              <a:ext uri="{FF2B5EF4-FFF2-40B4-BE49-F238E27FC236}">
                <a16:creationId xmlns:a16="http://schemas.microsoft.com/office/drawing/2014/main" id="{6DC5FC86-C499-0DEC-3CA0-3B015F8BDF53}"/>
              </a:ext>
            </a:extLst>
          </p:cNvPr>
          <p:cNvSpPr txBox="1"/>
          <p:nvPr/>
        </p:nvSpPr>
        <p:spPr>
          <a:xfrm>
            <a:off x="9054555" y="3528248"/>
            <a:ext cx="1010213"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Netherlands</a:t>
            </a:r>
          </a:p>
        </p:txBody>
      </p:sp>
      <p:sp>
        <p:nvSpPr>
          <p:cNvPr id="11" name="TextBox 10">
            <a:extLst>
              <a:ext uri="{FF2B5EF4-FFF2-40B4-BE49-F238E27FC236}">
                <a16:creationId xmlns:a16="http://schemas.microsoft.com/office/drawing/2014/main" id="{4300D9A9-7861-56C4-E42F-4FDFDEB84458}"/>
              </a:ext>
            </a:extLst>
          </p:cNvPr>
          <p:cNvSpPr txBox="1"/>
          <p:nvPr/>
        </p:nvSpPr>
        <p:spPr>
          <a:xfrm>
            <a:off x="9069474" y="4637993"/>
            <a:ext cx="85953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Germany </a:t>
            </a:r>
          </a:p>
        </p:txBody>
      </p:sp>
      <p:sp>
        <p:nvSpPr>
          <p:cNvPr id="13" name="TextBox 12">
            <a:extLst>
              <a:ext uri="{FF2B5EF4-FFF2-40B4-BE49-F238E27FC236}">
                <a16:creationId xmlns:a16="http://schemas.microsoft.com/office/drawing/2014/main" id="{970662DC-438D-DF08-15A5-DDEF34740EC2}"/>
              </a:ext>
            </a:extLst>
          </p:cNvPr>
          <p:cNvSpPr txBox="1"/>
          <p:nvPr/>
        </p:nvSpPr>
        <p:spPr>
          <a:xfrm>
            <a:off x="9076815" y="5605601"/>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France</a:t>
            </a:r>
          </a:p>
        </p:txBody>
      </p:sp>
      <p:sp>
        <p:nvSpPr>
          <p:cNvPr id="15" name="TextBox 14">
            <a:extLst>
              <a:ext uri="{FF2B5EF4-FFF2-40B4-BE49-F238E27FC236}">
                <a16:creationId xmlns:a16="http://schemas.microsoft.com/office/drawing/2014/main" id="{ACD51B15-7F54-A714-696A-E8B7312EC662}"/>
              </a:ext>
            </a:extLst>
          </p:cNvPr>
          <p:cNvSpPr txBox="1"/>
          <p:nvPr/>
        </p:nvSpPr>
        <p:spPr>
          <a:xfrm>
            <a:off x="9082631" y="5760626"/>
            <a:ext cx="57933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Italy </a:t>
            </a:r>
          </a:p>
        </p:txBody>
      </p:sp>
      <p:sp>
        <p:nvSpPr>
          <p:cNvPr id="19" name="TextBox 18">
            <a:extLst>
              <a:ext uri="{FF2B5EF4-FFF2-40B4-BE49-F238E27FC236}">
                <a16:creationId xmlns:a16="http://schemas.microsoft.com/office/drawing/2014/main" id="{B9C5605B-81A7-E4E6-270B-0698464FAB89}"/>
              </a:ext>
            </a:extLst>
          </p:cNvPr>
          <p:cNvSpPr txBox="1"/>
          <p:nvPr/>
        </p:nvSpPr>
        <p:spPr>
          <a:xfrm>
            <a:off x="9097246" y="5943578"/>
            <a:ext cx="57579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Spain</a:t>
            </a:r>
          </a:p>
        </p:txBody>
      </p:sp>
      <p:sp>
        <p:nvSpPr>
          <p:cNvPr id="12" name="Content Placeholder 2">
            <a:extLst>
              <a:ext uri="{FF2B5EF4-FFF2-40B4-BE49-F238E27FC236}">
                <a16:creationId xmlns:a16="http://schemas.microsoft.com/office/drawing/2014/main" id="{28D09E72-995B-FB93-C09A-64668EE63CD0}"/>
              </a:ext>
            </a:extLst>
          </p:cNvPr>
          <p:cNvSpPr txBox="1">
            <a:spLocks/>
          </p:cNvSpPr>
          <p:nvPr/>
        </p:nvSpPr>
        <p:spPr>
          <a:xfrm>
            <a:off x="8495221" y="965276"/>
            <a:ext cx="3047723" cy="1137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Sensory characteristics</a:t>
            </a:r>
            <a:endParaRPr lang="en-GB" sz="2500" dirty="0">
              <a:latin typeface="Arial" panose="020B0604020202020204" pitchFamily="34" charset="0"/>
              <a:cs typeface="Arial" panose="020B0604020202020204" pitchFamily="34" charset="0"/>
            </a:endParaRPr>
          </a:p>
        </p:txBody>
      </p:sp>
      <p:pic>
        <p:nvPicPr>
          <p:cNvPr id="14" name="Graphic 13" descr="Shield Cross with solid fill">
            <a:extLst>
              <a:ext uri="{FF2B5EF4-FFF2-40B4-BE49-F238E27FC236}">
                <a16:creationId xmlns:a16="http://schemas.microsoft.com/office/drawing/2014/main" id="{30CFA1F0-3A4D-69C6-2C46-C03F7A753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35728" y="1109264"/>
            <a:ext cx="535172" cy="535172"/>
          </a:xfrm>
          <a:prstGeom prst="rect">
            <a:avLst/>
          </a:prstGeom>
        </p:spPr>
      </p:pic>
      <p:sp>
        <p:nvSpPr>
          <p:cNvPr id="16" name="Content Placeholder 2">
            <a:extLst>
              <a:ext uri="{FF2B5EF4-FFF2-40B4-BE49-F238E27FC236}">
                <a16:creationId xmlns:a16="http://schemas.microsoft.com/office/drawing/2014/main" id="{3E556A56-AEB2-E891-AD93-5F66A0107916}"/>
              </a:ext>
            </a:extLst>
          </p:cNvPr>
          <p:cNvSpPr txBox="1">
            <a:spLocks/>
          </p:cNvSpPr>
          <p:nvPr/>
        </p:nvSpPr>
        <p:spPr>
          <a:xfrm>
            <a:off x="8495221" y="47642"/>
            <a:ext cx="3358853" cy="535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4ECAC0A6-08CF-6640-D27F-D3D512F13EAF}"/>
              </a:ext>
            </a:extLst>
          </p:cNvPr>
          <p:cNvSpPr txBox="1">
            <a:spLocks/>
          </p:cNvSpPr>
          <p:nvPr/>
        </p:nvSpPr>
        <p:spPr>
          <a:xfrm>
            <a:off x="8501289" y="490530"/>
            <a:ext cx="2713193" cy="713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pic>
        <p:nvPicPr>
          <p:cNvPr id="23" name="Graphic 22" descr="Shield Cross with solid fill">
            <a:extLst>
              <a:ext uri="{FF2B5EF4-FFF2-40B4-BE49-F238E27FC236}">
                <a16:creationId xmlns:a16="http://schemas.microsoft.com/office/drawing/2014/main" id="{2D84B1D6-EEE7-5A02-D00E-DCDEA890B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3850" y="18689"/>
            <a:ext cx="535172" cy="535172"/>
          </a:xfrm>
          <a:prstGeom prst="rect">
            <a:avLst/>
          </a:prstGeom>
        </p:spPr>
      </p:pic>
      <p:sp>
        <p:nvSpPr>
          <p:cNvPr id="18" name="TextBox 17">
            <a:extLst>
              <a:ext uri="{FF2B5EF4-FFF2-40B4-BE49-F238E27FC236}">
                <a16:creationId xmlns:a16="http://schemas.microsoft.com/office/drawing/2014/main" id="{9136AE41-5109-2BD1-F284-CB38B9D959F5}"/>
              </a:ext>
            </a:extLst>
          </p:cNvPr>
          <p:cNvSpPr txBox="1"/>
          <p:nvPr/>
        </p:nvSpPr>
        <p:spPr>
          <a:xfrm>
            <a:off x="11368452" y="519983"/>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22CE80B-E1F9-7D0C-51CA-9337427D6740}"/>
              </a:ext>
            </a:extLst>
          </p:cNvPr>
          <p:cNvSpPr txBox="1"/>
          <p:nvPr/>
        </p:nvSpPr>
        <p:spPr>
          <a:xfrm>
            <a:off x="9127498" y="6096292"/>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377443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0F0212F-7819-3E1A-EE7B-6FB116E3E244}"/>
              </a:ext>
            </a:extLst>
          </p:cNvPr>
          <p:cNvSpPr txBox="1">
            <a:spLocks/>
          </p:cNvSpPr>
          <p:nvPr/>
        </p:nvSpPr>
        <p:spPr>
          <a:xfrm>
            <a:off x="122376" y="-179997"/>
            <a:ext cx="10904249" cy="1139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Line charts – data markers</a:t>
            </a:r>
            <a:endParaRPr lang="en-US" sz="4200" dirty="0">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62E8CD75-0720-4B53-BA42-3793D2351700}"/>
              </a:ext>
            </a:extLst>
          </p:cNvPr>
          <p:cNvGraphicFramePr>
            <a:graphicFrameLocks/>
          </p:cNvGraphicFramePr>
          <p:nvPr>
            <p:extLst>
              <p:ext uri="{D42A27DB-BD31-4B8C-83A1-F6EECF244321}">
                <p14:modId xmlns:p14="http://schemas.microsoft.com/office/powerpoint/2010/main" val="2624768494"/>
              </p:ext>
            </p:extLst>
          </p:nvPr>
        </p:nvGraphicFramePr>
        <p:xfrm>
          <a:off x="20220" y="1410969"/>
          <a:ext cx="9279120" cy="547431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5C09406-6D09-88FE-6399-95739B9F2554}"/>
              </a:ext>
            </a:extLst>
          </p:cNvPr>
          <p:cNvSpPr txBox="1"/>
          <p:nvPr/>
        </p:nvSpPr>
        <p:spPr>
          <a:xfrm>
            <a:off x="8993796" y="4271578"/>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UK</a:t>
            </a:r>
          </a:p>
        </p:txBody>
      </p:sp>
      <p:sp>
        <p:nvSpPr>
          <p:cNvPr id="3" name="TextBox 2">
            <a:extLst>
              <a:ext uri="{FF2B5EF4-FFF2-40B4-BE49-F238E27FC236}">
                <a16:creationId xmlns:a16="http://schemas.microsoft.com/office/drawing/2014/main" id="{6B744148-760D-61E8-81C3-32AF0128C928}"/>
              </a:ext>
            </a:extLst>
          </p:cNvPr>
          <p:cNvSpPr txBox="1"/>
          <p:nvPr/>
        </p:nvSpPr>
        <p:spPr>
          <a:xfrm>
            <a:off x="9014321" y="2055331"/>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Austria</a:t>
            </a:r>
          </a:p>
        </p:txBody>
      </p:sp>
      <p:sp>
        <p:nvSpPr>
          <p:cNvPr id="7" name="TextBox 6">
            <a:extLst>
              <a:ext uri="{FF2B5EF4-FFF2-40B4-BE49-F238E27FC236}">
                <a16:creationId xmlns:a16="http://schemas.microsoft.com/office/drawing/2014/main" id="{EE6B3FB5-E2C6-32CB-589D-BC11C6E42457}"/>
              </a:ext>
            </a:extLst>
          </p:cNvPr>
          <p:cNvSpPr txBox="1"/>
          <p:nvPr/>
        </p:nvSpPr>
        <p:spPr>
          <a:xfrm>
            <a:off x="8991973" y="3223021"/>
            <a:ext cx="101021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Belgium</a:t>
            </a:r>
          </a:p>
        </p:txBody>
      </p:sp>
      <p:sp>
        <p:nvSpPr>
          <p:cNvPr id="9" name="TextBox 8">
            <a:extLst>
              <a:ext uri="{FF2B5EF4-FFF2-40B4-BE49-F238E27FC236}">
                <a16:creationId xmlns:a16="http://schemas.microsoft.com/office/drawing/2014/main" id="{6DC5FC86-C499-0DEC-3CA0-3B015F8BDF53}"/>
              </a:ext>
            </a:extLst>
          </p:cNvPr>
          <p:cNvSpPr txBox="1"/>
          <p:nvPr/>
        </p:nvSpPr>
        <p:spPr>
          <a:xfrm>
            <a:off x="8990009" y="3485216"/>
            <a:ext cx="1010213"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Netherlands</a:t>
            </a:r>
          </a:p>
        </p:txBody>
      </p:sp>
      <p:sp>
        <p:nvSpPr>
          <p:cNvPr id="11" name="TextBox 10">
            <a:extLst>
              <a:ext uri="{FF2B5EF4-FFF2-40B4-BE49-F238E27FC236}">
                <a16:creationId xmlns:a16="http://schemas.microsoft.com/office/drawing/2014/main" id="{4300D9A9-7861-56C4-E42F-4FDFDEB84458}"/>
              </a:ext>
            </a:extLst>
          </p:cNvPr>
          <p:cNvSpPr txBox="1"/>
          <p:nvPr/>
        </p:nvSpPr>
        <p:spPr>
          <a:xfrm>
            <a:off x="8961896" y="4594961"/>
            <a:ext cx="85953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Germany </a:t>
            </a:r>
          </a:p>
        </p:txBody>
      </p:sp>
      <p:sp>
        <p:nvSpPr>
          <p:cNvPr id="13" name="TextBox 12">
            <a:extLst>
              <a:ext uri="{FF2B5EF4-FFF2-40B4-BE49-F238E27FC236}">
                <a16:creationId xmlns:a16="http://schemas.microsoft.com/office/drawing/2014/main" id="{970662DC-438D-DF08-15A5-DDEF34740EC2}"/>
              </a:ext>
            </a:extLst>
          </p:cNvPr>
          <p:cNvSpPr txBox="1"/>
          <p:nvPr/>
        </p:nvSpPr>
        <p:spPr>
          <a:xfrm>
            <a:off x="8969237" y="5562569"/>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France</a:t>
            </a:r>
          </a:p>
        </p:txBody>
      </p:sp>
      <p:sp>
        <p:nvSpPr>
          <p:cNvPr id="15" name="TextBox 14">
            <a:extLst>
              <a:ext uri="{FF2B5EF4-FFF2-40B4-BE49-F238E27FC236}">
                <a16:creationId xmlns:a16="http://schemas.microsoft.com/office/drawing/2014/main" id="{ACD51B15-7F54-A714-696A-E8B7312EC662}"/>
              </a:ext>
            </a:extLst>
          </p:cNvPr>
          <p:cNvSpPr txBox="1"/>
          <p:nvPr/>
        </p:nvSpPr>
        <p:spPr>
          <a:xfrm>
            <a:off x="8975053" y="5717594"/>
            <a:ext cx="57933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Italy </a:t>
            </a:r>
          </a:p>
        </p:txBody>
      </p:sp>
      <p:sp>
        <p:nvSpPr>
          <p:cNvPr id="19" name="TextBox 18">
            <a:extLst>
              <a:ext uri="{FF2B5EF4-FFF2-40B4-BE49-F238E27FC236}">
                <a16:creationId xmlns:a16="http://schemas.microsoft.com/office/drawing/2014/main" id="{B9C5605B-81A7-E4E6-270B-0698464FAB89}"/>
              </a:ext>
            </a:extLst>
          </p:cNvPr>
          <p:cNvSpPr txBox="1"/>
          <p:nvPr/>
        </p:nvSpPr>
        <p:spPr>
          <a:xfrm>
            <a:off x="8989668" y="5900546"/>
            <a:ext cx="57579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Spain</a:t>
            </a:r>
          </a:p>
        </p:txBody>
      </p:sp>
      <p:sp>
        <p:nvSpPr>
          <p:cNvPr id="20" name="Content Placeholder 2">
            <a:extLst>
              <a:ext uri="{FF2B5EF4-FFF2-40B4-BE49-F238E27FC236}">
                <a16:creationId xmlns:a16="http://schemas.microsoft.com/office/drawing/2014/main" id="{BCD76743-0BF9-AC02-9868-3CD5925A9D4A}"/>
              </a:ext>
            </a:extLst>
          </p:cNvPr>
          <p:cNvSpPr txBox="1">
            <a:spLocks/>
          </p:cNvSpPr>
          <p:nvPr/>
        </p:nvSpPr>
        <p:spPr>
          <a:xfrm>
            <a:off x="8816321" y="871431"/>
            <a:ext cx="3047723" cy="1137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Sensory characteristics</a:t>
            </a:r>
            <a:endParaRPr lang="en-GB" sz="2500" dirty="0">
              <a:latin typeface="Arial" panose="020B0604020202020204" pitchFamily="34" charset="0"/>
              <a:cs typeface="Arial" panose="020B0604020202020204" pitchFamily="34" charset="0"/>
            </a:endParaRPr>
          </a:p>
        </p:txBody>
      </p:sp>
      <p:pic>
        <p:nvPicPr>
          <p:cNvPr id="21" name="Graphic 20" descr="Shield Cross with solid fill">
            <a:extLst>
              <a:ext uri="{FF2B5EF4-FFF2-40B4-BE49-F238E27FC236}">
                <a16:creationId xmlns:a16="http://schemas.microsoft.com/office/drawing/2014/main" id="{AD101989-B552-1D68-86E1-AF29F2A361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56828" y="1052997"/>
            <a:ext cx="535172" cy="535172"/>
          </a:xfrm>
          <a:prstGeom prst="rect">
            <a:avLst/>
          </a:prstGeom>
        </p:spPr>
      </p:pic>
      <p:sp>
        <p:nvSpPr>
          <p:cNvPr id="22" name="Content Placeholder 2">
            <a:extLst>
              <a:ext uri="{FF2B5EF4-FFF2-40B4-BE49-F238E27FC236}">
                <a16:creationId xmlns:a16="http://schemas.microsoft.com/office/drawing/2014/main" id="{8FA39641-92DB-5DC9-323D-258DED687F36}"/>
              </a:ext>
            </a:extLst>
          </p:cNvPr>
          <p:cNvSpPr txBox="1">
            <a:spLocks/>
          </p:cNvSpPr>
          <p:nvPr/>
        </p:nvSpPr>
        <p:spPr>
          <a:xfrm>
            <a:off x="8816321" y="28953"/>
            <a:ext cx="3358853" cy="535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A13F99BC-7539-EBF3-4018-487A8C9B86A0}"/>
              </a:ext>
            </a:extLst>
          </p:cNvPr>
          <p:cNvSpPr txBox="1">
            <a:spLocks/>
          </p:cNvSpPr>
          <p:nvPr/>
        </p:nvSpPr>
        <p:spPr>
          <a:xfrm>
            <a:off x="8822389" y="471841"/>
            <a:ext cx="2713193" cy="713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pic>
        <p:nvPicPr>
          <p:cNvPr id="25" name="Graphic 24" descr="Shield Cross with solid fill">
            <a:extLst>
              <a:ext uri="{FF2B5EF4-FFF2-40B4-BE49-F238E27FC236}">
                <a16:creationId xmlns:a16="http://schemas.microsoft.com/office/drawing/2014/main" id="{B702041A-84C5-48B1-2C43-F5254C9814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40002" y="0"/>
            <a:ext cx="535172" cy="535172"/>
          </a:xfrm>
          <a:prstGeom prst="rect">
            <a:avLst/>
          </a:prstGeom>
        </p:spPr>
      </p:pic>
      <p:sp>
        <p:nvSpPr>
          <p:cNvPr id="18" name="TextBox 17">
            <a:extLst>
              <a:ext uri="{FF2B5EF4-FFF2-40B4-BE49-F238E27FC236}">
                <a16:creationId xmlns:a16="http://schemas.microsoft.com/office/drawing/2014/main" id="{A3FC72C8-E3BD-F967-DDAE-9CC12D56506C}"/>
              </a:ext>
            </a:extLst>
          </p:cNvPr>
          <p:cNvSpPr txBox="1"/>
          <p:nvPr/>
        </p:nvSpPr>
        <p:spPr>
          <a:xfrm>
            <a:off x="11671712" y="441751"/>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525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49D4-D10F-4F35-B777-9762BC79BCC6}"/>
              </a:ext>
            </a:extLst>
          </p:cNvPr>
          <p:cNvSpPr>
            <a:spLocks noGrp="1"/>
          </p:cNvSpPr>
          <p:nvPr>
            <p:ph type="title"/>
          </p:nvPr>
        </p:nvSpPr>
        <p:spPr>
          <a:xfrm>
            <a:off x="398984" y="505726"/>
            <a:ext cx="3187391" cy="1325563"/>
          </a:xfrm>
        </p:spPr>
        <p:txBody>
          <a:bodyPr>
            <a:normAutofit fontScale="90000"/>
          </a:bodyPr>
          <a:lstStyle/>
          <a:p>
            <a:r>
              <a:rPr lang="en-GB" dirty="0">
                <a:latin typeface="Arial" panose="020B0604020202020204" pitchFamily="34" charset="0"/>
                <a:cs typeface="Arial" panose="020B0604020202020204" pitchFamily="34" charset="0"/>
              </a:rPr>
              <a:t>Line charts - small multis alternative </a:t>
            </a:r>
          </a:p>
        </p:txBody>
      </p:sp>
      <p:pic>
        <p:nvPicPr>
          <p:cNvPr id="4" name="Picture 3">
            <a:extLst>
              <a:ext uri="{FF2B5EF4-FFF2-40B4-BE49-F238E27FC236}">
                <a16:creationId xmlns:a16="http://schemas.microsoft.com/office/drawing/2014/main" id="{2C70BB3C-3D11-4E47-8FD5-30AD756C1EB8}"/>
              </a:ext>
            </a:extLst>
          </p:cNvPr>
          <p:cNvPicPr>
            <a:picLocks noChangeAspect="1"/>
          </p:cNvPicPr>
          <p:nvPr/>
        </p:nvPicPr>
        <p:blipFill>
          <a:blip r:embed="rId3"/>
          <a:stretch>
            <a:fillRect/>
          </a:stretch>
        </p:blipFill>
        <p:spPr>
          <a:xfrm>
            <a:off x="4330766" y="0"/>
            <a:ext cx="7620000" cy="6858000"/>
          </a:xfrm>
          <a:prstGeom prst="rect">
            <a:avLst/>
          </a:prstGeom>
        </p:spPr>
      </p:pic>
      <p:pic>
        <p:nvPicPr>
          <p:cNvPr id="5" name="Picture 4">
            <a:extLst>
              <a:ext uri="{FF2B5EF4-FFF2-40B4-BE49-F238E27FC236}">
                <a16:creationId xmlns:a16="http://schemas.microsoft.com/office/drawing/2014/main" id="{0523F571-CE50-4C73-9D1D-F4A00F8ACB5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98984" y="5490532"/>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C812074-819F-BE27-7C7D-4102B1FC1F39}"/>
              </a:ext>
            </a:extLst>
          </p:cNvPr>
          <p:cNvSpPr txBox="1">
            <a:spLocks/>
          </p:cNvSpPr>
          <p:nvPr/>
        </p:nvSpPr>
        <p:spPr>
          <a:xfrm>
            <a:off x="222815" y="2980398"/>
            <a:ext cx="3358853" cy="535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7" name="Graphic 6" descr="Badge Tick with solid fill">
            <a:extLst>
              <a:ext uri="{FF2B5EF4-FFF2-40B4-BE49-F238E27FC236}">
                <a16:creationId xmlns:a16="http://schemas.microsoft.com/office/drawing/2014/main" id="{54D786C6-4BF8-F9A4-D207-2D96123D3C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2855" y="2671804"/>
            <a:ext cx="914400" cy="914400"/>
          </a:xfrm>
          <a:prstGeom prst="rect">
            <a:avLst/>
          </a:prstGeom>
        </p:spPr>
      </p:pic>
      <p:pic>
        <p:nvPicPr>
          <p:cNvPr id="8" name="Graphic 7" descr="Badge Tick with solid fill">
            <a:extLst>
              <a:ext uri="{FF2B5EF4-FFF2-40B4-BE49-F238E27FC236}">
                <a16:creationId xmlns:a16="http://schemas.microsoft.com/office/drawing/2014/main" id="{007BE064-22A1-742B-1111-48B55F0DED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7803" y="3682868"/>
            <a:ext cx="914400" cy="914400"/>
          </a:xfrm>
          <a:prstGeom prst="rect">
            <a:avLst/>
          </a:prstGeom>
        </p:spPr>
      </p:pic>
      <p:sp>
        <p:nvSpPr>
          <p:cNvPr id="9" name="Content Placeholder 2">
            <a:extLst>
              <a:ext uri="{FF2B5EF4-FFF2-40B4-BE49-F238E27FC236}">
                <a16:creationId xmlns:a16="http://schemas.microsoft.com/office/drawing/2014/main" id="{A057F614-693E-502F-109B-253D831DC667}"/>
              </a:ext>
            </a:extLst>
          </p:cNvPr>
          <p:cNvSpPr txBox="1">
            <a:spLocks/>
          </p:cNvSpPr>
          <p:nvPr/>
        </p:nvSpPr>
        <p:spPr>
          <a:xfrm>
            <a:off x="241234" y="3936904"/>
            <a:ext cx="2713193" cy="713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spTree>
    <p:extLst>
      <p:ext uri="{BB962C8B-B14F-4D97-AF65-F5344CB8AC3E}">
        <p14:creationId xmlns:p14="http://schemas.microsoft.com/office/powerpoint/2010/main" val="14957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16475-1A03-413E-A759-290ACED325F6}"/>
              </a:ext>
            </a:extLst>
          </p:cNvPr>
          <p:cNvPicPr>
            <a:picLocks noChangeAspect="1"/>
          </p:cNvPicPr>
          <p:nvPr/>
        </p:nvPicPr>
        <p:blipFill>
          <a:blip r:embed="rId3"/>
          <a:stretch>
            <a:fillRect/>
          </a:stretch>
        </p:blipFill>
        <p:spPr>
          <a:xfrm>
            <a:off x="392152" y="1325562"/>
            <a:ext cx="8512597" cy="5532437"/>
          </a:xfrm>
          <a:prstGeom prst="rect">
            <a:avLst/>
          </a:prstGeom>
        </p:spPr>
      </p:pic>
      <p:sp>
        <p:nvSpPr>
          <p:cNvPr id="6" name="Title 5">
            <a:extLst>
              <a:ext uri="{FF2B5EF4-FFF2-40B4-BE49-F238E27FC236}">
                <a16:creationId xmlns:a16="http://schemas.microsoft.com/office/drawing/2014/main" id="{7DE3FB81-5910-47D9-93E7-53AF3C72D72A}"/>
              </a:ext>
            </a:extLst>
          </p:cNvPr>
          <p:cNvSpPr>
            <a:spLocks noGrp="1"/>
          </p:cNvSpPr>
          <p:nvPr>
            <p:ph type="title"/>
          </p:nvPr>
        </p:nvSpPr>
        <p:spPr>
          <a:xfrm>
            <a:off x="392152" y="0"/>
            <a:ext cx="10515600" cy="1325563"/>
          </a:xfrm>
        </p:spPr>
        <p:txBody>
          <a:bodyPr>
            <a:normAutofit/>
          </a:bodyPr>
          <a:lstStyle/>
          <a:p>
            <a:r>
              <a:rPr lang="en-GB" sz="4000" dirty="0">
                <a:latin typeface="Arial" panose="020B0604020202020204" pitchFamily="34" charset="0"/>
                <a:cs typeface="Arial" panose="020B0604020202020204" pitchFamily="34" charset="0"/>
              </a:rPr>
              <a:t>Line chart - focus alternative</a:t>
            </a:r>
          </a:p>
        </p:txBody>
      </p:sp>
      <p:pic>
        <p:nvPicPr>
          <p:cNvPr id="4" name="Picture 4">
            <a:extLst>
              <a:ext uri="{FF2B5EF4-FFF2-40B4-BE49-F238E27FC236}">
                <a16:creationId xmlns:a16="http://schemas.microsoft.com/office/drawing/2014/main" id="{F1A521D8-3EFD-49E8-9DFF-46D11B64CE9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018441" y="131824"/>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97EBFE-958A-1037-BD48-7DE1523BF346}"/>
              </a:ext>
            </a:extLst>
          </p:cNvPr>
          <p:cNvSpPr txBox="1">
            <a:spLocks/>
          </p:cNvSpPr>
          <p:nvPr/>
        </p:nvSpPr>
        <p:spPr>
          <a:xfrm>
            <a:off x="9111933" y="1579706"/>
            <a:ext cx="2766207" cy="440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Arial" panose="020B0604020202020204" pitchFamily="34" charset="0"/>
                <a:cs typeface="Arial" panose="020B0604020202020204" pitchFamily="34" charset="0"/>
              </a:rPr>
              <a:t>Adjacent colours</a:t>
            </a:r>
            <a:endParaRPr lang="en-GB" sz="20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C1083E8-1BF8-6410-A5AB-B2455FDCB38D}"/>
              </a:ext>
            </a:extLst>
          </p:cNvPr>
          <p:cNvSpPr txBox="1">
            <a:spLocks/>
          </p:cNvSpPr>
          <p:nvPr/>
        </p:nvSpPr>
        <p:spPr>
          <a:xfrm>
            <a:off x="9111933" y="2020451"/>
            <a:ext cx="2234470" cy="587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Arial" panose="020B0604020202020204" pitchFamily="34" charset="0"/>
                <a:cs typeface="Arial" panose="020B0604020202020204" pitchFamily="34" charset="0"/>
              </a:rPr>
              <a:t>Use of colour</a:t>
            </a:r>
          </a:p>
        </p:txBody>
      </p:sp>
      <p:sp>
        <p:nvSpPr>
          <p:cNvPr id="11" name="TextBox 10">
            <a:extLst>
              <a:ext uri="{FF2B5EF4-FFF2-40B4-BE49-F238E27FC236}">
                <a16:creationId xmlns:a16="http://schemas.microsoft.com/office/drawing/2014/main" id="{0534E2C8-6CAD-64EF-DEA1-AED4B67BCB06}"/>
              </a:ext>
            </a:extLst>
          </p:cNvPr>
          <p:cNvSpPr txBox="1"/>
          <p:nvPr/>
        </p:nvSpPr>
        <p:spPr>
          <a:xfrm>
            <a:off x="11463907" y="1466453"/>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390FF91-CA44-141D-3F91-4ED2B95CE197}"/>
              </a:ext>
            </a:extLst>
          </p:cNvPr>
          <p:cNvSpPr txBox="1"/>
          <p:nvPr/>
        </p:nvSpPr>
        <p:spPr>
          <a:xfrm>
            <a:off x="11447915" y="1886726"/>
            <a:ext cx="551680" cy="553998"/>
          </a:xfrm>
          <a:prstGeom prst="rect">
            <a:avLst/>
          </a:prstGeom>
          <a:noFill/>
        </p:spPr>
        <p:txBody>
          <a:bodyPr wrap="square">
            <a:spAutoFit/>
          </a:bodyPr>
          <a:lstStyle/>
          <a:p>
            <a:r>
              <a:rPr lang="en-GB" sz="3000" b="1"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87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77C77F1D-5547-14F1-58DF-A9F19B994EF6}"/>
              </a:ext>
            </a:extLst>
          </p:cNvPr>
          <p:cNvGraphicFramePr>
            <a:graphicFrameLocks/>
          </p:cNvGraphicFramePr>
          <p:nvPr>
            <p:extLst>
              <p:ext uri="{D42A27DB-BD31-4B8C-83A1-F6EECF244321}">
                <p14:modId xmlns:p14="http://schemas.microsoft.com/office/powerpoint/2010/main" val="3294818113"/>
              </p:ext>
            </p:extLst>
          </p:nvPr>
        </p:nvGraphicFramePr>
        <p:xfrm>
          <a:off x="-687658" y="1030573"/>
          <a:ext cx="6914663" cy="407467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FDAB82B-0C9D-4657-9F79-15D827FBBCCB}"/>
              </a:ext>
            </a:extLst>
          </p:cNvPr>
          <p:cNvSpPr txBox="1"/>
          <p:nvPr/>
        </p:nvSpPr>
        <p:spPr>
          <a:xfrm>
            <a:off x="248113" y="88539"/>
            <a:ext cx="8048393"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Pie charts</a:t>
            </a:r>
          </a:p>
        </p:txBody>
      </p:sp>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585611-0C03-0451-7BCA-34AEF9444203}"/>
              </a:ext>
            </a:extLst>
          </p:cNvPr>
          <p:cNvSpPr txBox="1"/>
          <p:nvPr/>
        </p:nvSpPr>
        <p:spPr>
          <a:xfrm>
            <a:off x="4442135" y="1793741"/>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1</a:t>
            </a:r>
          </a:p>
        </p:txBody>
      </p:sp>
      <p:sp>
        <p:nvSpPr>
          <p:cNvPr id="11" name="TextBox 10">
            <a:extLst>
              <a:ext uri="{FF2B5EF4-FFF2-40B4-BE49-F238E27FC236}">
                <a16:creationId xmlns:a16="http://schemas.microsoft.com/office/drawing/2014/main" id="{1374D826-5537-0948-7511-5A7C4BD6636A}"/>
              </a:ext>
            </a:extLst>
          </p:cNvPr>
          <p:cNvSpPr txBox="1"/>
          <p:nvPr/>
        </p:nvSpPr>
        <p:spPr>
          <a:xfrm>
            <a:off x="1619114" y="841097"/>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4</a:t>
            </a:r>
          </a:p>
        </p:txBody>
      </p:sp>
      <p:sp>
        <p:nvSpPr>
          <p:cNvPr id="14" name="TextBox 13">
            <a:extLst>
              <a:ext uri="{FF2B5EF4-FFF2-40B4-BE49-F238E27FC236}">
                <a16:creationId xmlns:a16="http://schemas.microsoft.com/office/drawing/2014/main" id="{CF48DB7E-E628-A9DF-7A24-511882AA7EA5}"/>
              </a:ext>
            </a:extLst>
          </p:cNvPr>
          <p:cNvSpPr txBox="1"/>
          <p:nvPr/>
        </p:nvSpPr>
        <p:spPr>
          <a:xfrm>
            <a:off x="66694" y="4198120"/>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2</a:t>
            </a:r>
          </a:p>
        </p:txBody>
      </p:sp>
      <p:sp>
        <p:nvSpPr>
          <p:cNvPr id="16" name="TextBox 15">
            <a:extLst>
              <a:ext uri="{FF2B5EF4-FFF2-40B4-BE49-F238E27FC236}">
                <a16:creationId xmlns:a16="http://schemas.microsoft.com/office/drawing/2014/main" id="{E8B11E7E-77AC-C94F-5FDA-FF3DA20218DC}"/>
              </a:ext>
            </a:extLst>
          </p:cNvPr>
          <p:cNvSpPr txBox="1"/>
          <p:nvPr/>
        </p:nvSpPr>
        <p:spPr>
          <a:xfrm>
            <a:off x="562414" y="1305747"/>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3</a:t>
            </a:r>
          </a:p>
        </p:txBody>
      </p:sp>
      <p:graphicFrame>
        <p:nvGraphicFramePr>
          <p:cNvPr id="10" name="Chart 9">
            <a:extLst>
              <a:ext uri="{FF2B5EF4-FFF2-40B4-BE49-F238E27FC236}">
                <a16:creationId xmlns:a16="http://schemas.microsoft.com/office/drawing/2014/main" id="{7EABF105-394C-F129-44C8-6C9CAED0B280}"/>
              </a:ext>
            </a:extLst>
          </p:cNvPr>
          <p:cNvGraphicFramePr>
            <a:graphicFrameLocks/>
          </p:cNvGraphicFramePr>
          <p:nvPr>
            <p:extLst>
              <p:ext uri="{D42A27DB-BD31-4B8C-83A1-F6EECF244321}">
                <p14:modId xmlns:p14="http://schemas.microsoft.com/office/powerpoint/2010/main" val="4277606869"/>
              </p:ext>
            </p:extLst>
          </p:nvPr>
        </p:nvGraphicFramePr>
        <p:xfrm>
          <a:off x="5660571" y="841097"/>
          <a:ext cx="6812041" cy="4087225"/>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37AAFCE0-9363-C935-1013-657513D178D0}"/>
              </a:ext>
            </a:extLst>
          </p:cNvPr>
          <p:cNvSpPr txBox="1"/>
          <p:nvPr/>
        </p:nvSpPr>
        <p:spPr>
          <a:xfrm>
            <a:off x="10828448" y="1911199"/>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1</a:t>
            </a:r>
          </a:p>
        </p:txBody>
      </p:sp>
      <p:sp>
        <p:nvSpPr>
          <p:cNvPr id="15" name="TextBox 14">
            <a:extLst>
              <a:ext uri="{FF2B5EF4-FFF2-40B4-BE49-F238E27FC236}">
                <a16:creationId xmlns:a16="http://schemas.microsoft.com/office/drawing/2014/main" id="{4DF0012E-1104-DA08-5A76-1CF2B4F2B076}"/>
              </a:ext>
            </a:extLst>
          </p:cNvPr>
          <p:cNvSpPr txBox="1"/>
          <p:nvPr/>
        </p:nvSpPr>
        <p:spPr>
          <a:xfrm>
            <a:off x="6194300" y="3828788"/>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2</a:t>
            </a:r>
          </a:p>
        </p:txBody>
      </p:sp>
      <p:sp>
        <p:nvSpPr>
          <p:cNvPr id="17" name="TextBox 16">
            <a:extLst>
              <a:ext uri="{FF2B5EF4-FFF2-40B4-BE49-F238E27FC236}">
                <a16:creationId xmlns:a16="http://schemas.microsoft.com/office/drawing/2014/main" id="{EE42F971-0CD3-FD02-1763-74686786E856}"/>
              </a:ext>
            </a:extLst>
          </p:cNvPr>
          <p:cNvSpPr txBox="1"/>
          <p:nvPr/>
        </p:nvSpPr>
        <p:spPr>
          <a:xfrm>
            <a:off x="6948727" y="953768"/>
            <a:ext cx="10567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Option 3</a:t>
            </a:r>
          </a:p>
        </p:txBody>
      </p:sp>
      <p:sp>
        <p:nvSpPr>
          <p:cNvPr id="18" name="Content Placeholder 2">
            <a:extLst>
              <a:ext uri="{FF2B5EF4-FFF2-40B4-BE49-F238E27FC236}">
                <a16:creationId xmlns:a16="http://schemas.microsoft.com/office/drawing/2014/main" id="{D10900CE-FB55-A83E-43AC-6F9A7B0271EF}"/>
              </a:ext>
            </a:extLst>
          </p:cNvPr>
          <p:cNvSpPr txBox="1">
            <a:spLocks/>
          </p:cNvSpPr>
          <p:nvPr/>
        </p:nvSpPr>
        <p:spPr>
          <a:xfrm>
            <a:off x="1123394" y="5214934"/>
            <a:ext cx="3358853" cy="476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pic>
        <p:nvPicPr>
          <p:cNvPr id="21" name="Graphic 20" descr="Badge Tick with solid fill">
            <a:extLst>
              <a:ext uri="{FF2B5EF4-FFF2-40B4-BE49-F238E27FC236}">
                <a16:creationId xmlns:a16="http://schemas.microsoft.com/office/drawing/2014/main" id="{7ECE803A-B50E-F9EF-5C7B-084C91C4D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56224" y="5619836"/>
            <a:ext cx="618658" cy="618658"/>
          </a:xfrm>
          <a:prstGeom prst="rect">
            <a:avLst/>
          </a:prstGeom>
        </p:spPr>
      </p:pic>
      <p:sp>
        <p:nvSpPr>
          <p:cNvPr id="22" name="Content Placeholder 2">
            <a:extLst>
              <a:ext uri="{FF2B5EF4-FFF2-40B4-BE49-F238E27FC236}">
                <a16:creationId xmlns:a16="http://schemas.microsoft.com/office/drawing/2014/main" id="{04D2B408-15E6-4141-F793-1E9E6A0B0B8B}"/>
              </a:ext>
            </a:extLst>
          </p:cNvPr>
          <p:cNvSpPr txBox="1">
            <a:spLocks/>
          </p:cNvSpPr>
          <p:nvPr/>
        </p:nvSpPr>
        <p:spPr>
          <a:xfrm>
            <a:off x="7537230" y="5103178"/>
            <a:ext cx="3358853" cy="476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Adjacent colours</a:t>
            </a:r>
            <a:endParaRPr lang="en-GB" sz="25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5363170-D3A7-5A9A-A59F-3B34249F77E9}"/>
              </a:ext>
            </a:extLst>
          </p:cNvPr>
          <p:cNvSpPr txBox="1"/>
          <p:nvPr/>
        </p:nvSpPr>
        <p:spPr>
          <a:xfrm>
            <a:off x="7537230" y="5627337"/>
            <a:ext cx="3014850" cy="477054"/>
          </a:xfrm>
          <a:prstGeom prst="rect">
            <a:avLst/>
          </a:prstGeom>
          <a:noFill/>
        </p:spPr>
        <p:txBody>
          <a:bodyPr wrap="square">
            <a:spAutoFit/>
          </a:bodyPr>
          <a:lstStyle/>
          <a:p>
            <a:r>
              <a:rPr lang="en-GB" sz="2500" b="1" dirty="0">
                <a:latin typeface="Arial" panose="020B0604020202020204" pitchFamily="34" charset="0"/>
                <a:cs typeface="Arial" panose="020B0604020202020204" pitchFamily="34" charset="0"/>
              </a:rPr>
              <a:t>Use of colour</a:t>
            </a:r>
            <a:endParaRPr lang="en-GB" sz="2500" dirty="0">
              <a:latin typeface="Arial" panose="020B0604020202020204" pitchFamily="34" charset="0"/>
              <a:cs typeface="Arial" panose="020B0604020202020204" pitchFamily="34" charset="0"/>
            </a:endParaRPr>
          </a:p>
        </p:txBody>
      </p:sp>
      <p:pic>
        <p:nvPicPr>
          <p:cNvPr id="24" name="Graphic 23" descr="Badge Tick with solid fill">
            <a:extLst>
              <a:ext uri="{FF2B5EF4-FFF2-40B4-BE49-F238E27FC236}">
                <a16:creationId xmlns:a16="http://schemas.microsoft.com/office/drawing/2014/main" id="{BCFA4DEF-1099-9CF2-6A82-703800B4C0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56224" y="5055647"/>
            <a:ext cx="618658" cy="618658"/>
          </a:xfrm>
          <a:prstGeom prst="rect">
            <a:avLst/>
          </a:prstGeom>
        </p:spPr>
      </p:pic>
      <p:pic>
        <p:nvPicPr>
          <p:cNvPr id="25" name="Graphic 24" descr="Badge Tick with solid fill">
            <a:extLst>
              <a:ext uri="{FF2B5EF4-FFF2-40B4-BE49-F238E27FC236}">
                <a16:creationId xmlns:a16="http://schemas.microsoft.com/office/drawing/2014/main" id="{42402951-E047-1499-14F1-9B8EB0B921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07277" y="5568110"/>
            <a:ext cx="618658" cy="618658"/>
          </a:xfrm>
          <a:prstGeom prst="rect">
            <a:avLst/>
          </a:prstGeom>
        </p:spPr>
      </p:pic>
      <p:sp>
        <p:nvSpPr>
          <p:cNvPr id="27" name="Content Placeholder 2">
            <a:extLst>
              <a:ext uri="{FF2B5EF4-FFF2-40B4-BE49-F238E27FC236}">
                <a16:creationId xmlns:a16="http://schemas.microsoft.com/office/drawing/2014/main" id="{566FC114-A1B0-E26A-B0EA-2DD374988617}"/>
              </a:ext>
            </a:extLst>
          </p:cNvPr>
          <p:cNvSpPr txBox="1">
            <a:spLocks/>
          </p:cNvSpPr>
          <p:nvPr/>
        </p:nvSpPr>
        <p:spPr>
          <a:xfrm>
            <a:off x="1235795" y="5747612"/>
            <a:ext cx="2794216" cy="678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latin typeface="Arial" panose="020B0604020202020204" pitchFamily="34" charset="0"/>
                <a:cs typeface="Arial" panose="020B0604020202020204" pitchFamily="34" charset="0"/>
              </a:rPr>
              <a:t>Use of colour</a:t>
            </a:r>
          </a:p>
        </p:txBody>
      </p:sp>
      <p:pic>
        <p:nvPicPr>
          <p:cNvPr id="28" name="Graphic 27" descr="Shield Cross with solid fill">
            <a:extLst>
              <a:ext uri="{FF2B5EF4-FFF2-40B4-BE49-F238E27FC236}">
                <a16:creationId xmlns:a16="http://schemas.microsoft.com/office/drawing/2014/main" id="{687EA630-3374-71ED-8DF2-C07CBB3FA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49020" y="5009339"/>
            <a:ext cx="535172" cy="535172"/>
          </a:xfrm>
          <a:prstGeom prst="rect">
            <a:avLst/>
          </a:prstGeom>
        </p:spPr>
      </p:pic>
    </p:spTree>
    <p:extLst>
      <p:ext uri="{BB962C8B-B14F-4D97-AF65-F5344CB8AC3E}">
        <p14:creationId xmlns:p14="http://schemas.microsoft.com/office/powerpoint/2010/main" val="23527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7" name="Picture 6" descr="Statue on top of building">
            <a:extLst>
              <a:ext uri="{FF2B5EF4-FFF2-40B4-BE49-F238E27FC236}">
                <a16:creationId xmlns:a16="http://schemas.microsoft.com/office/drawing/2014/main" id="{38979D24-3DF2-4D36-B16A-4F4C78CE7012}"/>
              </a:ext>
            </a:extLst>
          </p:cNvPr>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357673" y="1246794"/>
            <a:ext cx="7783676"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Accessibility legislation</a:t>
            </a:r>
          </a:p>
        </p:txBody>
      </p:sp>
    </p:spTree>
    <p:extLst>
      <p:ext uri="{BB962C8B-B14F-4D97-AF65-F5344CB8AC3E}">
        <p14:creationId xmlns:p14="http://schemas.microsoft.com/office/powerpoint/2010/main" val="1791970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 paintbrushes on surface scraped with paint samples">
            <a:extLst>
              <a:ext uri="{FF2B5EF4-FFF2-40B4-BE49-F238E27FC236}">
                <a16:creationId xmlns:a16="http://schemas.microsoft.com/office/drawing/2014/main" id="{44D0FEB9-CAED-4AC8-BE5F-1C139A1AFACD}"/>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97"/>
          <a:stretch/>
        </p:blipFill>
        <p:spPr>
          <a:xfrm>
            <a:off x="0" y="9761"/>
            <a:ext cx="12192000" cy="6858000"/>
          </a:xfrm>
          <a:prstGeom prst="rect">
            <a:avLst/>
          </a:prstGeom>
        </p:spPr>
      </p:pic>
      <p:sp>
        <p:nvSpPr>
          <p:cNvPr id="6" name="Title 1">
            <a:extLst>
              <a:ext uri="{FF2B5EF4-FFF2-40B4-BE49-F238E27FC236}">
                <a16:creationId xmlns:a16="http://schemas.microsoft.com/office/drawing/2014/main" id="{73E7A7AE-6EA7-46E5-A285-923BB42D04A4}"/>
              </a:ext>
            </a:extLst>
          </p:cNvPr>
          <p:cNvSpPr txBox="1">
            <a:spLocks/>
          </p:cNvSpPr>
          <p:nvPr/>
        </p:nvSpPr>
        <p:spPr>
          <a:xfrm>
            <a:off x="87513" y="314561"/>
            <a:ext cx="11862317"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b="1" dirty="0">
                <a:solidFill>
                  <a:schemeClr val="bg1"/>
                </a:solidFill>
                <a:highlight>
                  <a:srgbClr val="000000"/>
                </a:highlight>
                <a:latin typeface="Arial" panose="020B0604020202020204" pitchFamily="34" charset="0"/>
                <a:cs typeface="Arial" panose="020B0604020202020204" pitchFamily="34" charset="0"/>
              </a:rPr>
              <a:t>Colours</a:t>
            </a:r>
          </a:p>
        </p:txBody>
      </p:sp>
      <p:sp>
        <p:nvSpPr>
          <p:cNvPr id="4" name="Content Placeholder 2">
            <a:extLst>
              <a:ext uri="{FF2B5EF4-FFF2-40B4-BE49-F238E27FC236}">
                <a16:creationId xmlns:a16="http://schemas.microsoft.com/office/drawing/2014/main" id="{EA222638-A7C9-163F-339A-802961C85050}"/>
              </a:ext>
            </a:extLst>
          </p:cNvPr>
          <p:cNvSpPr txBox="1">
            <a:spLocks/>
          </p:cNvSpPr>
          <p:nvPr/>
        </p:nvSpPr>
        <p:spPr>
          <a:xfrm>
            <a:off x="809663" y="2035778"/>
            <a:ext cx="1114016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Message</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Simplify </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Small multis or some use of patterns</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Avoid legends – same order if used</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Write descriptive alternative text</a:t>
            </a:r>
          </a:p>
        </p:txBody>
      </p:sp>
    </p:spTree>
    <p:extLst>
      <p:ext uri="{BB962C8B-B14F-4D97-AF65-F5344CB8AC3E}">
        <p14:creationId xmlns:p14="http://schemas.microsoft.com/office/powerpoint/2010/main" val="2099176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3377664E-A40C-6ED0-80EA-AC6E60F69E1D}"/>
              </a:ext>
            </a:extLst>
          </p:cNvPr>
          <p:cNvPicPr>
            <a:picLocks noChangeAspect="1"/>
          </p:cNvPicPr>
          <p:nvPr/>
        </p:nvPicPr>
        <p:blipFill rotWithShape="1">
          <a:blip r:embed="rId3">
            <a:extLst>
              <a:ext uri="{28A0092B-C50C-407E-A947-70E740481C1C}">
                <a14:useLocalDpi xmlns:a14="http://schemas.microsoft.com/office/drawing/2010/main" val="0"/>
              </a:ext>
            </a:extLst>
          </a:blip>
          <a:srcRect t="7687" b="7937"/>
          <a:stretch/>
        </p:blipFill>
        <p:spPr>
          <a:xfrm>
            <a:off x="0" y="0"/>
            <a:ext cx="12192000" cy="6858000"/>
          </a:xfrm>
          <a:prstGeom prst="rect">
            <a:avLst/>
          </a:prstGeom>
        </p:spPr>
      </p:pic>
      <p:sp>
        <p:nvSpPr>
          <p:cNvPr id="6" name="Title 1">
            <a:extLst>
              <a:ext uri="{FF2B5EF4-FFF2-40B4-BE49-F238E27FC236}">
                <a16:creationId xmlns:a16="http://schemas.microsoft.com/office/drawing/2014/main" id="{73E7A7AE-6EA7-46E5-A285-923BB42D04A4}"/>
              </a:ext>
            </a:extLst>
          </p:cNvPr>
          <p:cNvSpPr txBox="1">
            <a:spLocks/>
          </p:cNvSpPr>
          <p:nvPr/>
        </p:nvSpPr>
        <p:spPr>
          <a:xfrm>
            <a:off x="200247" y="1141279"/>
            <a:ext cx="11123829"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b="1" dirty="0">
                <a:solidFill>
                  <a:schemeClr val="bg1"/>
                </a:solidFill>
                <a:highlight>
                  <a:srgbClr val="000000"/>
                </a:highlight>
                <a:latin typeface="Arial" panose="020B0604020202020204" pitchFamily="34" charset="0"/>
                <a:cs typeface="Arial" panose="020B0604020202020204" pitchFamily="34" charset="0"/>
              </a:rPr>
              <a:t>Alternative </a:t>
            </a:r>
          </a:p>
          <a:p>
            <a:r>
              <a:rPr lang="en-GB" sz="10000" b="1" dirty="0">
                <a:solidFill>
                  <a:schemeClr val="bg1"/>
                </a:solidFill>
                <a:highlight>
                  <a:srgbClr val="000000"/>
                </a:highlight>
                <a:latin typeface="Arial" panose="020B0604020202020204" pitchFamily="34" charset="0"/>
                <a:cs typeface="Arial" panose="020B0604020202020204" pitchFamily="34" charset="0"/>
              </a:rPr>
              <a:t>text</a:t>
            </a:r>
          </a:p>
        </p:txBody>
      </p:sp>
    </p:spTree>
    <p:extLst>
      <p:ext uri="{BB962C8B-B14F-4D97-AF65-F5344CB8AC3E}">
        <p14:creationId xmlns:p14="http://schemas.microsoft.com/office/powerpoint/2010/main" val="2436888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D8103C-863D-402B-8C5B-BCBDF3BFF0D4}"/>
              </a:ext>
            </a:extLst>
          </p:cNvPr>
          <p:cNvSpPr>
            <a:spLocks noGrp="1"/>
          </p:cNvSpPr>
          <p:nvPr>
            <p:ph type="sldNum" idx="12"/>
          </p:nvPr>
        </p:nvSpPr>
        <p:spPr/>
        <p:txBody>
          <a:bodyPr/>
          <a:lstStyle/>
          <a:p>
            <a:fld id="{00000000-1234-1234-1234-123412341234}" type="slidenum">
              <a:rPr lang="en" smtClean="0"/>
              <a:pPr/>
              <a:t>32</a:t>
            </a:fld>
            <a:endParaRPr lang="en" dirty="0"/>
          </a:p>
        </p:txBody>
      </p:sp>
      <p:sp>
        <p:nvSpPr>
          <p:cNvPr id="8" name="TextBox 7">
            <a:extLst>
              <a:ext uri="{FF2B5EF4-FFF2-40B4-BE49-F238E27FC236}">
                <a16:creationId xmlns:a16="http://schemas.microsoft.com/office/drawing/2014/main" id="{6C5464BC-0628-4DC9-876E-7F95B44A3B3D}"/>
              </a:ext>
            </a:extLst>
          </p:cNvPr>
          <p:cNvSpPr txBox="1"/>
          <p:nvPr/>
        </p:nvSpPr>
        <p:spPr>
          <a:xfrm>
            <a:off x="3178629" y="2105167"/>
            <a:ext cx="6648149" cy="2246769"/>
          </a:xfrm>
          <a:prstGeom prst="rect">
            <a:avLst/>
          </a:prstGeom>
          <a:noFill/>
        </p:spPr>
        <p:txBody>
          <a:bodyPr wrap="square">
            <a:spAutoFit/>
          </a:bodyPr>
          <a:lstStyle/>
          <a:p>
            <a:pPr marL="0" indent="0">
              <a:buNone/>
            </a:pPr>
            <a:r>
              <a:rPr lang="en-GB" sz="3500" b="1" dirty="0">
                <a:latin typeface="Arial" panose="020B0604020202020204" pitchFamily="34" charset="0"/>
                <a:cs typeface="Arial" panose="020B0604020202020204" pitchFamily="34" charset="0"/>
              </a:rPr>
              <a:t>Non-text content: </a:t>
            </a:r>
            <a:r>
              <a:rPr lang="en-GB" sz="3500" dirty="0">
                <a:latin typeface="Arial" panose="020B0604020202020204" pitchFamily="34" charset="0"/>
                <a:cs typeface="Arial" panose="020B0604020202020204" pitchFamily="34" charset="0"/>
              </a:rPr>
              <a:t>All non-text content that is presented to the user has a </a:t>
            </a:r>
            <a:r>
              <a:rPr lang="en-GB" sz="3500" b="1" dirty="0">
                <a:latin typeface="Arial" panose="020B0604020202020204" pitchFamily="34" charset="0"/>
                <a:cs typeface="Arial" panose="020B0604020202020204" pitchFamily="34" charset="0"/>
              </a:rPr>
              <a:t>text alternative </a:t>
            </a:r>
            <a:r>
              <a:rPr lang="en-GB" sz="3500" dirty="0">
                <a:latin typeface="Arial" panose="020B0604020202020204" pitchFamily="34" charset="0"/>
                <a:cs typeface="Arial" panose="020B0604020202020204" pitchFamily="34" charset="0"/>
              </a:rPr>
              <a:t>that serves the </a:t>
            </a:r>
            <a:r>
              <a:rPr lang="en-GB" sz="3500" b="1" dirty="0">
                <a:latin typeface="Arial" panose="020B0604020202020204" pitchFamily="34" charset="0"/>
                <a:cs typeface="Arial" panose="020B0604020202020204" pitchFamily="34" charset="0"/>
              </a:rPr>
              <a:t>equivalent purpose</a:t>
            </a:r>
            <a:r>
              <a:rPr lang="en-GB" sz="3500" dirty="0">
                <a:latin typeface="Arial" panose="020B0604020202020204" pitchFamily="34" charset="0"/>
                <a:cs typeface="Arial" panose="020B0604020202020204" pitchFamily="34" charset="0"/>
              </a:rPr>
              <a:t>.</a:t>
            </a:r>
          </a:p>
        </p:txBody>
      </p:sp>
      <p:pic>
        <p:nvPicPr>
          <p:cNvPr id="16" name="Picture 4">
            <a:extLst>
              <a:ext uri="{FF2B5EF4-FFF2-40B4-BE49-F238E27FC236}">
                <a16:creationId xmlns:a16="http://schemas.microsoft.com/office/drawing/2014/main" id="{C16CF53A-B196-4F1F-A0F2-33B0F5721CD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2842" y="5560346"/>
            <a:ext cx="1029205" cy="103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1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D54D7FE-8F08-6364-BC72-44A4F8F4A83C}"/>
              </a:ext>
            </a:extLst>
          </p:cNvPr>
          <p:cNvPicPr>
            <a:picLocks noChangeAspect="1"/>
          </p:cNvPicPr>
          <p:nvPr/>
        </p:nvPicPr>
        <p:blipFill rotWithShape="1">
          <a:blip r:embed="rId3"/>
          <a:srcRect l="32084" t="62222" r="43750" b="11111"/>
          <a:stretch/>
        </p:blipFill>
        <p:spPr>
          <a:xfrm>
            <a:off x="8030257" y="1453337"/>
            <a:ext cx="3530600" cy="4382814"/>
          </a:xfrm>
          <a:prstGeom prst="rect">
            <a:avLst/>
          </a:prstGeom>
        </p:spPr>
      </p:pic>
      <p:pic>
        <p:nvPicPr>
          <p:cNvPr id="27" name="Picture 26">
            <a:extLst>
              <a:ext uri="{FF2B5EF4-FFF2-40B4-BE49-F238E27FC236}">
                <a16:creationId xmlns:a16="http://schemas.microsoft.com/office/drawing/2014/main" id="{B83FAA4D-3365-8BF2-CB45-D1278EBEC405}"/>
              </a:ext>
            </a:extLst>
          </p:cNvPr>
          <p:cNvPicPr>
            <a:picLocks noChangeAspect="1"/>
          </p:cNvPicPr>
          <p:nvPr/>
        </p:nvPicPr>
        <p:blipFill rotWithShape="1">
          <a:blip r:embed="rId4"/>
          <a:srcRect l="32292" t="62222" r="24791" b="11667"/>
          <a:stretch/>
        </p:blipFill>
        <p:spPr>
          <a:xfrm>
            <a:off x="161243" y="1399686"/>
            <a:ext cx="6671357" cy="4566317"/>
          </a:xfrm>
          <a:prstGeom prst="rect">
            <a:avLst/>
          </a:prstGeom>
        </p:spPr>
      </p:pic>
      <p:sp>
        <p:nvSpPr>
          <p:cNvPr id="6" name="TextBox 5">
            <a:extLst>
              <a:ext uri="{FF2B5EF4-FFF2-40B4-BE49-F238E27FC236}">
                <a16:creationId xmlns:a16="http://schemas.microsoft.com/office/drawing/2014/main" id="{8FDAB82B-0C9D-4657-9F79-15D827FBBCCB}"/>
              </a:ext>
            </a:extLst>
          </p:cNvPr>
          <p:cNvSpPr txBox="1"/>
          <p:nvPr/>
        </p:nvSpPr>
        <p:spPr>
          <a:xfrm>
            <a:off x="248113" y="88539"/>
            <a:ext cx="8048393" cy="707886"/>
          </a:xfrm>
          <a:prstGeom prst="rect">
            <a:avLst/>
          </a:prstGeom>
          <a:noFill/>
        </p:spPr>
        <p:txBody>
          <a:bodyPr wrap="square">
            <a:spAutoFit/>
          </a:bodyPr>
          <a:lstStyle/>
          <a:p>
            <a:r>
              <a:rPr lang="en-GB" sz="4000" dirty="0"/>
              <a:t>Toggle to table</a:t>
            </a:r>
          </a:p>
        </p:txBody>
      </p:sp>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CE17151F-2A05-0BEA-C0AD-A7731591547B}"/>
              </a:ext>
            </a:extLst>
          </p:cNvPr>
          <p:cNvCxnSpPr>
            <a:cxnSpLocks/>
          </p:cNvCxnSpPr>
          <p:nvPr/>
        </p:nvCxnSpPr>
        <p:spPr>
          <a:xfrm flipH="1">
            <a:off x="3454400" y="2044700"/>
            <a:ext cx="1282700" cy="0"/>
          </a:xfrm>
          <a:prstGeom prst="straightConnector1">
            <a:avLst/>
          </a:prstGeom>
          <a:ln w="38100">
            <a:solidFill>
              <a:srgbClr val="F46A2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4A70EA-C74F-0F3B-279B-1D9369FCFDA6}"/>
              </a:ext>
            </a:extLst>
          </p:cNvPr>
          <p:cNvCxnSpPr>
            <a:cxnSpLocks/>
          </p:cNvCxnSpPr>
          <p:nvPr/>
        </p:nvCxnSpPr>
        <p:spPr>
          <a:xfrm>
            <a:off x="6832600" y="2044700"/>
            <a:ext cx="1286106" cy="0"/>
          </a:xfrm>
          <a:prstGeom prst="straightConnector1">
            <a:avLst/>
          </a:prstGeom>
          <a:ln w="38100">
            <a:solidFill>
              <a:srgbClr val="F46A25"/>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5460B8-E0DA-38DD-C79F-6DB19D257DDF}"/>
              </a:ext>
            </a:extLst>
          </p:cNvPr>
          <p:cNvPicPr>
            <a:picLocks noChangeAspect="1"/>
          </p:cNvPicPr>
          <p:nvPr/>
        </p:nvPicPr>
        <p:blipFill rotWithShape="1">
          <a:blip r:embed="rId4"/>
          <a:srcRect l="23821" t="59048" r="36071" b="6825"/>
          <a:stretch/>
        </p:blipFill>
        <p:spPr>
          <a:xfrm>
            <a:off x="119743" y="247201"/>
            <a:ext cx="6792684" cy="6502275"/>
          </a:xfrm>
          <a:prstGeom prst="rect">
            <a:avLst/>
          </a:prstGeom>
        </p:spPr>
      </p:pic>
      <p:sp>
        <p:nvSpPr>
          <p:cNvPr id="9" name="TextBox 8">
            <a:extLst>
              <a:ext uri="{FF2B5EF4-FFF2-40B4-BE49-F238E27FC236}">
                <a16:creationId xmlns:a16="http://schemas.microsoft.com/office/drawing/2014/main" id="{014EFDD8-D294-BEE8-7003-B9D552E96188}"/>
              </a:ext>
            </a:extLst>
          </p:cNvPr>
          <p:cNvSpPr txBox="1"/>
          <p:nvPr/>
        </p:nvSpPr>
        <p:spPr>
          <a:xfrm>
            <a:off x="119743" y="1400008"/>
            <a:ext cx="6237516" cy="3693319"/>
          </a:xfrm>
          <a:prstGeom prst="rect">
            <a:avLst/>
          </a:prstGeom>
          <a:solidFill>
            <a:schemeClr val="bg1"/>
          </a:solidFill>
        </p:spPr>
        <p:txBody>
          <a:bodyPr wrap="square">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Clickable link all visits thousands, Clickable link North America thousands clickable link Europe thousands clickable link other </a:t>
            </a:r>
          </a:p>
          <a:p>
            <a:r>
              <a:rPr lang="en-GB" sz="1500" dirty="0">
                <a:latin typeface="Arial" panose="020B0604020202020204" pitchFamily="34" charset="0"/>
                <a:cs typeface="Arial" panose="020B0604020202020204" pitchFamily="34" charset="0"/>
              </a:rPr>
              <a:t>countries thousands</a:t>
            </a:r>
          </a:p>
          <a:p>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May 22 Dec 21 July 21 Feb 21 Sept 20 Apr 20 Nov 19 Jun 19 </a:t>
            </a:r>
          </a:p>
          <a:p>
            <a:r>
              <a:rPr lang="en-GB" sz="1500" dirty="0">
                <a:latin typeface="Arial" panose="020B0604020202020204" pitchFamily="34" charset="0"/>
                <a:cs typeface="Arial" panose="020B0604020202020204" pitchFamily="34" charset="0"/>
              </a:rPr>
              <a:t>Jan 19 Aug 18 Mar 18 </a:t>
            </a:r>
          </a:p>
          <a:p>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Zero comma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one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comma two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three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p>
          <a:p>
            <a:r>
              <a:rPr lang="en-GB" sz="1500" dirty="0">
                <a:latin typeface="Arial" panose="020B0604020202020204" pitchFamily="34" charset="0"/>
                <a:cs typeface="Arial" panose="020B0604020202020204" pitchFamily="34" charset="0"/>
              </a:rPr>
              <a:t>comma four zero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zero</a:t>
            </a:r>
            <a:r>
              <a:rPr lang="en-GB" sz="1500" dirty="0">
                <a:latin typeface="Arial" panose="020B0604020202020204" pitchFamily="34" charset="0"/>
                <a:cs typeface="Arial" panose="020B0604020202020204" pitchFamily="34" charset="0"/>
              </a:rPr>
              <a:t> comma five</a:t>
            </a: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4A3E29F-048A-CC39-1B20-FC59DC3F2F54}"/>
              </a:ext>
            </a:extLst>
          </p:cNvPr>
          <p:cNvGrpSpPr/>
          <p:nvPr/>
        </p:nvGrpSpPr>
        <p:grpSpPr>
          <a:xfrm>
            <a:off x="6461550" y="1439739"/>
            <a:ext cx="5393590" cy="4242085"/>
            <a:chOff x="6461550" y="1439739"/>
            <a:chExt cx="5393590" cy="4242085"/>
          </a:xfrm>
        </p:grpSpPr>
        <p:grpSp>
          <p:nvGrpSpPr>
            <p:cNvPr id="7" name="Group 6">
              <a:extLst>
                <a:ext uri="{FF2B5EF4-FFF2-40B4-BE49-F238E27FC236}">
                  <a16:creationId xmlns:a16="http://schemas.microsoft.com/office/drawing/2014/main" id="{211C4BBC-2231-F9CF-58ED-2159F024A234}"/>
                </a:ext>
              </a:extLst>
            </p:cNvPr>
            <p:cNvGrpSpPr/>
            <p:nvPr/>
          </p:nvGrpSpPr>
          <p:grpSpPr>
            <a:xfrm>
              <a:off x="6461550" y="1439739"/>
              <a:ext cx="5393590" cy="4242085"/>
              <a:chOff x="6461550" y="1439739"/>
              <a:chExt cx="5393590" cy="4242085"/>
            </a:xfrm>
          </p:grpSpPr>
          <p:cxnSp>
            <p:nvCxnSpPr>
              <p:cNvPr id="18" name="Straight Connector 17">
                <a:extLst>
                  <a:ext uri="{FF2B5EF4-FFF2-40B4-BE49-F238E27FC236}">
                    <a16:creationId xmlns:a16="http://schemas.microsoft.com/office/drawing/2014/main" id="{9FD91114-67BE-74BB-0EA9-853CE69A114B}"/>
                  </a:ext>
                </a:extLst>
              </p:cNvPr>
              <p:cNvCxnSpPr/>
              <p:nvPr/>
            </p:nvCxnSpPr>
            <p:spPr>
              <a:xfrm>
                <a:off x="7799294" y="2033195"/>
                <a:ext cx="0" cy="31735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FD60FB-998F-A988-6911-241DE439F169}"/>
                  </a:ext>
                </a:extLst>
              </p:cNvPr>
              <p:cNvCxnSpPr>
                <a:cxnSpLocks/>
              </p:cNvCxnSpPr>
              <p:nvPr/>
            </p:nvCxnSpPr>
            <p:spPr>
              <a:xfrm flipH="1">
                <a:off x="7788536" y="5206701"/>
                <a:ext cx="33761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70FD65-1B63-0F1D-C7A7-4945532EF0CB}"/>
                  </a:ext>
                </a:extLst>
              </p:cNvPr>
              <p:cNvSpPr txBox="1"/>
              <p:nvPr/>
            </p:nvSpPr>
            <p:spPr>
              <a:xfrm>
                <a:off x="10741822" y="5312492"/>
                <a:ext cx="1113318" cy="369332"/>
              </a:xfrm>
              <a:prstGeom prst="rect">
                <a:avLst/>
              </a:prstGeom>
              <a:noFill/>
            </p:spPr>
            <p:txBody>
              <a:bodyPr wrap="none" rtlCol="0">
                <a:spAutoFit/>
              </a:bodyPr>
              <a:lstStyle/>
              <a:p>
                <a:r>
                  <a:rPr lang="en-GB" dirty="0"/>
                  <a:t>May 2022</a:t>
                </a:r>
              </a:p>
            </p:txBody>
          </p:sp>
          <p:sp>
            <p:nvSpPr>
              <p:cNvPr id="21" name="TextBox 20">
                <a:extLst>
                  <a:ext uri="{FF2B5EF4-FFF2-40B4-BE49-F238E27FC236}">
                    <a16:creationId xmlns:a16="http://schemas.microsoft.com/office/drawing/2014/main" id="{A809A5B3-C301-3D07-4AD0-BDA72205B9CA}"/>
                  </a:ext>
                </a:extLst>
              </p:cNvPr>
              <p:cNvSpPr txBox="1"/>
              <p:nvPr/>
            </p:nvSpPr>
            <p:spPr>
              <a:xfrm>
                <a:off x="7462431" y="5312492"/>
                <a:ext cx="1011815" cy="369332"/>
              </a:xfrm>
              <a:prstGeom prst="rect">
                <a:avLst/>
              </a:prstGeom>
              <a:noFill/>
            </p:spPr>
            <p:txBody>
              <a:bodyPr wrap="none" rtlCol="0">
                <a:spAutoFit/>
              </a:bodyPr>
              <a:lstStyle/>
              <a:p>
                <a:r>
                  <a:rPr lang="en-GB" dirty="0"/>
                  <a:t>Jan 2018</a:t>
                </a:r>
              </a:p>
            </p:txBody>
          </p:sp>
          <p:sp>
            <p:nvSpPr>
              <p:cNvPr id="22" name="TextBox 21">
                <a:extLst>
                  <a:ext uri="{FF2B5EF4-FFF2-40B4-BE49-F238E27FC236}">
                    <a16:creationId xmlns:a16="http://schemas.microsoft.com/office/drawing/2014/main" id="{BDFBC232-0633-9E01-4F96-09B1FEDEB68B}"/>
                  </a:ext>
                </a:extLst>
              </p:cNvPr>
              <p:cNvSpPr txBox="1"/>
              <p:nvPr/>
            </p:nvSpPr>
            <p:spPr>
              <a:xfrm>
                <a:off x="6461550" y="1439739"/>
                <a:ext cx="1721946" cy="646331"/>
              </a:xfrm>
              <a:prstGeom prst="rect">
                <a:avLst/>
              </a:prstGeom>
              <a:noFill/>
            </p:spPr>
            <p:txBody>
              <a:bodyPr wrap="none" rtlCol="0">
                <a:spAutoFit/>
              </a:bodyPr>
              <a:lstStyle/>
              <a:p>
                <a:pPr algn="r"/>
                <a:r>
                  <a:rPr lang="en-GB" dirty="0"/>
                  <a:t>Number of visits</a:t>
                </a:r>
              </a:p>
              <a:p>
                <a:pPr algn="r"/>
                <a:r>
                  <a:rPr lang="en-GB" dirty="0"/>
                  <a:t>thousands</a:t>
                </a:r>
              </a:p>
            </p:txBody>
          </p:sp>
          <p:sp>
            <p:nvSpPr>
              <p:cNvPr id="23" name="Oval 22">
                <a:extLst>
                  <a:ext uri="{FF2B5EF4-FFF2-40B4-BE49-F238E27FC236}">
                    <a16:creationId xmlns:a16="http://schemas.microsoft.com/office/drawing/2014/main" id="{24235C56-7090-4070-63F4-5D594E9464FD}"/>
                  </a:ext>
                </a:extLst>
              </p:cNvPr>
              <p:cNvSpPr/>
              <p:nvPr/>
            </p:nvSpPr>
            <p:spPr>
              <a:xfrm>
                <a:off x="10951287" y="313980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D2FFB8A-2C2F-4ACB-221C-5C9203D2AACA}"/>
                  </a:ext>
                </a:extLst>
              </p:cNvPr>
              <p:cNvSpPr/>
              <p:nvPr/>
            </p:nvSpPr>
            <p:spPr>
              <a:xfrm>
                <a:off x="10339892" y="334599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a:extLst>
                <a:ext uri="{FF2B5EF4-FFF2-40B4-BE49-F238E27FC236}">
                  <a16:creationId xmlns:a16="http://schemas.microsoft.com/office/drawing/2014/main" id="{24EE94E6-B600-28F3-998F-27668055EE71}"/>
                </a:ext>
              </a:extLst>
            </p:cNvPr>
            <p:cNvCxnSpPr/>
            <p:nvPr/>
          </p:nvCxnSpPr>
          <p:spPr>
            <a:xfrm>
              <a:off x="10556471" y="1690735"/>
              <a:ext cx="849587" cy="0"/>
            </a:xfrm>
            <a:prstGeom prst="line">
              <a:avLst/>
            </a:prstGeom>
            <a:ln w="28575">
              <a:solidFill>
                <a:srgbClr val="12436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5AF55A-B2A0-A6AE-E10C-4B985491F04F}"/>
                </a:ext>
              </a:extLst>
            </p:cNvPr>
            <p:cNvCxnSpPr/>
            <p:nvPr/>
          </p:nvCxnSpPr>
          <p:spPr>
            <a:xfrm>
              <a:off x="10556471" y="1929197"/>
              <a:ext cx="849587" cy="0"/>
            </a:xfrm>
            <a:prstGeom prst="line">
              <a:avLst/>
            </a:prstGeom>
            <a:ln w="28575">
              <a:solidFill>
                <a:srgbClr val="28A19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074D4F-2170-8A48-EEBD-2C24E8DE969E}"/>
                </a:ext>
              </a:extLst>
            </p:cNvPr>
            <p:cNvCxnSpPr/>
            <p:nvPr/>
          </p:nvCxnSpPr>
          <p:spPr>
            <a:xfrm>
              <a:off x="10556468" y="2156902"/>
              <a:ext cx="849587" cy="0"/>
            </a:xfrm>
            <a:prstGeom prst="line">
              <a:avLst/>
            </a:prstGeom>
            <a:ln w="28575">
              <a:solidFill>
                <a:srgbClr val="8016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522186-4471-5C57-7C35-C8E813E7BFFB}"/>
                </a:ext>
              </a:extLst>
            </p:cNvPr>
            <p:cNvCxnSpPr/>
            <p:nvPr/>
          </p:nvCxnSpPr>
          <p:spPr>
            <a:xfrm>
              <a:off x="10556468" y="2363088"/>
              <a:ext cx="849587" cy="0"/>
            </a:xfrm>
            <a:prstGeom prst="line">
              <a:avLst/>
            </a:prstGeom>
            <a:ln w="28575">
              <a:solidFill>
                <a:srgbClr val="F46A25"/>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DF2024-468E-D6BF-4BA7-10A450936A24}"/>
                </a:ext>
              </a:extLst>
            </p:cNvPr>
            <p:cNvSpPr txBox="1"/>
            <p:nvPr/>
          </p:nvSpPr>
          <p:spPr>
            <a:xfrm>
              <a:off x="9559083" y="1506069"/>
              <a:ext cx="942887" cy="369332"/>
            </a:xfrm>
            <a:prstGeom prst="rect">
              <a:avLst/>
            </a:prstGeom>
            <a:noFill/>
          </p:spPr>
          <p:txBody>
            <a:bodyPr wrap="none" rtlCol="0">
              <a:spAutoFit/>
            </a:bodyPr>
            <a:lstStyle/>
            <a:p>
              <a:r>
                <a:rPr lang="en-GB" dirty="0"/>
                <a:t>All visits</a:t>
              </a:r>
            </a:p>
          </p:txBody>
        </p:sp>
        <p:sp>
          <p:nvSpPr>
            <p:cNvPr id="15" name="TextBox 14">
              <a:extLst>
                <a:ext uri="{FF2B5EF4-FFF2-40B4-BE49-F238E27FC236}">
                  <a16:creationId xmlns:a16="http://schemas.microsoft.com/office/drawing/2014/main" id="{81427C92-257D-0377-3721-C7BC63FB88E4}"/>
                </a:ext>
              </a:extLst>
            </p:cNvPr>
            <p:cNvSpPr txBox="1"/>
            <p:nvPr/>
          </p:nvSpPr>
          <p:spPr>
            <a:xfrm>
              <a:off x="8959621" y="1732174"/>
              <a:ext cx="1559722" cy="369332"/>
            </a:xfrm>
            <a:prstGeom prst="rect">
              <a:avLst/>
            </a:prstGeom>
            <a:noFill/>
          </p:spPr>
          <p:txBody>
            <a:bodyPr wrap="none" rtlCol="0">
              <a:spAutoFit/>
            </a:bodyPr>
            <a:lstStyle/>
            <a:p>
              <a:r>
                <a:rPr lang="en-GB" dirty="0"/>
                <a:t>North America</a:t>
              </a:r>
            </a:p>
          </p:txBody>
        </p:sp>
        <p:sp>
          <p:nvSpPr>
            <p:cNvPr id="16" name="TextBox 15">
              <a:extLst>
                <a:ext uri="{FF2B5EF4-FFF2-40B4-BE49-F238E27FC236}">
                  <a16:creationId xmlns:a16="http://schemas.microsoft.com/office/drawing/2014/main" id="{7263AEDE-9B4A-BB2B-76AB-AF0756E4CCE8}"/>
                </a:ext>
              </a:extLst>
            </p:cNvPr>
            <p:cNvSpPr txBox="1"/>
            <p:nvPr/>
          </p:nvSpPr>
          <p:spPr>
            <a:xfrm>
              <a:off x="9655905" y="1947119"/>
              <a:ext cx="854208" cy="369332"/>
            </a:xfrm>
            <a:prstGeom prst="rect">
              <a:avLst/>
            </a:prstGeom>
            <a:noFill/>
          </p:spPr>
          <p:txBody>
            <a:bodyPr wrap="none" rtlCol="0">
              <a:spAutoFit/>
            </a:bodyPr>
            <a:lstStyle/>
            <a:p>
              <a:r>
                <a:rPr lang="en-GB" dirty="0"/>
                <a:t>Europe</a:t>
              </a:r>
            </a:p>
          </p:txBody>
        </p:sp>
        <p:sp>
          <p:nvSpPr>
            <p:cNvPr id="17" name="TextBox 16">
              <a:extLst>
                <a:ext uri="{FF2B5EF4-FFF2-40B4-BE49-F238E27FC236}">
                  <a16:creationId xmlns:a16="http://schemas.microsoft.com/office/drawing/2014/main" id="{A8B98E21-BCD6-9A68-D3CE-907FE66186C0}"/>
                </a:ext>
              </a:extLst>
            </p:cNvPr>
            <p:cNvSpPr txBox="1"/>
            <p:nvPr/>
          </p:nvSpPr>
          <p:spPr>
            <a:xfrm>
              <a:off x="8895757" y="2173224"/>
              <a:ext cx="1658596" cy="369332"/>
            </a:xfrm>
            <a:prstGeom prst="rect">
              <a:avLst/>
            </a:prstGeom>
            <a:noFill/>
          </p:spPr>
          <p:txBody>
            <a:bodyPr wrap="none" rtlCol="0">
              <a:spAutoFit/>
            </a:bodyPr>
            <a:lstStyle/>
            <a:p>
              <a:r>
                <a:rPr lang="en-GB" dirty="0"/>
                <a:t>Other countries</a:t>
              </a:r>
            </a:p>
          </p:txBody>
        </p:sp>
      </p:grpSp>
    </p:spTree>
    <p:extLst>
      <p:ext uri="{BB962C8B-B14F-4D97-AF65-F5344CB8AC3E}">
        <p14:creationId xmlns:p14="http://schemas.microsoft.com/office/powerpoint/2010/main" val="23633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5460B8-E0DA-38DD-C79F-6DB19D257DDF}"/>
              </a:ext>
            </a:extLst>
          </p:cNvPr>
          <p:cNvPicPr>
            <a:picLocks noChangeAspect="1"/>
          </p:cNvPicPr>
          <p:nvPr/>
        </p:nvPicPr>
        <p:blipFill rotWithShape="1">
          <a:blip r:embed="rId4"/>
          <a:srcRect l="23625" t="85406" r="36071" b="6825"/>
          <a:stretch/>
        </p:blipFill>
        <p:spPr>
          <a:xfrm>
            <a:off x="185057" y="5358402"/>
            <a:ext cx="6825939" cy="1480291"/>
          </a:xfrm>
          <a:prstGeom prst="rect">
            <a:avLst/>
          </a:prstGeom>
        </p:spPr>
      </p:pic>
      <p:sp>
        <p:nvSpPr>
          <p:cNvPr id="9" name="TextBox 8">
            <a:extLst>
              <a:ext uri="{FF2B5EF4-FFF2-40B4-BE49-F238E27FC236}">
                <a16:creationId xmlns:a16="http://schemas.microsoft.com/office/drawing/2014/main" id="{014EFDD8-D294-BEE8-7003-B9D552E96188}"/>
              </a:ext>
            </a:extLst>
          </p:cNvPr>
          <p:cNvSpPr txBox="1"/>
          <p:nvPr/>
        </p:nvSpPr>
        <p:spPr>
          <a:xfrm>
            <a:off x="185057" y="1250291"/>
            <a:ext cx="5910943" cy="3970318"/>
          </a:xfrm>
          <a:prstGeom prst="rect">
            <a:avLst/>
          </a:prstGeom>
          <a:solidFill>
            <a:schemeClr val="bg1"/>
          </a:solidFill>
        </p:spPr>
        <p:txBody>
          <a:bodyPr wrap="square">
            <a:spAutoFit/>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Visits to the UK by overseas residents fell sharply to very low levels in April 2020 due to the coronavirus pandemic.</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Visits from residents of North America have remained low since that time but have started to increase in recent months, standing at 420,000 visits in May 2022.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Visits from European residents rose slightly towards the end of 2020 before falling back. In July 2021 they started rising again. In May 2022, there were 2,000,000 visits, almost equal to pre-pandemic levels. </a:t>
            </a:r>
          </a:p>
          <a:p>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C6B6CD8-F0C3-2276-43D0-1A9EAE993790}"/>
              </a:ext>
            </a:extLst>
          </p:cNvPr>
          <p:cNvPicPr>
            <a:picLocks noChangeAspect="1"/>
          </p:cNvPicPr>
          <p:nvPr/>
        </p:nvPicPr>
        <p:blipFill rotWithShape="1">
          <a:blip r:embed="rId4"/>
          <a:srcRect l="23625" t="64598" r="38687" b="16197"/>
          <a:stretch/>
        </p:blipFill>
        <p:spPr>
          <a:xfrm>
            <a:off x="6201107" y="1718621"/>
            <a:ext cx="5805836" cy="3203550"/>
          </a:xfrm>
          <a:prstGeom prst="rect">
            <a:avLst/>
          </a:prstGeom>
        </p:spPr>
      </p:pic>
      <p:pic>
        <p:nvPicPr>
          <p:cNvPr id="7" name="Picture 6">
            <a:extLst>
              <a:ext uri="{FF2B5EF4-FFF2-40B4-BE49-F238E27FC236}">
                <a16:creationId xmlns:a16="http://schemas.microsoft.com/office/drawing/2014/main" id="{8F6ED75A-E695-5FA4-EFEF-E87E15AC2A20}"/>
              </a:ext>
            </a:extLst>
          </p:cNvPr>
          <p:cNvPicPr>
            <a:picLocks noChangeAspect="1"/>
          </p:cNvPicPr>
          <p:nvPr/>
        </p:nvPicPr>
        <p:blipFill rotWithShape="1">
          <a:blip r:embed="rId4"/>
          <a:srcRect l="23625" t="59048" r="36071" b="35519"/>
          <a:stretch/>
        </p:blipFill>
        <p:spPr>
          <a:xfrm>
            <a:off x="185057" y="247201"/>
            <a:ext cx="6825939" cy="1035189"/>
          </a:xfrm>
          <a:prstGeom prst="rect">
            <a:avLst/>
          </a:prstGeom>
        </p:spPr>
      </p:pic>
    </p:spTree>
    <p:extLst>
      <p:ext uri="{BB962C8B-B14F-4D97-AF65-F5344CB8AC3E}">
        <p14:creationId xmlns:p14="http://schemas.microsoft.com/office/powerpoint/2010/main" val="3412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5460B8-E0DA-38DD-C79F-6DB19D257DDF}"/>
              </a:ext>
            </a:extLst>
          </p:cNvPr>
          <p:cNvPicPr>
            <a:picLocks noChangeAspect="1"/>
          </p:cNvPicPr>
          <p:nvPr/>
        </p:nvPicPr>
        <p:blipFill rotWithShape="1">
          <a:blip r:embed="rId4"/>
          <a:srcRect l="21250" t="59048" r="36071" b="16323"/>
          <a:stretch/>
        </p:blipFill>
        <p:spPr>
          <a:xfrm>
            <a:off x="9262" y="1"/>
            <a:ext cx="6086738" cy="3951514"/>
          </a:xfrm>
          <a:prstGeom prst="rect">
            <a:avLst/>
          </a:prstGeom>
        </p:spPr>
      </p:pic>
      <p:sp>
        <p:nvSpPr>
          <p:cNvPr id="9" name="TextBox 8">
            <a:extLst>
              <a:ext uri="{FF2B5EF4-FFF2-40B4-BE49-F238E27FC236}">
                <a16:creationId xmlns:a16="http://schemas.microsoft.com/office/drawing/2014/main" id="{014EFDD8-D294-BEE8-7003-B9D552E96188}"/>
              </a:ext>
            </a:extLst>
          </p:cNvPr>
          <p:cNvSpPr txBox="1"/>
          <p:nvPr/>
        </p:nvSpPr>
        <p:spPr>
          <a:xfrm>
            <a:off x="293913" y="3787285"/>
            <a:ext cx="5181602" cy="2308324"/>
          </a:xfrm>
          <a:prstGeom prst="rect">
            <a:avLst/>
          </a:prstGeom>
          <a:solidFill>
            <a:schemeClr val="bg1"/>
          </a:solidFill>
        </p:spPr>
        <p:txBody>
          <a:bodyPr wrap="square">
            <a:spAutoFit/>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Visits to the UK by overseas residents fell sharply to very low levels in April 2020 due to the coronavirus pandemic.</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Visits from residents of North America have remained low since that time but have started to increase in recent months, standing at 420,000 visits in May 2022.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Visits from European residents rose slightly towards the end of 2020 before falling back. In July 2021 they started rising again. In May 2022, there were 2,000,000 visits, almost equal to pre-pandemic levels. </a:t>
            </a:r>
          </a:p>
          <a:p>
            <a:endParaRPr lang="en-GB"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542E024-3DA6-1352-6042-3AA6165BBD95}"/>
              </a:ext>
            </a:extLst>
          </p:cNvPr>
          <p:cNvPicPr>
            <a:picLocks noChangeAspect="1"/>
          </p:cNvPicPr>
          <p:nvPr/>
        </p:nvPicPr>
        <p:blipFill rotWithShape="1">
          <a:blip r:embed="rId4"/>
          <a:srcRect l="21250" t="85101" r="36071" b="8046"/>
          <a:stretch/>
        </p:blipFill>
        <p:spPr>
          <a:xfrm>
            <a:off x="9262" y="5870620"/>
            <a:ext cx="5466253" cy="987379"/>
          </a:xfrm>
          <a:prstGeom prst="rect">
            <a:avLst/>
          </a:prstGeom>
        </p:spPr>
      </p:pic>
    </p:spTree>
    <p:extLst>
      <p:ext uri="{BB962C8B-B14F-4D97-AF65-F5344CB8AC3E}">
        <p14:creationId xmlns:p14="http://schemas.microsoft.com/office/powerpoint/2010/main" val="41063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CDEF421-EEE3-4657-8B56-249924487135}"/>
              </a:ext>
            </a:extLst>
          </p:cNvPr>
          <p:cNvGraphicFramePr>
            <a:graphicFrameLocks/>
          </p:cNvGraphicFramePr>
          <p:nvPr>
            <p:extLst>
              <p:ext uri="{D42A27DB-BD31-4B8C-83A1-F6EECF244321}">
                <p14:modId xmlns:p14="http://schemas.microsoft.com/office/powerpoint/2010/main" val="724803184"/>
              </p:ext>
            </p:extLst>
          </p:nvPr>
        </p:nvGraphicFramePr>
        <p:xfrm>
          <a:off x="284440" y="1696858"/>
          <a:ext cx="6993775" cy="4281054"/>
        </p:xfrm>
        <a:graphic>
          <a:graphicData uri="http://schemas.openxmlformats.org/drawingml/2006/chart">
            <c:chart xmlns:c="http://schemas.openxmlformats.org/drawingml/2006/chart" xmlns:r="http://schemas.openxmlformats.org/officeDocument/2006/relationships" r:id="rId3"/>
          </a:graphicData>
        </a:graphic>
      </p:graphicFrame>
      <p:sp>
        <p:nvSpPr>
          <p:cNvPr id="2" name="Content Placeholder 2">
            <a:extLst>
              <a:ext uri="{FF2B5EF4-FFF2-40B4-BE49-F238E27FC236}">
                <a16:creationId xmlns:a16="http://schemas.microsoft.com/office/drawing/2014/main" id="{8979652E-A0FD-ABE2-C32E-E3E819627A90}"/>
              </a:ext>
            </a:extLst>
          </p:cNvPr>
          <p:cNvSpPr txBox="1">
            <a:spLocks/>
          </p:cNvSpPr>
          <p:nvPr/>
        </p:nvSpPr>
        <p:spPr>
          <a:xfrm>
            <a:off x="0" y="902843"/>
            <a:ext cx="6562129" cy="940001"/>
          </a:xfrm>
          <a:prstGeom prst="rect">
            <a:avLst/>
          </a:prstGeom>
        </p:spPr>
        <p:txBody>
          <a:bodyPr spcFirstLastPara="1" vert="horz" wrap="square" lIns="0" tIns="0" rIns="0" bIns="0" rtlCol="0" anchor="t" anchorCtr="0">
            <a:noAutofit/>
          </a:bodyPr>
          <a:lstStyle>
            <a:lvl1pPr marL="609585" lvl="0" indent="-304792" algn="l" defTabSz="914400" rtl="0" eaLnBrk="1" latinLnBrk="0" hangingPunct="1">
              <a:lnSpc>
                <a:spcPct val="90000"/>
              </a:lnSpc>
              <a:spcBef>
                <a:spcPts val="480"/>
              </a:spcBef>
              <a:spcAft>
                <a:spcPts val="0"/>
              </a:spcAft>
              <a:buClr>
                <a:schemeClr val="dk2"/>
              </a:buClr>
              <a:buSzPts val="1800"/>
              <a:buFont typeface="Arial" panose="020B0604020202020204" pitchFamily="34" charset="0"/>
              <a:buNone/>
              <a:defRPr sz="2400" kern="1200">
                <a:solidFill>
                  <a:schemeClr val="dk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85" indent="0"/>
            <a:endParaRPr lang="en-GB" sz="500" b="1" dirty="0">
              <a:solidFill>
                <a:schemeClr val="tx1"/>
              </a:solidFill>
              <a:latin typeface="Arial" panose="020B0604020202020204" pitchFamily="34" charset="0"/>
              <a:cs typeface="Arial" panose="020B0604020202020204" pitchFamily="34" charset="0"/>
            </a:endParaRPr>
          </a:p>
          <a:p>
            <a:pPr marL="380985" indent="0"/>
            <a:r>
              <a:rPr lang="en-GB" sz="1500" b="1" dirty="0">
                <a:solidFill>
                  <a:schemeClr val="tx1"/>
                </a:solidFill>
                <a:effectLst/>
                <a:latin typeface="Arial" panose="020B0604020202020204" pitchFamily="34" charset="0"/>
                <a:cs typeface="Arial" panose="020B0604020202020204" pitchFamily="34" charset="0"/>
              </a:rPr>
              <a:t>Figure 1: Percentage of mothers of children aged 0 to 14 in paid work who stated the listed </a:t>
            </a:r>
            <a:r>
              <a:rPr lang="en-GB" sz="1500" b="1" dirty="0">
                <a:solidFill>
                  <a:schemeClr val="tx1"/>
                </a:solidFill>
                <a:latin typeface="Arial" panose="020B0604020202020204" pitchFamily="34" charset="0"/>
                <a:cs typeface="Arial" panose="020B0604020202020204" pitchFamily="34" charset="0"/>
              </a:rPr>
              <a:t>c</a:t>
            </a:r>
            <a:r>
              <a:rPr lang="en-GB" sz="1500" b="1" dirty="0">
                <a:solidFill>
                  <a:schemeClr val="tx1"/>
                </a:solidFill>
                <a:effectLst/>
                <a:latin typeface="Arial" panose="020B0604020202020204" pitchFamily="34" charset="0"/>
                <a:cs typeface="Arial" panose="020B0604020202020204" pitchFamily="34" charset="0"/>
              </a:rPr>
              <a:t>hildcare arrangement helped them go to work, England, 2021</a:t>
            </a:r>
            <a:endParaRPr lang="en-GB" sz="15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3AE938-C74E-B6B3-88C9-B8AEED4AD031}"/>
              </a:ext>
            </a:extLst>
          </p:cNvPr>
          <p:cNvSpPr txBox="1"/>
          <p:nvPr/>
        </p:nvSpPr>
        <p:spPr>
          <a:xfrm>
            <a:off x="7404248" y="1926505"/>
            <a:ext cx="4503312" cy="3554819"/>
          </a:xfrm>
          <a:prstGeom prst="rect">
            <a:avLst/>
          </a:prstGeom>
          <a:noFill/>
          <a:ln w="28575">
            <a:noFill/>
          </a:ln>
        </p:spPr>
        <p:txBody>
          <a:bodyPr wrap="square" rtlCol="0">
            <a:spAutoFit/>
          </a:bodyPr>
          <a:lstStyle/>
          <a:p>
            <a:r>
              <a:rPr lang="en-GB" sz="1500" b="1" dirty="0">
                <a:latin typeface="Arial" panose="020B0604020202020204" pitchFamily="34" charset="0"/>
                <a:cs typeface="Arial" panose="020B0604020202020204" pitchFamily="34" charset="0"/>
              </a:rPr>
              <a:t>Suggested alternative text: </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The most commonly stated childcare arrangement that helped mothers go to work was children being at school (44% stated this).</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Having reliable childcare or relatives to help were also popular (42% and 38% respectively).</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Using hours from the 30 hours free childcare scheme was stated by 8%, while 4% stated using the 15 free hours scheme. </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The least common arrangement was employer pays for some or all childcare (1%). </a:t>
            </a:r>
          </a:p>
        </p:txBody>
      </p:sp>
      <p:sp>
        <p:nvSpPr>
          <p:cNvPr id="14" name="TextBox 13">
            <a:extLst>
              <a:ext uri="{FF2B5EF4-FFF2-40B4-BE49-F238E27FC236}">
                <a16:creationId xmlns:a16="http://schemas.microsoft.com/office/drawing/2014/main" id="{DC1BC3F9-12E3-4551-89F2-384F4AEDA5C3}"/>
              </a:ext>
            </a:extLst>
          </p:cNvPr>
          <p:cNvSpPr txBox="1"/>
          <p:nvPr/>
        </p:nvSpPr>
        <p:spPr>
          <a:xfrm>
            <a:off x="8146702" y="321809"/>
            <a:ext cx="1846384" cy="323165"/>
          </a:xfrm>
          <a:prstGeom prst="rect">
            <a:avLst/>
          </a:prstGeom>
          <a:noFill/>
          <a:ln w="28575">
            <a:solidFill>
              <a:srgbClr val="12436D"/>
            </a:solidFill>
          </a:ln>
        </p:spPr>
        <p:txBody>
          <a:bodyPr wrap="square" rtlCol="0">
            <a:spAutoFit/>
          </a:bodyPr>
          <a:lstStyle/>
          <a:p>
            <a:r>
              <a:rPr lang="en-GB" sz="1500" b="1" dirty="0">
                <a:latin typeface="Arial" panose="020B0604020202020204" pitchFamily="34" charset="0"/>
                <a:cs typeface="Arial" panose="020B0604020202020204" pitchFamily="34" charset="0"/>
              </a:rPr>
              <a:t>Alternative text?</a:t>
            </a:r>
            <a:endParaRPr lang="en-GB" sz="1500" dirty="0">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A0B48B75-9B98-9CD8-8C21-014E605FF99A}"/>
              </a:ext>
            </a:extLst>
          </p:cNvPr>
          <p:cNvCxnSpPr>
            <a:cxnSpLocks/>
            <a:stCxn id="14" idx="1"/>
          </p:cNvCxnSpPr>
          <p:nvPr/>
        </p:nvCxnSpPr>
        <p:spPr>
          <a:xfrm flipH="1" flipV="1">
            <a:off x="6562129" y="483391"/>
            <a:ext cx="1584573" cy="1"/>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EB1763A4-23F2-AC40-3806-5EC0F1D6CA00}"/>
              </a:ext>
            </a:extLst>
          </p:cNvPr>
          <p:cNvSpPr txBox="1">
            <a:spLocks/>
          </p:cNvSpPr>
          <p:nvPr/>
        </p:nvSpPr>
        <p:spPr>
          <a:xfrm>
            <a:off x="-1" y="240678"/>
            <a:ext cx="6562129" cy="631582"/>
          </a:xfrm>
          <a:prstGeom prst="rect">
            <a:avLst/>
          </a:prstGeom>
        </p:spPr>
        <p:txBody>
          <a:bodyPr spcFirstLastPara="1" vert="horz" wrap="square" lIns="0" tIns="0" rIns="0" bIns="0" rtlCol="0" anchor="t" anchorCtr="0">
            <a:noAutofit/>
          </a:bodyPr>
          <a:lstStyle>
            <a:lvl1pPr marL="609585" lvl="0" indent="-304792" algn="l" defTabSz="914400" rtl="0" eaLnBrk="1" latinLnBrk="0" hangingPunct="1">
              <a:lnSpc>
                <a:spcPct val="90000"/>
              </a:lnSpc>
              <a:spcBef>
                <a:spcPts val="480"/>
              </a:spcBef>
              <a:spcAft>
                <a:spcPts val="0"/>
              </a:spcAft>
              <a:buClr>
                <a:schemeClr val="dk2"/>
              </a:buClr>
              <a:buSzPts val="1800"/>
              <a:buFont typeface="Arial" panose="020B0604020202020204" pitchFamily="34" charset="0"/>
              <a:buNone/>
              <a:defRPr sz="2400" kern="1200">
                <a:solidFill>
                  <a:schemeClr val="dk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85" indent="0"/>
            <a:r>
              <a:rPr lang="en-GB" sz="1800" b="1" dirty="0">
                <a:solidFill>
                  <a:schemeClr val="tx1"/>
                </a:solidFill>
                <a:latin typeface="Arial" panose="020B0604020202020204" pitchFamily="34" charset="0"/>
                <a:cs typeface="Arial" panose="020B0604020202020204" pitchFamily="34" charset="0"/>
              </a:rPr>
              <a:t>School most commonly stated childcare arrangement that helps mothers work </a:t>
            </a:r>
            <a:endParaRPr lang="en-GB" sz="1800" b="1" dirty="0">
              <a:solidFill>
                <a:schemeClr val="tx1"/>
              </a:solidFill>
              <a:effectLst/>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60F2FA2-3985-A410-1ED3-C7B01F5F8F40}"/>
              </a:ext>
            </a:extLst>
          </p:cNvPr>
          <p:cNvGrpSpPr/>
          <p:nvPr/>
        </p:nvGrpSpPr>
        <p:grpSpPr>
          <a:xfrm>
            <a:off x="248113" y="5952325"/>
            <a:ext cx="2837987" cy="817136"/>
            <a:chOff x="248113" y="5143500"/>
            <a:chExt cx="4257212" cy="1625961"/>
          </a:xfrm>
        </p:grpSpPr>
        <p:sp>
          <p:nvSpPr>
            <p:cNvPr id="19" name="Rectangle 18">
              <a:extLst>
                <a:ext uri="{FF2B5EF4-FFF2-40B4-BE49-F238E27FC236}">
                  <a16:creationId xmlns:a16="http://schemas.microsoft.com/office/drawing/2014/main" id="{D1A34B41-0CA3-6499-2796-8BCCCF0692EC}"/>
                </a:ext>
              </a:extLst>
            </p:cNvPr>
            <p:cNvSpPr/>
            <p:nvPr/>
          </p:nvSpPr>
          <p:spPr>
            <a:xfrm>
              <a:off x="248113" y="5143500"/>
              <a:ext cx="4257212" cy="1625961"/>
            </a:xfrm>
            <a:prstGeom prst="rect">
              <a:avLst/>
            </a:prstGeom>
            <a:noFill/>
            <a:ln w="38100">
              <a:solidFill>
                <a:srgbClr val="124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Receiver with solid fill">
              <a:extLst>
                <a:ext uri="{FF2B5EF4-FFF2-40B4-BE49-F238E27FC236}">
                  <a16:creationId xmlns:a16="http://schemas.microsoft.com/office/drawing/2014/main" id="{0E4ED30E-6A21-DC85-6FC4-4B88FAE895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073" y="5270226"/>
              <a:ext cx="1103975" cy="1419146"/>
            </a:xfrm>
            <a:prstGeom prst="rect">
              <a:avLst/>
            </a:prstGeom>
          </p:spPr>
        </p:pic>
        <p:sp>
          <p:nvSpPr>
            <p:cNvPr id="21" name="TextBox 20">
              <a:extLst>
                <a:ext uri="{FF2B5EF4-FFF2-40B4-BE49-F238E27FC236}">
                  <a16:creationId xmlns:a16="http://schemas.microsoft.com/office/drawing/2014/main" id="{107A954F-84BA-A2E2-4804-8718DFC5CC93}"/>
                </a:ext>
              </a:extLst>
            </p:cNvPr>
            <p:cNvSpPr txBox="1"/>
            <p:nvPr/>
          </p:nvSpPr>
          <p:spPr>
            <a:xfrm>
              <a:off x="1679483" y="5202421"/>
              <a:ext cx="2825840" cy="1561678"/>
            </a:xfrm>
            <a:prstGeom prst="rect">
              <a:avLst/>
            </a:prstGeom>
            <a:noFill/>
          </p:spPr>
          <p:txBody>
            <a:bodyPr wrap="square" rtlCol="0">
              <a:spAutoFit/>
            </a:bodyPr>
            <a:lstStyle/>
            <a:p>
              <a:r>
                <a:rPr lang="en-GB" sz="1500" b="1" dirty="0">
                  <a:latin typeface="Arial" panose="020B0604020202020204" pitchFamily="34" charset="0"/>
                  <a:cs typeface="Arial" panose="020B0604020202020204" pitchFamily="34" charset="0"/>
                </a:rPr>
                <a:t>How would you describe this chart over the phone?</a:t>
              </a:r>
              <a:endParaRPr lang="en-GB" sz="1500"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5723BFF6-1DDF-C615-8E53-F3A1F6BB5AA3}"/>
              </a:ext>
            </a:extLst>
          </p:cNvPr>
          <p:cNvSpPr txBox="1"/>
          <p:nvPr/>
        </p:nvSpPr>
        <p:spPr>
          <a:xfrm>
            <a:off x="9068075" y="6157700"/>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348959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7F62F-2539-417D-A537-54B3555025F2}"/>
              </a:ext>
            </a:extLst>
          </p:cNvPr>
          <p:cNvPicPr>
            <a:picLocks noChangeAspect="1"/>
          </p:cNvPicPr>
          <p:nvPr/>
        </p:nvPicPr>
        <p:blipFill rotWithShape="1">
          <a:blip r:embed="rId3"/>
          <a:srcRect l="26829" t="56749" r="28353" b="18536"/>
          <a:stretch/>
        </p:blipFill>
        <p:spPr>
          <a:xfrm>
            <a:off x="0" y="1190910"/>
            <a:ext cx="7590135" cy="4708980"/>
          </a:xfrm>
          <a:prstGeom prst="rect">
            <a:avLst/>
          </a:prstGeom>
        </p:spPr>
      </p:pic>
      <p:sp>
        <p:nvSpPr>
          <p:cNvPr id="6" name="TextBox 5">
            <a:extLst>
              <a:ext uri="{FF2B5EF4-FFF2-40B4-BE49-F238E27FC236}">
                <a16:creationId xmlns:a16="http://schemas.microsoft.com/office/drawing/2014/main" id="{8FDAB82B-0C9D-4657-9F79-15D827FBBCCB}"/>
              </a:ext>
            </a:extLst>
          </p:cNvPr>
          <p:cNvSpPr txBox="1"/>
          <p:nvPr/>
        </p:nvSpPr>
        <p:spPr>
          <a:xfrm>
            <a:off x="73264" y="23146"/>
            <a:ext cx="8048393" cy="707886"/>
          </a:xfrm>
          <a:prstGeom prst="rect">
            <a:avLst/>
          </a:prstGeom>
          <a:noFill/>
        </p:spPr>
        <p:txBody>
          <a:bodyPr wrap="square">
            <a:spAutoFit/>
          </a:bodyPr>
          <a:lstStyle/>
          <a:p>
            <a:r>
              <a:rPr lang="en-GB" sz="4000" dirty="0"/>
              <a:t>Alternative text and annotations</a:t>
            </a:r>
          </a:p>
        </p:txBody>
      </p:sp>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93E8D1-9C1E-5F06-8A9A-7F8C8909C2DB}"/>
              </a:ext>
            </a:extLst>
          </p:cNvPr>
          <p:cNvSpPr txBox="1"/>
          <p:nvPr/>
        </p:nvSpPr>
        <p:spPr>
          <a:xfrm>
            <a:off x="7503586" y="1282390"/>
            <a:ext cx="4313001" cy="5170646"/>
          </a:xfrm>
          <a:prstGeom prst="rect">
            <a:avLst/>
          </a:prstGeom>
          <a:noFill/>
        </p:spPr>
        <p:txBody>
          <a:bodyPr wrap="square" rtlCol="0">
            <a:spAutoFit/>
          </a:bodyPr>
          <a:lstStyle/>
          <a:p>
            <a:r>
              <a:rPr lang="en-GB" sz="1500" b="1" dirty="0">
                <a:latin typeface="Arial" panose="020B0604020202020204" pitchFamily="34" charset="0"/>
                <a:cs typeface="Arial" panose="020B0604020202020204" pitchFamily="34" charset="0"/>
              </a:rPr>
              <a:t>Suggested alternative text </a:t>
            </a:r>
          </a:p>
          <a:p>
            <a:r>
              <a:rPr lang="en-GB" sz="1500" dirty="0">
                <a:latin typeface="Arial" panose="020B0604020202020204" pitchFamily="34" charset="0"/>
                <a:cs typeface="Arial" panose="020B0604020202020204" pitchFamily="34" charset="0"/>
              </a:rPr>
              <a:t>In 1901 there were around 1.1 million live births in England and Wales</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There was a fall to 800,000 during World War 1 followed by an increase to over 1.1 million when the war ended.</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Live births were lower (around 700,000 a year) during the 1930s downturn and World War 2.</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There were peaks in live births after World War 2 and during the 1960s baby boom. Both were just above 1 million. </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Live births fell to under 700,000 a year in the early 2000s. </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The increase in the mid 2000s (to around 800,000 a year) is explained by increases in immigration. </a:t>
            </a:r>
          </a:p>
          <a:p>
            <a:r>
              <a:rPr lang="en-GB" sz="1500" dirty="0">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1CF12962-6FC9-FB03-60E3-68E115662383}"/>
              </a:ext>
            </a:extLst>
          </p:cNvPr>
          <p:cNvGrpSpPr/>
          <p:nvPr/>
        </p:nvGrpSpPr>
        <p:grpSpPr>
          <a:xfrm>
            <a:off x="248113" y="5952325"/>
            <a:ext cx="2837987" cy="817136"/>
            <a:chOff x="248113" y="5143500"/>
            <a:chExt cx="4257212" cy="1625961"/>
          </a:xfrm>
        </p:grpSpPr>
        <p:sp>
          <p:nvSpPr>
            <p:cNvPr id="10" name="Rectangle 9">
              <a:extLst>
                <a:ext uri="{FF2B5EF4-FFF2-40B4-BE49-F238E27FC236}">
                  <a16:creationId xmlns:a16="http://schemas.microsoft.com/office/drawing/2014/main" id="{2BA6BE69-E131-48E5-0F3C-C453BD0E3C66}"/>
                </a:ext>
              </a:extLst>
            </p:cNvPr>
            <p:cNvSpPr/>
            <p:nvPr/>
          </p:nvSpPr>
          <p:spPr>
            <a:xfrm>
              <a:off x="248113" y="5143500"/>
              <a:ext cx="4257212" cy="1625961"/>
            </a:xfrm>
            <a:prstGeom prst="rect">
              <a:avLst/>
            </a:prstGeom>
            <a:noFill/>
            <a:ln w="38100">
              <a:solidFill>
                <a:srgbClr val="124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Receiver with solid fill">
              <a:extLst>
                <a:ext uri="{FF2B5EF4-FFF2-40B4-BE49-F238E27FC236}">
                  <a16:creationId xmlns:a16="http://schemas.microsoft.com/office/drawing/2014/main" id="{BEC94851-908A-EECC-257A-74CA0B0611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073" y="5270226"/>
              <a:ext cx="1103975" cy="1419146"/>
            </a:xfrm>
            <a:prstGeom prst="rect">
              <a:avLst/>
            </a:prstGeom>
          </p:spPr>
        </p:pic>
        <p:sp>
          <p:nvSpPr>
            <p:cNvPr id="13" name="TextBox 12">
              <a:extLst>
                <a:ext uri="{FF2B5EF4-FFF2-40B4-BE49-F238E27FC236}">
                  <a16:creationId xmlns:a16="http://schemas.microsoft.com/office/drawing/2014/main" id="{C51F331F-9888-A87A-4DE1-77AF28C73EC1}"/>
                </a:ext>
              </a:extLst>
            </p:cNvPr>
            <p:cNvSpPr txBox="1"/>
            <p:nvPr/>
          </p:nvSpPr>
          <p:spPr>
            <a:xfrm>
              <a:off x="1679483" y="5202421"/>
              <a:ext cx="2825840" cy="1561678"/>
            </a:xfrm>
            <a:prstGeom prst="rect">
              <a:avLst/>
            </a:prstGeom>
            <a:noFill/>
          </p:spPr>
          <p:txBody>
            <a:bodyPr wrap="square" rtlCol="0">
              <a:spAutoFit/>
            </a:bodyPr>
            <a:lstStyle/>
            <a:p>
              <a:r>
                <a:rPr lang="en-GB" sz="1500" b="1" dirty="0">
                  <a:latin typeface="Arial" panose="020B0604020202020204" pitchFamily="34" charset="0"/>
                  <a:cs typeface="Arial" panose="020B0604020202020204" pitchFamily="34" charset="0"/>
                </a:rPr>
                <a:t>How would you describe this chart over the phone?</a:t>
              </a:r>
              <a:endParaRPr lang="en-GB" sz="15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582D113-EBB9-5547-8766-9A96AB8A258A}"/>
              </a:ext>
            </a:extLst>
          </p:cNvPr>
          <p:cNvSpPr txBox="1"/>
          <p:nvPr/>
        </p:nvSpPr>
        <p:spPr>
          <a:xfrm>
            <a:off x="73264" y="948881"/>
            <a:ext cx="7443605"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N</a:t>
            </a:r>
            <a:r>
              <a:rPr lang="en-GB" sz="1800" b="1" dirty="0">
                <a:latin typeface="Arial" panose="020B0604020202020204" pitchFamily="34" charset="0"/>
                <a:cs typeface="Arial" panose="020B0604020202020204" pitchFamily="34" charset="0"/>
              </a:rPr>
              <a:t>umber of live births each year, England and Wales, 1901 to 2018 </a:t>
            </a:r>
          </a:p>
        </p:txBody>
      </p:sp>
    </p:spTree>
    <p:extLst>
      <p:ext uri="{BB962C8B-B14F-4D97-AF65-F5344CB8AC3E}">
        <p14:creationId xmlns:p14="http://schemas.microsoft.com/office/powerpoint/2010/main" val="317101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3377664E-A40C-6ED0-80EA-AC6E60F69E1D}"/>
              </a:ext>
            </a:extLst>
          </p:cNvPr>
          <p:cNvPicPr>
            <a:picLocks noChangeAspect="1"/>
          </p:cNvPicPr>
          <p:nvPr/>
        </p:nvPicPr>
        <p:blipFill rotWithShape="1">
          <a:blip r:embed="rId3">
            <a:extLst>
              <a:ext uri="{28A0092B-C50C-407E-A947-70E740481C1C}">
                <a14:useLocalDpi xmlns:a14="http://schemas.microsoft.com/office/drawing/2010/main" val="0"/>
              </a:ext>
            </a:extLst>
          </a:blip>
          <a:srcRect t="7687" b="7937"/>
          <a:stretch/>
        </p:blipFill>
        <p:spPr>
          <a:xfrm>
            <a:off x="0" y="0"/>
            <a:ext cx="12192000" cy="6858000"/>
          </a:xfrm>
          <a:prstGeom prst="rect">
            <a:avLst/>
          </a:prstGeom>
        </p:spPr>
      </p:pic>
      <p:sp>
        <p:nvSpPr>
          <p:cNvPr id="6" name="Title 1">
            <a:extLst>
              <a:ext uri="{FF2B5EF4-FFF2-40B4-BE49-F238E27FC236}">
                <a16:creationId xmlns:a16="http://schemas.microsoft.com/office/drawing/2014/main" id="{73E7A7AE-6EA7-46E5-A285-923BB42D04A4}"/>
              </a:ext>
            </a:extLst>
          </p:cNvPr>
          <p:cNvSpPr txBox="1">
            <a:spLocks/>
          </p:cNvSpPr>
          <p:nvPr/>
        </p:nvSpPr>
        <p:spPr>
          <a:xfrm>
            <a:off x="200247" y="1141279"/>
            <a:ext cx="11123829"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b="1" dirty="0">
                <a:solidFill>
                  <a:schemeClr val="bg1"/>
                </a:solidFill>
                <a:highlight>
                  <a:srgbClr val="000000"/>
                </a:highlight>
                <a:latin typeface="Arial" panose="020B0604020202020204" pitchFamily="34" charset="0"/>
                <a:cs typeface="Arial" panose="020B0604020202020204" pitchFamily="34" charset="0"/>
              </a:rPr>
              <a:t>Alternative </a:t>
            </a:r>
          </a:p>
          <a:p>
            <a:r>
              <a:rPr lang="en-GB" sz="10000" b="1" dirty="0">
                <a:solidFill>
                  <a:schemeClr val="bg1"/>
                </a:solidFill>
                <a:highlight>
                  <a:srgbClr val="000000"/>
                </a:highlight>
                <a:latin typeface="Arial" panose="020B0604020202020204" pitchFamily="34" charset="0"/>
                <a:cs typeface="Arial" panose="020B0604020202020204" pitchFamily="34" charset="0"/>
              </a:rPr>
              <a:t>text</a:t>
            </a:r>
          </a:p>
        </p:txBody>
      </p:sp>
      <p:sp>
        <p:nvSpPr>
          <p:cNvPr id="4" name="Content Placeholder 2">
            <a:extLst>
              <a:ext uri="{FF2B5EF4-FFF2-40B4-BE49-F238E27FC236}">
                <a16:creationId xmlns:a16="http://schemas.microsoft.com/office/drawing/2014/main" id="{F34BE8A3-875A-7CEC-33C2-FABDADFA5CDD}"/>
              </a:ext>
            </a:extLst>
          </p:cNvPr>
          <p:cNvSpPr txBox="1">
            <a:spLocks/>
          </p:cNvSpPr>
          <p:nvPr/>
        </p:nvSpPr>
        <p:spPr>
          <a:xfrm>
            <a:off x="342548" y="1923044"/>
            <a:ext cx="11649205"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Very important</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Can be tables sometimes </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Describe, but think about </a:t>
            </a:r>
            <a:r>
              <a:rPr lang="en-GB" sz="5000" b="1" dirty="0" err="1">
                <a:solidFill>
                  <a:schemeClr val="bg1"/>
                </a:solidFill>
                <a:highlight>
                  <a:srgbClr val="000000"/>
                </a:highlight>
                <a:latin typeface="Arial" panose="020B0604020202020204" pitchFamily="34" charset="0"/>
                <a:cs typeface="Arial" panose="020B0604020202020204" pitchFamily="34" charset="0"/>
              </a:rPr>
              <a:t>phonecall</a:t>
            </a:r>
            <a:endParaRPr lang="en-GB" sz="5000" b="1" dirty="0">
              <a:solidFill>
                <a:schemeClr val="bg1"/>
              </a:solidFill>
              <a:highlight>
                <a:srgbClr val="000000"/>
              </a:highlight>
              <a:latin typeface="Arial" panose="020B0604020202020204" pitchFamily="34" charset="0"/>
              <a:cs typeface="Arial" panose="020B0604020202020204" pitchFamily="34" charset="0"/>
            </a:endParaRP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Not limited to characters</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Not in code behind image</a:t>
            </a:r>
          </a:p>
          <a:p>
            <a:pPr marL="0" indent="0" algn="r">
              <a:buFont typeface="Arial" panose="020B0604020202020204" pitchFamily="34" charset="0"/>
              <a:buNone/>
            </a:pPr>
            <a:r>
              <a:rPr lang="en-GB" sz="5000" b="1" dirty="0">
                <a:solidFill>
                  <a:schemeClr val="bg1"/>
                </a:solidFill>
                <a:highlight>
                  <a:srgbClr val="000000"/>
                </a:highlight>
                <a:latin typeface="Arial" panose="020B0604020202020204" pitchFamily="34" charset="0"/>
                <a:cs typeface="Arial" panose="020B0604020202020204" pitchFamily="34" charset="0"/>
              </a:rPr>
              <a:t>Directly underneath chart</a:t>
            </a:r>
          </a:p>
        </p:txBody>
      </p:sp>
    </p:spTree>
    <p:extLst>
      <p:ext uri="{BB962C8B-B14F-4D97-AF65-F5344CB8AC3E}">
        <p14:creationId xmlns:p14="http://schemas.microsoft.com/office/powerpoint/2010/main" val="319850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90F888D-0115-41DF-B21A-A7A9303A33B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
            <a:extLst>
              <a:ext uri="{FF2B5EF4-FFF2-40B4-BE49-F238E27FC236}">
                <a16:creationId xmlns:a16="http://schemas.microsoft.com/office/drawing/2014/main" id="{0669316E-A398-4175-909E-BD6FBA11DB0E}"/>
              </a:ext>
            </a:extLst>
          </p:cNvPr>
          <p:cNvSpPr txBox="1">
            <a:spLocks/>
          </p:cNvSpPr>
          <p:nvPr/>
        </p:nvSpPr>
        <p:spPr>
          <a:xfrm>
            <a:off x="508201" y="1086670"/>
            <a:ext cx="10832336" cy="5597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rgbClr val="333333"/>
                </a:solidFill>
                <a:latin typeface="Arial" panose="020B0604020202020204" pitchFamily="34" charset="0"/>
                <a:cs typeface="Arial" panose="020B0604020202020204" pitchFamily="34" charset="0"/>
              </a:rPr>
              <a:t>All content published on public sector</a:t>
            </a:r>
          </a:p>
          <a:p>
            <a:pPr marL="0" indent="0">
              <a:buNone/>
            </a:pPr>
            <a:r>
              <a:rPr lang="en-GB" sz="4000" dirty="0">
                <a:solidFill>
                  <a:srgbClr val="333333"/>
                </a:solidFill>
                <a:latin typeface="Arial" panose="020B0604020202020204" pitchFamily="34" charset="0"/>
                <a:cs typeface="Arial" panose="020B0604020202020204" pitchFamily="34" charset="0"/>
              </a:rPr>
              <a:t>websites must meet the level A and AA</a:t>
            </a:r>
          </a:p>
          <a:p>
            <a:pPr marL="0" indent="0">
              <a:buNone/>
            </a:pPr>
            <a:r>
              <a:rPr lang="en-GB" sz="4000" dirty="0">
                <a:solidFill>
                  <a:srgbClr val="333333"/>
                </a:solidFill>
                <a:latin typeface="Arial" panose="020B0604020202020204" pitchFamily="34" charset="0"/>
                <a:cs typeface="Arial" panose="020B0604020202020204" pitchFamily="34" charset="0"/>
              </a:rPr>
              <a:t>success criterion in the </a:t>
            </a:r>
          </a:p>
          <a:p>
            <a:pPr marL="0" indent="0">
              <a:buNone/>
            </a:pPr>
            <a:r>
              <a:rPr lang="en-GB" sz="4000" u="sng" dirty="0">
                <a:solidFill>
                  <a:srgbClr val="004E60"/>
                </a:solidFill>
                <a:latin typeface="Arial" panose="020B0604020202020204" pitchFamily="34" charset="0"/>
                <a:cs typeface="Arial" panose="020B0604020202020204" pitchFamily="34" charset="0"/>
                <a:hlinkClick r:id="rId4"/>
              </a:rPr>
              <a:t>Web Content Accessibility Guidelines 2.1</a:t>
            </a:r>
            <a:endParaRPr lang="en-GB" sz="4000" dirty="0">
              <a:solidFill>
                <a:srgbClr val="333333"/>
              </a:solidFill>
              <a:latin typeface="Arial" panose="020B0604020202020204" pitchFamily="34" charset="0"/>
              <a:cs typeface="Arial" panose="020B0604020202020204" pitchFamily="34" charset="0"/>
            </a:endParaRPr>
          </a:p>
          <a:p>
            <a:endParaRPr lang="en-GB" sz="4000" dirty="0">
              <a:latin typeface="Arial" panose="020B0604020202020204" pitchFamily="34" charset="0"/>
              <a:cs typeface="Arial" panose="020B0604020202020204" pitchFamily="34" charset="0"/>
            </a:endParaRPr>
          </a:p>
        </p:txBody>
      </p:sp>
      <p:pic>
        <p:nvPicPr>
          <p:cNvPr id="5" name="Graphic 4" descr="Judge female with solid fill">
            <a:extLst>
              <a:ext uri="{FF2B5EF4-FFF2-40B4-BE49-F238E27FC236}">
                <a16:creationId xmlns:a16="http://schemas.microsoft.com/office/drawing/2014/main" id="{5E448B07-A18A-4C87-A753-4E3D2996DA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827" y="4384544"/>
            <a:ext cx="2153710" cy="2153710"/>
          </a:xfrm>
          <a:prstGeom prst="rect">
            <a:avLst/>
          </a:prstGeom>
        </p:spPr>
      </p:pic>
    </p:spTree>
    <p:extLst>
      <p:ext uri="{BB962C8B-B14F-4D97-AF65-F5344CB8AC3E}">
        <p14:creationId xmlns:p14="http://schemas.microsoft.com/office/powerpoint/2010/main" val="1528410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rgo shipping containers in a pile and on a semi-truck at a harbor">
            <a:extLst>
              <a:ext uri="{FF2B5EF4-FFF2-40B4-BE49-F238E27FC236}">
                <a16:creationId xmlns:a16="http://schemas.microsoft.com/office/drawing/2014/main" id="{96C81E07-40D5-4790-9021-CD4F145EAB7E}"/>
              </a:ext>
            </a:extLst>
          </p:cNvPr>
          <p:cNvPicPr>
            <a:picLocks noChangeAspect="1"/>
          </p:cNvPicPr>
          <p:nvPr/>
        </p:nvPicPr>
        <p:blipFill rotWithShape="1">
          <a:blip r:embed="rId3">
            <a:extLst>
              <a:ext uri="{28A0092B-C50C-407E-A947-70E740481C1C}">
                <a14:useLocalDpi xmlns:a14="http://schemas.microsoft.com/office/drawing/2010/main" val="0"/>
              </a:ext>
            </a:extLst>
          </a:blip>
          <a:srcRect t="11511" b="13488"/>
          <a:stretch/>
        </p:blipFill>
        <p:spPr>
          <a:xfrm>
            <a:off x="0" y="0"/>
            <a:ext cx="12191999" cy="6858000"/>
          </a:xfrm>
          <a:prstGeom prst="rect">
            <a:avLst/>
          </a:prstGeom>
        </p:spPr>
      </p:pic>
      <p:sp>
        <p:nvSpPr>
          <p:cNvPr id="2" name="Title 1">
            <a:extLst>
              <a:ext uri="{FF2B5EF4-FFF2-40B4-BE49-F238E27FC236}">
                <a16:creationId xmlns:a16="http://schemas.microsoft.com/office/drawing/2014/main" id="{B7B4F660-DF1C-40B0-B91C-DD2AD745786A}"/>
              </a:ext>
            </a:extLst>
          </p:cNvPr>
          <p:cNvSpPr>
            <a:spLocks noGrp="1"/>
          </p:cNvSpPr>
          <p:nvPr>
            <p:ph type="title"/>
          </p:nvPr>
        </p:nvSpPr>
        <p:spPr>
          <a:xfrm>
            <a:off x="162533" y="1703713"/>
            <a:ext cx="10196492" cy="1240573"/>
          </a:xfrm>
        </p:spPr>
        <p:txBody>
          <a:bodyPr>
            <a:noAutofit/>
          </a:bodyPr>
          <a:lstStyle/>
          <a:p>
            <a:r>
              <a:rPr lang="en-GB" sz="10000" b="1" dirty="0">
                <a:solidFill>
                  <a:schemeClr val="bg1"/>
                </a:solidFill>
                <a:highlight>
                  <a:srgbClr val="000000"/>
                </a:highlight>
                <a:latin typeface="Arial" panose="020B0604020202020204" pitchFamily="34" charset="0"/>
                <a:cs typeface="Arial" panose="020B0604020202020204" pitchFamily="34" charset="0"/>
              </a:rPr>
              <a:t>Publishing charts in reports</a:t>
            </a:r>
          </a:p>
        </p:txBody>
      </p:sp>
    </p:spTree>
    <p:extLst>
      <p:ext uri="{BB962C8B-B14F-4D97-AF65-F5344CB8AC3E}">
        <p14:creationId xmlns:p14="http://schemas.microsoft.com/office/powerpoint/2010/main" val="122390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D8103C-863D-402B-8C5B-BCBDF3BFF0D4}"/>
              </a:ext>
            </a:extLst>
          </p:cNvPr>
          <p:cNvSpPr>
            <a:spLocks noGrp="1"/>
          </p:cNvSpPr>
          <p:nvPr>
            <p:ph type="sldNum" idx="12"/>
          </p:nvPr>
        </p:nvSpPr>
        <p:spPr/>
        <p:txBody>
          <a:bodyPr/>
          <a:lstStyle/>
          <a:p>
            <a:fld id="{00000000-1234-1234-1234-123412341234}" type="slidenum">
              <a:rPr lang="en" smtClean="0"/>
              <a:pPr/>
              <a:t>41</a:t>
            </a:fld>
            <a:endParaRPr lang="en" dirty="0"/>
          </a:p>
        </p:txBody>
      </p:sp>
      <p:sp>
        <p:nvSpPr>
          <p:cNvPr id="7" name="Content Placeholder 2">
            <a:extLst>
              <a:ext uri="{FF2B5EF4-FFF2-40B4-BE49-F238E27FC236}">
                <a16:creationId xmlns:a16="http://schemas.microsoft.com/office/drawing/2014/main" id="{4C375E98-B6BC-4797-85E2-3508BE40323F}"/>
              </a:ext>
            </a:extLst>
          </p:cNvPr>
          <p:cNvSpPr txBox="1">
            <a:spLocks/>
          </p:cNvSpPr>
          <p:nvPr/>
        </p:nvSpPr>
        <p:spPr>
          <a:xfrm>
            <a:off x="3197052" y="1970306"/>
            <a:ext cx="6097555" cy="23227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500" b="1" dirty="0">
                <a:latin typeface="Arial" panose="020B0604020202020204" pitchFamily="34" charset="0"/>
                <a:cs typeface="Arial" panose="020B0604020202020204" pitchFamily="34" charset="0"/>
              </a:rPr>
              <a:t>Images of text: </a:t>
            </a:r>
            <a:r>
              <a:rPr lang="en-GB" sz="3500" dirty="0">
                <a:latin typeface="Arial" panose="020B0604020202020204" pitchFamily="34" charset="0"/>
                <a:cs typeface="Arial" panose="020B0604020202020204" pitchFamily="34" charset="0"/>
              </a:rPr>
              <a:t>text is used to convey information rather than images of text, except if the image is customisable or essential</a:t>
            </a:r>
          </a:p>
        </p:txBody>
      </p:sp>
      <p:pic>
        <p:nvPicPr>
          <p:cNvPr id="16" name="Picture 4">
            <a:extLst>
              <a:ext uri="{FF2B5EF4-FFF2-40B4-BE49-F238E27FC236}">
                <a16:creationId xmlns:a16="http://schemas.microsoft.com/office/drawing/2014/main" id="{C16CF53A-B196-4F1F-A0F2-33B0F5721CD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2842" y="5560346"/>
            <a:ext cx="1029205" cy="103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31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C07F8A-E228-9CDD-39BD-239CBA4D30EF}"/>
              </a:ext>
            </a:extLst>
          </p:cNvPr>
          <p:cNvPicPr>
            <a:picLocks noChangeAspect="1"/>
          </p:cNvPicPr>
          <p:nvPr/>
        </p:nvPicPr>
        <p:blipFill rotWithShape="1">
          <a:blip r:embed="rId3"/>
          <a:srcRect l="22031" t="61026" r="44844" b="2730"/>
          <a:stretch/>
        </p:blipFill>
        <p:spPr>
          <a:xfrm>
            <a:off x="67232" y="960"/>
            <a:ext cx="5571567" cy="6858000"/>
          </a:xfrm>
          <a:prstGeom prst="rect">
            <a:avLst/>
          </a:prstGeom>
        </p:spPr>
      </p:pic>
      <p:sp>
        <p:nvSpPr>
          <p:cNvPr id="7" name="TextBox 6">
            <a:extLst>
              <a:ext uri="{FF2B5EF4-FFF2-40B4-BE49-F238E27FC236}">
                <a16:creationId xmlns:a16="http://schemas.microsoft.com/office/drawing/2014/main" id="{EB0DCFDB-4ABE-4C83-B3BE-AF16ED166D5F}"/>
              </a:ext>
            </a:extLst>
          </p:cNvPr>
          <p:cNvSpPr txBox="1"/>
          <p:nvPr/>
        </p:nvSpPr>
        <p:spPr>
          <a:xfrm>
            <a:off x="7680841" y="58741"/>
            <a:ext cx="4359519" cy="646331"/>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Headline title and statistical title in the body text of the page </a:t>
            </a:r>
          </a:p>
        </p:txBody>
      </p:sp>
      <p:cxnSp>
        <p:nvCxnSpPr>
          <p:cNvPr id="8" name="Straight Arrow Connector 7">
            <a:extLst>
              <a:ext uri="{FF2B5EF4-FFF2-40B4-BE49-F238E27FC236}">
                <a16:creationId xmlns:a16="http://schemas.microsoft.com/office/drawing/2014/main" id="{D679B094-2E55-4E2F-86A1-6D8DBFFE3BA7}"/>
              </a:ext>
            </a:extLst>
          </p:cNvPr>
          <p:cNvCxnSpPr>
            <a:cxnSpLocks/>
            <a:stCxn id="7" idx="1"/>
          </p:cNvCxnSpPr>
          <p:nvPr/>
        </p:nvCxnSpPr>
        <p:spPr>
          <a:xfrm flipH="1" flipV="1">
            <a:off x="5191125" y="381000"/>
            <a:ext cx="2489716" cy="907"/>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758C0C-8EDB-428C-B70F-9CAE6466F5A8}"/>
              </a:ext>
            </a:extLst>
          </p:cNvPr>
          <p:cNvSpPr txBox="1"/>
          <p:nvPr/>
        </p:nvSpPr>
        <p:spPr>
          <a:xfrm>
            <a:off x="7680841" y="1131832"/>
            <a:ext cx="4359519" cy="1200329"/>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SVG image of the chart – marked as decorative unless links to larger version – then it should say what it links to</a:t>
            </a:r>
          </a:p>
        </p:txBody>
      </p:sp>
      <p:cxnSp>
        <p:nvCxnSpPr>
          <p:cNvPr id="13" name="Straight Arrow Connector 12">
            <a:extLst>
              <a:ext uri="{FF2B5EF4-FFF2-40B4-BE49-F238E27FC236}">
                <a16:creationId xmlns:a16="http://schemas.microsoft.com/office/drawing/2014/main" id="{3C7DDEBF-A44A-49F2-BF83-EFEDCE0CFE93}"/>
              </a:ext>
            </a:extLst>
          </p:cNvPr>
          <p:cNvCxnSpPr>
            <a:cxnSpLocks/>
            <a:stCxn id="12" idx="1"/>
          </p:cNvCxnSpPr>
          <p:nvPr/>
        </p:nvCxnSpPr>
        <p:spPr>
          <a:xfrm flipH="1">
            <a:off x="5638800" y="1731997"/>
            <a:ext cx="2042041" cy="663760"/>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0D7C403-FF6B-4FA5-B0A7-02BDA45818D4}"/>
              </a:ext>
            </a:extLst>
          </p:cNvPr>
          <p:cNvSpPr txBox="1"/>
          <p:nvPr/>
        </p:nvSpPr>
        <p:spPr>
          <a:xfrm>
            <a:off x="7704142" y="2417754"/>
            <a:ext cx="4359519" cy="1200329"/>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Alternative text giving equivalent experience to looking at the chart – this is in the body text and it immediately follows the chart image </a:t>
            </a:r>
          </a:p>
        </p:txBody>
      </p:sp>
      <p:cxnSp>
        <p:nvCxnSpPr>
          <p:cNvPr id="18" name="Straight Arrow Connector 17">
            <a:extLst>
              <a:ext uri="{FF2B5EF4-FFF2-40B4-BE49-F238E27FC236}">
                <a16:creationId xmlns:a16="http://schemas.microsoft.com/office/drawing/2014/main" id="{405453C4-BE1C-4924-A3E9-7EB7752F99CC}"/>
              </a:ext>
            </a:extLst>
          </p:cNvPr>
          <p:cNvCxnSpPr>
            <a:cxnSpLocks/>
            <a:stCxn id="17" idx="1"/>
          </p:cNvCxnSpPr>
          <p:nvPr/>
        </p:nvCxnSpPr>
        <p:spPr>
          <a:xfrm flipH="1">
            <a:off x="5406189" y="3017919"/>
            <a:ext cx="2297953" cy="1777917"/>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EEFB789-A43A-4886-8708-E98F498D6460}"/>
              </a:ext>
            </a:extLst>
          </p:cNvPr>
          <p:cNvSpPr txBox="1"/>
          <p:nvPr/>
        </p:nvSpPr>
        <p:spPr>
          <a:xfrm>
            <a:off x="7680841" y="3951276"/>
            <a:ext cx="4382820" cy="369332"/>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Information on source with a link </a:t>
            </a:r>
          </a:p>
        </p:txBody>
      </p:sp>
      <p:cxnSp>
        <p:nvCxnSpPr>
          <p:cNvPr id="23" name="Straight Arrow Connector 22">
            <a:extLst>
              <a:ext uri="{FF2B5EF4-FFF2-40B4-BE49-F238E27FC236}">
                <a16:creationId xmlns:a16="http://schemas.microsoft.com/office/drawing/2014/main" id="{1123B0EE-C341-4832-A533-9BD94A1ED87F}"/>
              </a:ext>
            </a:extLst>
          </p:cNvPr>
          <p:cNvCxnSpPr>
            <a:cxnSpLocks/>
            <a:stCxn id="22" idx="1"/>
          </p:cNvCxnSpPr>
          <p:nvPr/>
        </p:nvCxnSpPr>
        <p:spPr>
          <a:xfrm flipH="1">
            <a:off x="5191125" y="4135942"/>
            <a:ext cx="2489716" cy="1345652"/>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662B2FD-24AD-4EB2-9DF9-1CC0E1E0DDA5}"/>
              </a:ext>
            </a:extLst>
          </p:cNvPr>
          <p:cNvSpPr txBox="1"/>
          <p:nvPr/>
        </p:nvSpPr>
        <p:spPr>
          <a:xfrm>
            <a:off x="7680842" y="4658718"/>
            <a:ext cx="4382820" cy="923330"/>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Accessible data download provided in an open format. File type and size given and specific link text used.  </a:t>
            </a:r>
          </a:p>
        </p:txBody>
      </p:sp>
      <p:cxnSp>
        <p:nvCxnSpPr>
          <p:cNvPr id="29" name="Straight Arrow Connector 28">
            <a:extLst>
              <a:ext uri="{FF2B5EF4-FFF2-40B4-BE49-F238E27FC236}">
                <a16:creationId xmlns:a16="http://schemas.microsoft.com/office/drawing/2014/main" id="{05663EE5-F307-46EB-B50E-7D121D6ECFF3}"/>
              </a:ext>
            </a:extLst>
          </p:cNvPr>
          <p:cNvCxnSpPr>
            <a:cxnSpLocks/>
            <a:stCxn id="27" idx="1"/>
          </p:cNvCxnSpPr>
          <p:nvPr/>
        </p:nvCxnSpPr>
        <p:spPr>
          <a:xfrm flipH="1">
            <a:off x="3304674" y="5120383"/>
            <a:ext cx="4376168" cy="1018227"/>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149E765-C789-3B16-9493-15B87ED43A6B}"/>
              </a:ext>
            </a:extLst>
          </p:cNvPr>
          <p:cNvCxnSpPr>
            <a:cxnSpLocks/>
            <a:stCxn id="7" idx="1"/>
          </p:cNvCxnSpPr>
          <p:nvPr/>
        </p:nvCxnSpPr>
        <p:spPr>
          <a:xfrm flipH="1">
            <a:off x="5191125" y="381907"/>
            <a:ext cx="2489716" cy="592515"/>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61D06C-7B5B-4144-3A67-58A105F9CB8B}"/>
              </a:ext>
            </a:extLst>
          </p:cNvPr>
          <p:cNvSpPr txBox="1"/>
          <p:nvPr/>
        </p:nvSpPr>
        <p:spPr>
          <a:xfrm>
            <a:off x="7680841" y="5836761"/>
            <a:ext cx="4382821" cy="923330"/>
          </a:xfrm>
          <a:prstGeom prst="rect">
            <a:avLst/>
          </a:prstGeom>
          <a:noFill/>
          <a:ln w="38100">
            <a:solidFill>
              <a:srgbClr val="F46A25"/>
            </a:solidFill>
          </a:ln>
        </p:spPr>
        <p:txBody>
          <a:bodyPr wrap="square">
            <a:spAutoFit/>
          </a:bodyPr>
          <a:lstStyle/>
          <a:p>
            <a:pPr lvl="1"/>
            <a:r>
              <a:rPr lang="en-GB" dirty="0">
                <a:latin typeface="Arial" panose="020B0604020202020204" pitchFamily="34" charset="0"/>
                <a:cs typeface="Arial" panose="020B0604020202020204" pitchFamily="34" charset="0"/>
              </a:rPr>
              <a:t>Short footnotes come last, under heading of ‘Notes’. Only used when necessary. As succinct as possible.</a:t>
            </a:r>
          </a:p>
        </p:txBody>
      </p:sp>
      <p:cxnSp>
        <p:nvCxnSpPr>
          <p:cNvPr id="31" name="Straight Arrow Connector 30">
            <a:extLst>
              <a:ext uri="{FF2B5EF4-FFF2-40B4-BE49-F238E27FC236}">
                <a16:creationId xmlns:a16="http://schemas.microsoft.com/office/drawing/2014/main" id="{0612534C-85D5-6FA3-74E8-FA84E0C732FD}"/>
              </a:ext>
            </a:extLst>
          </p:cNvPr>
          <p:cNvCxnSpPr>
            <a:cxnSpLocks/>
            <a:stCxn id="25" idx="1"/>
          </p:cNvCxnSpPr>
          <p:nvPr/>
        </p:nvCxnSpPr>
        <p:spPr>
          <a:xfrm flipH="1">
            <a:off x="5278546" y="6298426"/>
            <a:ext cx="2402295" cy="324257"/>
          </a:xfrm>
          <a:prstGeom prst="straightConnector1">
            <a:avLst/>
          </a:prstGeom>
          <a:ln w="38100">
            <a:solidFill>
              <a:srgbClr val="12436D"/>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3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7" grpId="0" animBg="1"/>
      <p:bldP spid="22" grpId="0" animBg="1"/>
      <p:bldP spid="27"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 paintbrushes on surface scraped with paint samples">
            <a:extLst>
              <a:ext uri="{FF2B5EF4-FFF2-40B4-BE49-F238E27FC236}">
                <a16:creationId xmlns:a16="http://schemas.microsoft.com/office/drawing/2014/main" id="{44D0FEB9-CAED-4AC8-BE5F-1C139A1AFACD}"/>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97"/>
          <a:stretch/>
        </p:blipFill>
        <p:spPr>
          <a:xfrm>
            <a:off x="0" y="9761"/>
            <a:ext cx="12192000" cy="6858000"/>
          </a:xfrm>
          <a:prstGeom prst="rect">
            <a:avLst/>
          </a:prstGeom>
        </p:spPr>
      </p:pic>
      <p:sp>
        <p:nvSpPr>
          <p:cNvPr id="6" name="Title 1">
            <a:extLst>
              <a:ext uri="{FF2B5EF4-FFF2-40B4-BE49-F238E27FC236}">
                <a16:creationId xmlns:a16="http://schemas.microsoft.com/office/drawing/2014/main" id="{73E7A7AE-6EA7-46E5-A285-923BB42D04A4}"/>
              </a:ext>
            </a:extLst>
          </p:cNvPr>
          <p:cNvSpPr txBox="1">
            <a:spLocks/>
          </p:cNvSpPr>
          <p:nvPr/>
        </p:nvSpPr>
        <p:spPr>
          <a:xfrm>
            <a:off x="87513" y="314561"/>
            <a:ext cx="11123829" cy="12405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b="1" dirty="0">
                <a:solidFill>
                  <a:schemeClr val="bg1"/>
                </a:solidFill>
                <a:highlight>
                  <a:srgbClr val="000000"/>
                </a:highlight>
                <a:latin typeface="Arial" panose="020B0604020202020204" pitchFamily="34" charset="0"/>
                <a:cs typeface="Arial" panose="020B0604020202020204" pitchFamily="34" charset="0"/>
              </a:rPr>
              <a:t>Other formatting</a:t>
            </a:r>
          </a:p>
        </p:txBody>
      </p:sp>
    </p:spTree>
    <p:extLst>
      <p:ext uri="{BB962C8B-B14F-4D97-AF65-F5344CB8AC3E}">
        <p14:creationId xmlns:p14="http://schemas.microsoft.com/office/powerpoint/2010/main" val="344065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7CB46F-8BB7-47B0-BBD8-D74876D78EDF}"/>
              </a:ext>
            </a:extLst>
          </p:cNvPr>
          <p:cNvSpPr txBox="1"/>
          <p:nvPr/>
        </p:nvSpPr>
        <p:spPr>
          <a:xfrm>
            <a:off x="415383" y="363228"/>
            <a:ext cx="6094140"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Simplicity </a:t>
            </a:r>
          </a:p>
        </p:txBody>
      </p:sp>
      <p:pic>
        <p:nvPicPr>
          <p:cNvPr id="1028" name="Picture 4">
            <a:extLst>
              <a:ext uri="{FF2B5EF4-FFF2-40B4-BE49-F238E27FC236}">
                <a16:creationId xmlns:a16="http://schemas.microsoft.com/office/drawing/2014/main" id="{690F888D-0115-41DF-B21A-A7A9303A33B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7F5C73-FBF9-4D8C-8B75-145DD44F2642}"/>
              </a:ext>
            </a:extLst>
          </p:cNvPr>
          <p:cNvPicPr>
            <a:picLocks noChangeAspect="1"/>
          </p:cNvPicPr>
          <p:nvPr/>
        </p:nvPicPr>
        <p:blipFill rotWithShape="1">
          <a:blip r:embed="rId4"/>
          <a:srcRect r="50653"/>
          <a:stretch/>
        </p:blipFill>
        <p:spPr>
          <a:xfrm>
            <a:off x="0" y="1197092"/>
            <a:ext cx="5925148" cy="4962293"/>
          </a:xfrm>
          <a:prstGeom prst="rect">
            <a:avLst/>
          </a:prstGeom>
        </p:spPr>
      </p:pic>
      <p:pic>
        <p:nvPicPr>
          <p:cNvPr id="9" name="Picture 8">
            <a:extLst>
              <a:ext uri="{FF2B5EF4-FFF2-40B4-BE49-F238E27FC236}">
                <a16:creationId xmlns:a16="http://schemas.microsoft.com/office/drawing/2014/main" id="{B0B0D1F6-094E-40D3-9B93-B583ED5722B9}"/>
              </a:ext>
            </a:extLst>
          </p:cNvPr>
          <p:cNvPicPr>
            <a:picLocks noChangeAspect="1"/>
          </p:cNvPicPr>
          <p:nvPr/>
        </p:nvPicPr>
        <p:blipFill rotWithShape="1">
          <a:blip r:embed="rId4"/>
          <a:srcRect l="49440"/>
          <a:stretch/>
        </p:blipFill>
        <p:spPr>
          <a:xfrm>
            <a:off x="6014226" y="1137858"/>
            <a:ext cx="6070760" cy="4962293"/>
          </a:xfrm>
          <a:prstGeom prst="rect">
            <a:avLst/>
          </a:prstGeom>
        </p:spPr>
      </p:pic>
      <p:sp>
        <p:nvSpPr>
          <p:cNvPr id="4" name="Multiplication Sign 3">
            <a:extLst>
              <a:ext uri="{FF2B5EF4-FFF2-40B4-BE49-F238E27FC236}">
                <a16:creationId xmlns:a16="http://schemas.microsoft.com/office/drawing/2014/main" id="{05748051-F6E8-42F6-A213-34256DF41B2B}"/>
              </a:ext>
            </a:extLst>
          </p:cNvPr>
          <p:cNvSpPr/>
          <p:nvPr/>
        </p:nvSpPr>
        <p:spPr>
          <a:xfrm>
            <a:off x="-795210" y="462526"/>
            <a:ext cx="7304733" cy="6616838"/>
          </a:xfrm>
          <a:prstGeom prst="mathMultiply">
            <a:avLst>
              <a:gd name="adj1" fmla="val 174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E5EE100-B0FB-9870-F4B2-4DA5664148DA}"/>
              </a:ext>
            </a:extLst>
          </p:cNvPr>
          <p:cNvSpPr txBox="1"/>
          <p:nvPr/>
        </p:nvSpPr>
        <p:spPr>
          <a:xfrm>
            <a:off x="9125950" y="6204000"/>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402003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7CB46F-8BB7-47B0-BBD8-D74876D78EDF}"/>
              </a:ext>
            </a:extLst>
          </p:cNvPr>
          <p:cNvSpPr txBox="1"/>
          <p:nvPr/>
        </p:nvSpPr>
        <p:spPr>
          <a:xfrm>
            <a:off x="248113" y="88539"/>
            <a:ext cx="8048393"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Wonky text</a:t>
            </a:r>
          </a:p>
        </p:txBody>
      </p:sp>
      <p:pic>
        <p:nvPicPr>
          <p:cNvPr id="3" name="Picture 2">
            <a:extLst>
              <a:ext uri="{FF2B5EF4-FFF2-40B4-BE49-F238E27FC236}">
                <a16:creationId xmlns:a16="http://schemas.microsoft.com/office/drawing/2014/main" id="{25240EE6-B021-4D6C-AD37-D7DF3C32A104}"/>
              </a:ext>
            </a:extLst>
          </p:cNvPr>
          <p:cNvPicPr>
            <a:picLocks noChangeAspect="1"/>
          </p:cNvPicPr>
          <p:nvPr/>
        </p:nvPicPr>
        <p:blipFill>
          <a:blip r:embed="rId3"/>
          <a:stretch>
            <a:fillRect/>
          </a:stretch>
        </p:blipFill>
        <p:spPr>
          <a:xfrm>
            <a:off x="453495" y="1205144"/>
            <a:ext cx="10146797" cy="5680059"/>
          </a:xfrm>
          <a:prstGeom prst="rect">
            <a:avLst/>
          </a:prstGeom>
        </p:spPr>
      </p:pic>
      <p:sp>
        <p:nvSpPr>
          <p:cNvPr id="5" name="Multiplication Sign 4">
            <a:extLst>
              <a:ext uri="{FF2B5EF4-FFF2-40B4-BE49-F238E27FC236}">
                <a16:creationId xmlns:a16="http://schemas.microsoft.com/office/drawing/2014/main" id="{4D56FBCD-1658-4E8B-B439-6C479B5D8F06}"/>
              </a:ext>
            </a:extLst>
          </p:cNvPr>
          <p:cNvSpPr/>
          <p:nvPr/>
        </p:nvSpPr>
        <p:spPr>
          <a:xfrm>
            <a:off x="-1019507" y="356904"/>
            <a:ext cx="7304733" cy="6616838"/>
          </a:xfrm>
          <a:prstGeom prst="mathMultiply">
            <a:avLst>
              <a:gd name="adj1" fmla="val 174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a:extLst>
              <a:ext uri="{FF2B5EF4-FFF2-40B4-BE49-F238E27FC236}">
                <a16:creationId xmlns:a16="http://schemas.microsoft.com/office/drawing/2014/main" id="{17F7066F-5558-4864-8E3A-DC6ABBFC7A99}"/>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006B26-7CC2-665B-307D-119BD30BA4E8}"/>
              </a:ext>
            </a:extLst>
          </p:cNvPr>
          <p:cNvSpPr txBox="1"/>
          <p:nvPr/>
        </p:nvSpPr>
        <p:spPr>
          <a:xfrm>
            <a:off x="9068075" y="6157700"/>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33881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97493-F78C-473E-81B9-A915C7185267}"/>
              </a:ext>
            </a:extLst>
          </p:cNvPr>
          <p:cNvSpPr txBox="1"/>
          <p:nvPr/>
        </p:nvSpPr>
        <p:spPr>
          <a:xfrm>
            <a:off x="248113" y="88539"/>
            <a:ext cx="8684014"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Gridlines</a:t>
            </a:r>
          </a:p>
        </p:txBody>
      </p:sp>
      <p:graphicFrame>
        <p:nvGraphicFramePr>
          <p:cNvPr id="4" name="Chart 3">
            <a:extLst>
              <a:ext uri="{FF2B5EF4-FFF2-40B4-BE49-F238E27FC236}">
                <a16:creationId xmlns:a16="http://schemas.microsoft.com/office/drawing/2014/main" id="{88510110-84C6-43F0-8CE1-C6256A389AF6}"/>
              </a:ext>
            </a:extLst>
          </p:cNvPr>
          <p:cNvGraphicFramePr>
            <a:graphicFrameLocks/>
          </p:cNvGraphicFramePr>
          <p:nvPr>
            <p:extLst>
              <p:ext uri="{D42A27DB-BD31-4B8C-83A1-F6EECF244321}">
                <p14:modId xmlns:p14="http://schemas.microsoft.com/office/powerpoint/2010/main" val="2360779508"/>
              </p:ext>
            </p:extLst>
          </p:nvPr>
        </p:nvGraphicFramePr>
        <p:xfrm>
          <a:off x="61922" y="1397714"/>
          <a:ext cx="5947317" cy="43991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CD91A23-9E9A-4B3C-AFC8-5F4DDEB31E7B}"/>
              </a:ext>
            </a:extLst>
          </p:cNvPr>
          <p:cNvGraphicFramePr>
            <a:graphicFrameLocks/>
          </p:cNvGraphicFramePr>
          <p:nvPr>
            <p:extLst>
              <p:ext uri="{D42A27DB-BD31-4B8C-83A1-F6EECF244321}">
                <p14:modId xmlns:p14="http://schemas.microsoft.com/office/powerpoint/2010/main" val="3626549732"/>
              </p:ext>
            </p:extLst>
          </p:nvPr>
        </p:nvGraphicFramePr>
        <p:xfrm>
          <a:off x="6209958" y="1427450"/>
          <a:ext cx="5947317" cy="4399158"/>
        </p:xfrm>
        <a:graphic>
          <a:graphicData uri="http://schemas.openxmlformats.org/drawingml/2006/chart">
            <c:chart xmlns:c="http://schemas.openxmlformats.org/drawingml/2006/chart" xmlns:r="http://schemas.openxmlformats.org/officeDocument/2006/relationships" r:id="rId4"/>
          </a:graphicData>
        </a:graphic>
      </p:graphicFrame>
      <p:sp>
        <p:nvSpPr>
          <p:cNvPr id="5" name="Multiplication Sign 4">
            <a:extLst>
              <a:ext uri="{FF2B5EF4-FFF2-40B4-BE49-F238E27FC236}">
                <a16:creationId xmlns:a16="http://schemas.microsoft.com/office/drawing/2014/main" id="{50AE953C-086E-4481-A27C-CFF164CAEB49}"/>
              </a:ext>
            </a:extLst>
          </p:cNvPr>
          <p:cNvSpPr/>
          <p:nvPr/>
        </p:nvSpPr>
        <p:spPr>
          <a:xfrm>
            <a:off x="-625967" y="345335"/>
            <a:ext cx="7304733" cy="6616838"/>
          </a:xfrm>
          <a:prstGeom prst="mathMultiply">
            <a:avLst>
              <a:gd name="adj1" fmla="val 174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a:extLst>
              <a:ext uri="{FF2B5EF4-FFF2-40B4-BE49-F238E27FC236}">
                <a16:creationId xmlns:a16="http://schemas.microsoft.com/office/drawing/2014/main" id="{F57B7BE6-BFDC-4612-87F4-7808FF1D8056}"/>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DB9091-DD11-5A5E-79B1-C14EC256789A}"/>
              </a:ext>
            </a:extLst>
          </p:cNvPr>
          <p:cNvSpPr txBox="1"/>
          <p:nvPr/>
        </p:nvSpPr>
        <p:spPr>
          <a:xfrm>
            <a:off x="9068075" y="6157700"/>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26514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0ADEE6-A847-4683-B630-6CDDC745EF41}"/>
              </a:ext>
            </a:extLst>
          </p:cNvPr>
          <p:cNvSpPr txBox="1">
            <a:spLocks/>
          </p:cNvSpPr>
          <p:nvPr/>
        </p:nvSpPr>
        <p:spPr>
          <a:xfrm>
            <a:off x="33686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rial" panose="020B0604020202020204" pitchFamily="34" charset="0"/>
                <a:cs typeface="Arial" panose="020B0604020202020204" pitchFamily="34" charset="0"/>
              </a:rPr>
              <a:t>Value labels</a:t>
            </a:r>
          </a:p>
        </p:txBody>
      </p:sp>
      <p:pic>
        <p:nvPicPr>
          <p:cNvPr id="3074" name="Picture 2" descr="Image">
            <a:extLst>
              <a:ext uri="{FF2B5EF4-FFF2-40B4-BE49-F238E27FC236}">
                <a16:creationId xmlns:a16="http://schemas.microsoft.com/office/drawing/2014/main" id="{6B455E71-25BD-4BB9-9323-95B533ECA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66" y="1107011"/>
            <a:ext cx="2833566" cy="57094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09F407B4-BC26-4EB9-AE35-9C2E9808E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530" y="1075461"/>
            <a:ext cx="2818944" cy="55631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D8374A14-031B-4ED2-AE57-177CC2BF9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587" y="1075461"/>
            <a:ext cx="2907577" cy="5709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73AC40-1E4C-C812-CA6C-ED1770A4E3D6}"/>
              </a:ext>
            </a:extLst>
          </p:cNvPr>
          <p:cNvSpPr txBox="1"/>
          <p:nvPr/>
        </p:nvSpPr>
        <p:spPr>
          <a:xfrm>
            <a:off x="9275536" y="6170104"/>
            <a:ext cx="2916464" cy="646331"/>
          </a:xfrm>
          <a:prstGeom prst="rect">
            <a:avLst/>
          </a:prstGeom>
          <a:noFill/>
        </p:spPr>
        <p:txBody>
          <a:bodyPr wrap="square">
            <a:spAutoFit/>
          </a:bodyPr>
          <a:lstStyle/>
          <a:p>
            <a:pPr algn="r"/>
            <a:r>
              <a:rPr lang="en-GB" sz="1800" b="1" dirty="0">
                <a:latin typeface="Arial" panose="020B0604020202020204" pitchFamily="34" charset="0"/>
                <a:cs typeface="Arial" panose="020B0604020202020204" pitchFamily="34" charset="0"/>
              </a:rPr>
              <a:t>www.slido.com</a:t>
            </a:r>
          </a:p>
          <a:p>
            <a:pPr algn="r"/>
            <a:r>
              <a:rPr lang="en-GB" sz="1800" b="1" dirty="0">
                <a:latin typeface="Arial" panose="020B0604020202020204" pitchFamily="34" charset="0"/>
                <a:cs typeface="Arial" panose="020B0604020202020204" pitchFamily="34" charset="0"/>
              </a:rPr>
              <a:t>code: #61886 </a:t>
            </a:r>
          </a:p>
        </p:txBody>
      </p:sp>
    </p:spTree>
    <p:extLst>
      <p:ext uri="{BB962C8B-B14F-4D97-AF65-F5344CB8AC3E}">
        <p14:creationId xmlns:p14="http://schemas.microsoft.com/office/powerpoint/2010/main" val="2421149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DC4B1D89-0A99-2A1A-6A46-203331A36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902"/>
            <a:ext cx="12192000" cy="8115804"/>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297854" y="419673"/>
            <a:ext cx="10204495"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Empathy</a:t>
            </a:r>
          </a:p>
        </p:txBody>
      </p:sp>
      <p:sp>
        <p:nvSpPr>
          <p:cNvPr id="4" name="Content Placeholder 2">
            <a:extLst>
              <a:ext uri="{FF2B5EF4-FFF2-40B4-BE49-F238E27FC236}">
                <a16:creationId xmlns:a16="http://schemas.microsoft.com/office/drawing/2014/main" id="{F4CEBD18-2814-B329-6EEA-BB5784EF95BC}"/>
              </a:ext>
            </a:extLst>
          </p:cNvPr>
          <p:cNvSpPr txBox="1">
            <a:spLocks/>
          </p:cNvSpPr>
          <p:nvPr/>
        </p:nvSpPr>
        <p:spPr>
          <a:xfrm>
            <a:off x="866714" y="2506662"/>
            <a:ext cx="1114016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Colourblind user </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User with low vision  </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Finds charts difficult</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Screen reader user</a:t>
            </a:r>
          </a:p>
        </p:txBody>
      </p:sp>
    </p:spTree>
    <p:extLst>
      <p:ext uri="{BB962C8B-B14F-4D97-AF65-F5344CB8AC3E}">
        <p14:creationId xmlns:p14="http://schemas.microsoft.com/office/powerpoint/2010/main" val="2387076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4" name="Picture 3" descr="Microphone in a bar">
            <a:extLst>
              <a:ext uri="{FF2B5EF4-FFF2-40B4-BE49-F238E27FC236}">
                <a16:creationId xmlns:a16="http://schemas.microsoft.com/office/drawing/2014/main" id="{98CDF91D-F8FF-48B5-8AA7-D6230098E123}"/>
              </a:ext>
            </a:extLst>
          </p:cNvPr>
          <p:cNvPicPr>
            <a:picLocks noChangeAspect="1"/>
          </p:cNvPicPr>
          <p:nvPr/>
        </p:nvPicPr>
        <p:blipFill rotWithShape="1">
          <a:blip r:embed="rId3">
            <a:extLst>
              <a:ext uri="{28A0092B-C50C-407E-A947-70E740481C1C}">
                <a14:useLocalDpi xmlns:a14="http://schemas.microsoft.com/office/drawing/2010/main" val="0"/>
              </a:ext>
            </a:extLst>
          </a:blip>
          <a:srcRect t="9347" r="697" b="6866"/>
          <a:stretch/>
        </p:blipFill>
        <p:spPr>
          <a:xfrm>
            <a:off x="0" y="0"/>
            <a:ext cx="12192000" cy="6858000"/>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297854" y="419673"/>
            <a:ext cx="10204495"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Testing</a:t>
            </a:r>
          </a:p>
        </p:txBody>
      </p:sp>
      <p:sp>
        <p:nvSpPr>
          <p:cNvPr id="6" name="Content Placeholder 2">
            <a:extLst>
              <a:ext uri="{FF2B5EF4-FFF2-40B4-BE49-F238E27FC236}">
                <a16:creationId xmlns:a16="http://schemas.microsoft.com/office/drawing/2014/main" id="{35D23E14-475D-4A53-82F6-E9F7906A8B10}"/>
              </a:ext>
            </a:extLst>
          </p:cNvPr>
          <p:cNvSpPr txBox="1">
            <a:spLocks/>
          </p:cNvSpPr>
          <p:nvPr/>
        </p:nvSpPr>
        <p:spPr>
          <a:xfrm>
            <a:off x="753979" y="176978"/>
            <a:ext cx="1114016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Tweets </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Basecamp </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Colleagues</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Champions</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Screen reader software</a:t>
            </a:r>
          </a:p>
          <a:p>
            <a:pPr marL="0" indent="0" algn="r">
              <a:buFont typeface="Arial" panose="020B0604020202020204" pitchFamily="34" charset="0"/>
              <a:buNone/>
            </a:pPr>
            <a:r>
              <a:rPr lang="en-GB" sz="7000" b="1" dirty="0">
                <a:solidFill>
                  <a:schemeClr val="bg1"/>
                </a:solidFill>
                <a:highlight>
                  <a:srgbClr val="000000"/>
                </a:highlight>
                <a:latin typeface="Arial" panose="020B0604020202020204" pitchFamily="34" charset="0"/>
                <a:cs typeface="Arial" panose="020B0604020202020204" pitchFamily="34" charset="0"/>
              </a:rPr>
              <a:t>Communities of practice </a:t>
            </a:r>
          </a:p>
        </p:txBody>
      </p:sp>
    </p:spTree>
    <p:extLst>
      <p:ext uri="{BB962C8B-B14F-4D97-AF65-F5344CB8AC3E}">
        <p14:creationId xmlns:p14="http://schemas.microsoft.com/office/powerpoint/2010/main" val="2270097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DC4B1D89-0A99-2A1A-6A46-203331A36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902"/>
            <a:ext cx="12192000" cy="8115804"/>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297854" y="419673"/>
            <a:ext cx="10204495"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Empathy</a:t>
            </a:r>
          </a:p>
        </p:txBody>
      </p:sp>
    </p:spTree>
    <p:extLst>
      <p:ext uri="{BB962C8B-B14F-4D97-AF65-F5344CB8AC3E}">
        <p14:creationId xmlns:p14="http://schemas.microsoft.com/office/powerpoint/2010/main" val="34038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 name="Picture 5" descr="Colorful cactus with pink background">
            <a:extLst>
              <a:ext uri="{FF2B5EF4-FFF2-40B4-BE49-F238E27FC236}">
                <a16:creationId xmlns:a16="http://schemas.microsoft.com/office/drawing/2014/main" id="{15BA2906-6114-4E08-8AD1-9917A5CF7E87}"/>
              </a:ext>
            </a:extLst>
          </p:cNvPr>
          <p:cNvPicPr>
            <a:picLocks noChangeAspect="1"/>
          </p:cNvPicPr>
          <p:nvPr/>
        </p:nvPicPr>
        <p:blipFill rotWithShape="1">
          <a:blip r:embed="rId3">
            <a:extLst>
              <a:ext uri="{28A0092B-C50C-407E-A947-70E740481C1C}">
                <a14:useLocalDpi xmlns:a14="http://schemas.microsoft.com/office/drawing/2010/main" val="0"/>
              </a:ext>
            </a:extLst>
          </a:blip>
          <a:srcRect t="18636"/>
          <a:stretch/>
        </p:blipFill>
        <p:spPr>
          <a:xfrm>
            <a:off x="1" y="0"/>
            <a:ext cx="12192000" cy="6858000"/>
          </a:xfrm>
          <a:prstGeom prst="rect">
            <a:avLst/>
          </a:prstGeom>
        </p:spPr>
      </p:pic>
      <p:sp>
        <p:nvSpPr>
          <p:cNvPr id="5" name="Title 3">
            <a:extLst>
              <a:ext uri="{FF2B5EF4-FFF2-40B4-BE49-F238E27FC236}">
                <a16:creationId xmlns:a16="http://schemas.microsoft.com/office/drawing/2014/main" id="{2EFD384C-6678-442A-8057-4D80E8EC5BC6}"/>
              </a:ext>
            </a:extLst>
          </p:cNvPr>
          <p:cNvSpPr txBox="1">
            <a:spLocks/>
          </p:cNvSpPr>
          <p:nvPr/>
        </p:nvSpPr>
        <p:spPr>
          <a:xfrm>
            <a:off x="522637" y="768928"/>
            <a:ext cx="10204495" cy="958400"/>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4200"/>
              <a:buNone/>
              <a:defRPr sz="5333" kern="1200">
                <a:solidFill>
                  <a:schemeClr val="tx1"/>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GB" sz="10000" b="1" dirty="0">
                <a:solidFill>
                  <a:schemeClr val="bg1"/>
                </a:solidFill>
                <a:highlight>
                  <a:srgbClr val="000000"/>
                </a:highlight>
                <a:latin typeface="Arial" panose="020B0604020202020204" pitchFamily="34" charset="0"/>
                <a:cs typeface="Arial" panose="020B0604020202020204" pitchFamily="34" charset="0"/>
              </a:rPr>
              <a:t>Thank you </a:t>
            </a:r>
          </a:p>
        </p:txBody>
      </p:sp>
    </p:spTree>
    <p:extLst>
      <p:ext uri="{BB962C8B-B14F-4D97-AF65-F5344CB8AC3E}">
        <p14:creationId xmlns:p14="http://schemas.microsoft.com/office/powerpoint/2010/main" val="900062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842A9F-967D-1E41-C326-34F50464A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34" y="204510"/>
            <a:ext cx="2705780" cy="2082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0FFD4C1-ABF8-A600-8702-B9BFF8B6D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504" y="81171"/>
            <a:ext cx="2929786" cy="22550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3B3122-676F-0061-95B9-7C0E28D1E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6" y="2298026"/>
            <a:ext cx="2967037" cy="22837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1879639-5228-3DA9-9C6D-9B62AAC0E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8048" y="4678800"/>
            <a:ext cx="2803692" cy="21579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271FF2D-BD07-AD36-3356-219244193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949" y="168704"/>
            <a:ext cx="2803692" cy="21579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0B440FA-9EAC-9384-0284-533E3C4717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3949" y="2423752"/>
            <a:ext cx="2803692" cy="21579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6F31718-0D32-AB41-3C56-0E2BC1D71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934" y="4533682"/>
            <a:ext cx="2967037" cy="22837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5907645-0E1F-E8D9-F26F-81F6CC73AA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4504" y="2369322"/>
            <a:ext cx="3043511" cy="23425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D5E3B66-F9E0-A1D4-F9AB-907F1410B73F}"/>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4000"/>
                    </a14:imgEffect>
                  </a14:imgLayer>
                </a14:imgProps>
              </a:ext>
            </a:extLst>
          </a:blip>
          <a:stretch>
            <a:fillRect/>
          </a:stretch>
        </p:blipFill>
        <p:spPr>
          <a:xfrm>
            <a:off x="6348514" y="4775544"/>
            <a:ext cx="2686629" cy="2061249"/>
          </a:xfrm>
          <a:prstGeom prst="rect">
            <a:avLst/>
          </a:prstGeom>
        </p:spPr>
      </p:pic>
      <p:pic>
        <p:nvPicPr>
          <p:cNvPr id="16" name="Picture 4">
            <a:extLst>
              <a:ext uri="{FF2B5EF4-FFF2-40B4-BE49-F238E27FC236}">
                <a16:creationId xmlns:a16="http://schemas.microsoft.com/office/drawing/2014/main" id="{EA461767-4625-DD87-3E1F-0B03DD315FB0}"/>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242D9C-1AAC-614D-7E8F-813491206C4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64000"/>
                    </a14:imgEffect>
                  </a14:imgLayer>
                </a14:imgProps>
              </a:ext>
            </a:extLst>
          </a:blip>
          <a:stretch>
            <a:fillRect/>
          </a:stretch>
        </p:blipFill>
        <p:spPr>
          <a:xfrm>
            <a:off x="212501" y="328491"/>
            <a:ext cx="6069465" cy="4188205"/>
          </a:xfrm>
          <a:prstGeom prst="rect">
            <a:avLst/>
          </a:prstGeom>
        </p:spPr>
      </p:pic>
      <p:pic>
        <p:nvPicPr>
          <p:cNvPr id="11" name="Picture 10">
            <a:extLst>
              <a:ext uri="{FF2B5EF4-FFF2-40B4-BE49-F238E27FC236}">
                <a16:creationId xmlns:a16="http://schemas.microsoft.com/office/drawing/2014/main" id="{7B22F101-E4FB-E458-EF0B-B1882BA7BF9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6000"/>
                    </a14:imgEffect>
                  </a14:imgLayer>
                </a14:imgProps>
              </a:ext>
            </a:extLst>
          </a:blip>
          <a:stretch>
            <a:fillRect/>
          </a:stretch>
        </p:blipFill>
        <p:spPr>
          <a:xfrm>
            <a:off x="6618800" y="2422593"/>
            <a:ext cx="5458900" cy="4188206"/>
          </a:xfrm>
          <a:prstGeom prst="rect">
            <a:avLst/>
          </a:prstGeom>
        </p:spPr>
      </p:pic>
      <p:pic>
        <p:nvPicPr>
          <p:cNvPr id="6" name="Picture 5">
            <a:extLst>
              <a:ext uri="{FF2B5EF4-FFF2-40B4-BE49-F238E27FC236}">
                <a16:creationId xmlns:a16="http://schemas.microsoft.com/office/drawing/2014/main" id="{8DA2009A-3EE4-DF57-986F-313724D8F59F}"/>
              </a:ext>
            </a:extLst>
          </p:cNvPr>
          <p:cNvPicPr>
            <a:picLocks noChangeAspect="1"/>
          </p:cNvPicPr>
          <p:nvPr/>
        </p:nvPicPr>
        <p:blipFill>
          <a:blip r:embed="rId8">
            <a:extLst>
              <a:ext uri="{BEBA8EAE-BF5A-486C-A8C5-ECC9F3942E4B}">
                <a14:imgProps xmlns:a14="http://schemas.microsoft.com/office/drawing/2010/main">
                  <a14:imgLayer r:embed="rId5">
                    <a14:imgEffect>
                      <a14:sharpenSoften amount="-1000"/>
                    </a14:imgEffect>
                  </a14:imgLayer>
                </a14:imgProps>
              </a:ext>
            </a:extLst>
          </a:blip>
          <a:stretch>
            <a:fillRect/>
          </a:stretch>
        </p:blipFill>
        <p:spPr>
          <a:xfrm>
            <a:off x="196081" y="328491"/>
            <a:ext cx="6069465" cy="4188205"/>
          </a:xfrm>
          <a:prstGeom prst="rect">
            <a:avLst/>
          </a:prstGeom>
        </p:spPr>
      </p:pic>
      <p:pic>
        <p:nvPicPr>
          <p:cNvPr id="7" name="Picture 6">
            <a:extLst>
              <a:ext uri="{FF2B5EF4-FFF2-40B4-BE49-F238E27FC236}">
                <a16:creationId xmlns:a16="http://schemas.microsoft.com/office/drawing/2014/main" id="{E4726595-37EC-19D9-9B83-439FFAFD8390}"/>
              </a:ext>
            </a:extLst>
          </p:cNvPr>
          <p:cNvPicPr>
            <a:picLocks noChangeAspect="1"/>
          </p:cNvPicPr>
          <p:nvPr/>
        </p:nvPicPr>
        <p:blipFill>
          <a:blip r:embed="rId9"/>
          <a:stretch>
            <a:fillRect/>
          </a:stretch>
        </p:blipFill>
        <p:spPr>
          <a:xfrm>
            <a:off x="6635220" y="2422593"/>
            <a:ext cx="5458900" cy="4188206"/>
          </a:xfrm>
          <a:prstGeom prst="rect">
            <a:avLst/>
          </a:prstGeom>
        </p:spPr>
      </p:pic>
    </p:spTree>
    <p:extLst>
      <p:ext uri="{BB962C8B-B14F-4D97-AF65-F5344CB8AC3E}">
        <p14:creationId xmlns:p14="http://schemas.microsoft.com/office/powerpoint/2010/main" val="14857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F933706-8BB8-62E5-AC4D-71D370F06F2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Layer>
                </a14:imgProps>
              </a:ext>
            </a:extLst>
          </a:blip>
          <a:stretch>
            <a:fillRect/>
          </a:stretch>
        </p:blipFill>
        <p:spPr>
          <a:xfrm>
            <a:off x="2364122" y="803895"/>
            <a:ext cx="7181439" cy="5509781"/>
          </a:xfrm>
          <a:prstGeom prst="rect">
            <a:avLst/>
          </a:prstGeom>
        </p:spPr>
      </p:pic>
      <p:grpSp>
        <p:nvGrpSpPr>
          <p:cNvPr id="4" name="Group 3">
            <a:extLst>
              <a:ext uri="{FF2B5EF4-FFF2-40B4-BE49-F238E27FC236}">
                <a16:creationId xmlns:a16="http://schemas.microsoft.com/office/drawing/2014/main" id="{52E91CE5-C273-2032-F7A3-91D1DE8D5C79}"/>
              </a:ext>
            </a:extLst>
          </p:cNvPr>
          <p:cNvGrpSpPr/>
          <p:nvPr/>
        </p:nvGrpSpPr>
        <p:grpSpPr>
          <a:xfrm>
            <a:off x="2919293" y="1341573"/>
            <a:ext cx="6629171" cy="4547597"/>
            <a:chOff x="2242458" y="794657"/>
            <a:chExt cx="6400799" cy="4869079"/>
          </a:xfrm>
        </p:grpSpPr>
        <p:sp>
          <p:nvSpPr>
            <p:cNvPr id="3" name="Rectangle 2">
              <a:extLst>
                <a:ext uri="{FF2B5EF4-FFF2-40B4-BE49-F238E27FC236}">
                  <a16:creationId xmlns:a16="http://schemas.microsoft.com/office/drawing/2014/main" id="{536426E2-204A-AFE6-6C82-D9395E33137B}"/>
                </a:ext>
              </a:extLst>
            </p:cNvPr>
            <p:cNvSpPr/>
            <p:nvPr/>
          </p:nvSpPr>
          <p:spPr>
            <a:xfrm>
              <a:off x="2242458" y="794657"/>
              <a:ext cx="6324599" cy="486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9114A4E-D959-DA12-1A25-DBAC2642FC37}"/>
                </a:ext>
              </a:extLst>
            </p:cNvPr>
            <p:cNvGrpSpPr/>
            <p:nvPr/>
          </p:nvGrpSpPr>
          <p:grpSpPr>
            <a:xfrm>
              <a:off x="2242458" y="887439"/>
              <a:ext cx="6400799" cy="4686047"/>
              <a:chOff x="3341914" y="1621971"/>
              <a:chExt cx="5170715" cy="3657600"/>
            </a:xfrm>
          </p:grpSpPr>
          <p:sp>
            <p:nvSpPr>
              <p:cNvPr id="22" name="Freeform: Shape 21">
                <a:extLst>
                  <a:ext uri="{FF2B5EF4-FFF2-40B4-BE49-F238E27FC236}">
                    <a16:creationId xmlns:a16="http://schemas.microsoft.com/office/drawing/2014/main" id="{2BEE788D-47ED-9AFC-CC51-334AAB59729F}"/>
                  </a:ext>
                </a:extLst>
              </p:cNvPr>
              <p:cNvSpPr/>
              <p:nvPr/>
            </p:nvSpPr>
            <p:spPr>
              <a:xfrm>
                <a:off x="3341914" y="1621971"/>
                <a:ext cx="3875315" cy="3126318"/>
              </a:xfrm>
              <a:custGeom>
                <a:avLst/>
                <a:gdLst>
                  <a:gd name="connsiteX0" fmla="*/ 0 w 3875315"/>
                  <a:gd name="connsiteY0" fmla="*/ 2950029 h 3126318"/>
                  <a:gd name="connsiteX1" fmla="*/ 783772 w 3875315"/>
                  <a:gd name="connsiteY1" fmla="*/ 2688772 h 3126318"/>
                  <a:gd name="connsiteX2" fmla="*/ 566057 w 3875315"/>
                  <a:gd name="connsiteY2" fmla="*/ 1099458 h 3126318"/>
                  <a:gd name="connsiteX3" fmla="*/ 304800 w 3875315"/>
                  <a:gd name="connsiteY3" fmla="*/ 936172 h 3126318"/>
                  <a:gd name="connsiteX4" fmla="*/ 446315 w 3875315"/>
                  <a:gd name="connsiteY4" fmla="*/ 903515 h 3126318"/>
                  <a:gd name="connsiteX5" fmla="*/ 1088572 w 3875315"/>
                  <a:gd name="connsiteY5" fmla="*/ 827315 h 3126318"/>
                  <a:gd name="connsiteX6" fmla="*/ 751115 w 3875315"/>
                  <a:gd name="connsiteY6" fmla="*/ 1306286 h 3126318"/>
                  <a:gd name="connsiteX7" fmla="*/ 859972 w 3875315"/>
                  <a:gd name="connsiteY7" fmla="*/ 2362200 h 3126318"/>
                  <a:gd name="connsiteX8" fmla="*/ 1981200 w 3875315"/>
                  <a:gd name="connsiteY8" fmla="*/ 2971800 h 3126318"/>
                  <a:gd name="connsiteX9" fmla="*/ 1828800 w 3875315"/>
                  <a:gd name="connsiteY9" fmla="*/ 3069772 h 3126318"/>
                  <a:gd name="connsiteX10" fmla="*/ 718457 w 3875315"/>
                  <a:gd name="connsiteY10" fmla="*/ 2307772 h 3126318"/>
                  <a:gd name="connsiteX11" fmla="*/ 2449286 w 3875315"/>
                  <a:gd name="connsiteY11" fmla="*/ 1426029 h 3126318"/>
                  <a:gd name="connsiteX12" fmla="*/ 3091543 w 3875315"/>
                  <a:gd name="connsiteY12" fmla="*/ 1861458 h 3126318"/>
                  <a:gd name="connsiteX13" fmla="*/ 3548743 w 3875315"/>
                  <a:gd name="connsiteY13" fmla="*/ 2667000 h 3126318"/>
                  <a:gd name="connsiteX14" fmla="*/ 3766457 w 3875315"/>
                  <a:gd name="connsiteY14" fmla="*/ 2656115 h 3126318"/>
                  <a:gd name="connsiteX15" fmla="*/ 3875315 w 3875315"/>
                  <a:gd name="connsiteY15" fmla="*/ 1861458 h 3126318"/>
                  <a:gd name="connsiteX16" fmla="*/ 3733800 w 3875315"/>
                  <a:gd name="connsiteY16" fmla="*/ 827315 h 3126318"/>
                  <a:gd name="connsiteX17" fmla="*/ 3407229 w 3875315"/>
                  <a:gd name="connsiteY17" fmla="*/ 457200 h 3126318"/>
                  <a:gd name="connsiteX18" fmla="*/ 3254829 w 3875315"/>
                  <a:gd name="connsiteY18" fmla="*/ 827315 h 3126318"/>
                  <a:gd name="connsiteX19" fmla="*/ 3494315 w 3875315"/>
                  <a:gd name="connsiteY19" fmla="*/ 968829 h 3126318"/>
                  <a:gd name="connsiteX20" fmla="*/ 3396343 w 3875315"/>
                  <a:gd name="connsiteY20" fmla="*/ 957943 h 3126318"/>
                  <a:gd name="connsiteX21" fmla="*/ 2710543 w 3875315"/>
                  <a:gd name="connsiteY21" fmla="*/ 402772 h 3126318"/>
                  <a:gd name="connsiteX22" fmla="*/ 1719943 w 3875315"/>
                  <a:gd name="connsiteY22" fmla="*/ 0 h 3126318"/>
                  <a:gd name="connsiteX23" fmla="*/ 1589315 w 3875315"/>
                  <a:gd name="connsiteY23" fmla="*/ 163286 h 3126318"/>
                  <a:gd name="connsiteX24" fmla="*/ 1132115 w 3875315"/>
                  <a:gd name="connsiteY24" fmla="*/ 1099458 h 3126318"/>
                  <a:gd name="connsiteX25" fmla="*/ 838200 w 3875315"/>
                  <a:gd name="connsiteY25" fmla="*/ 1219200 h 3126318"/>
                  <a:gd name="connsiteX26" fmla="*/ 489857 w 3875315"/>
                  <a:gd name="connsiteY26" fmla="*/ 1077686 h 3126318"/>
                  <a:gd name="connsiteX27" fmla="*/ 489857 w 3875315"/>
                  <a:gd name="connsiteY27" fmla="*/ 1055915 h 312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5315" h="3126318">
                    <a:moveTo>
                      <a:pt x="0" y="2950029"/>
                    </a:moveTo>
                    <a:cubicBezTo>
                      <a:pt x="261257" y="2862943"/>
                      <a:pt x="582447" y="2876675"/>
                      <a:pt x="783772" y="2688772"/>
                    </a:cubicBezTo>
                    <a:cubicBezTo>
                      <a:pt x="1511446" y="2009609"/>
                      <a:pt x="1056532" y="1653631"/>
                      <a:pt x="566057" y="1099458"/>
                    </a:cubicBezTo>
                    <a:cubicBezTo>
                      <a:pt x="497994" y="1022556"/>
                      <a:pt x="391886" y="990601"/>
                      <a:pt x="304800" y="936172"/>
                    </a:cubicBezTo>
                    <a:cubicBezTo>
                      <a:pt x="351972" y="925286"/>
                      <a:pt x="398024" y="906930"/>
                      <a:pt x="446315" y="903515"/>
                    </a:cubicBezTo>
                    <a:cubicBezTo>
                      <a:pt x="1343270" y="840094"/>
                      <a:pt x="1736415" y="899297"/>
                      <a:pt x="1088572" y="827315"/>
                    </a:cubicBezTo>
                    <a:cubicBezTo>
                      <a:pt x="976086" y="986972"/>
                      <a:pt x="779885" y="1113113"/>
                      <a:pt x="751115" y="1306286"/>
                    </a:cubicBezTo>
                    <a:cubicBezTo>
                      <a:pt x="698991" y="1656262"/>
                      <a:pt x="686082" y="2054040"/>
                      <a:pt x="859972" y="2362200"/>
                    </a:cubicBezTo>
                    <a:cubicBezTo>
                      <a:pt x="1009557" y="2627287"/>
                      <a:pt x="1655036" y="2847091"/>
                      <a:pt x="1981200" y="2971800"/>
                    </a:cubicBezTo>
                    <a:cubicBezTo>
                      <a:pt x="1930400" y="3004457"/>
                      <a:pt x="1888768" y="3062633"/>
                      <a:pt x="1828800" y="3069772"/>
                    </a:cubicBezTo>
                    <a:cubicBezTo>
                      <a:pt x="831052" y="3188553"/>
                      <a:pt x="1119107" y="3196714"/>
                      <a:pt x="718457" y="2307772"/>
                    </a:cubicBezTo>
                    <a:cubicBezTo>
                      <a:pt x="1253882" y="1855211"/>
                      <a:pt x="1642225" y="1245343"/>
                      <a:pt x="2449286" y="1426029"/>
                    </a:cubicBezTo>
                    <a:cubicBezTo>
                      <a:pt x="2701687" y="1482537"/>
                      <a:pt x="2877457" y="1716315"/>
                      <a:pt x="3091543" y="1861458"/>
                    </a:cubicBezTo>
                    <a:cubicBezTo>
                      <a:pt x="3243943" y="2129972"/>
                      <a:pt x="3348876" y="2431673"/>
                      <a:pt x="3548743" y="2667000"/>
                    </a:cubicBezTo>
                    <a:cubicBezTo>
                      <a:pt x="3595780" y="2722383"/>
                      <a:pt x="3739157" y="2723454"/>
                      <a:pt x="3766457" y="2656115"/>
                    </a:cubicBezTo>
                    <a:cubicBezTo>
                      <a:pt x="3866906" y="2408343"/>
                      <a:pt x="3839029" y="2126344"/>
                      <a:pt x="3875315" y="1861458"/>
                    </a:cubicBezTo>
                    <a:cubicBezTo>
                      <a:pt x="3828143" y="1516744"/>
                      <a:pt x="3843824" y="1157387"/>
                      <a:pt x="3733800" y="827315"/>
                    </a:cubicBezTo>
                    <a:cubicBezTo>
                      <a:pt x="3681771" y="671227"/>
                      <a:pt x="3571760" y="457200"/>
                      <a:pt x="3407229" y="457200"/>
                    </a:cubicBezTo>
                    <a:cubicBezTo>
                      <a:pt x="3273808" y="457200"/>
                      <a:pt x="3305629" y="703943"/>
                      <a:pt x="3254829" y="827315"/>
                    </a:cubicBezTo>
                    <a:cubicBezTo>
                      <a:pt x="3334658" y="874486"/>
                      <a:pt x="3426181" y="905936"/>
                      <a:pt x="3494315" y="968829"/>
                    </a:cubicBezTo>
                    <a:cubicBezTo>
                      <a:pt x="3518459" y="991116"/>
                      <a:pt x="3422981" y="977181"/>
                      <a:pt x="3396343" y="957943"/>
                    </a:cubicBezTo>
                    <a:cubicBezTo>
                      <a:pt x="3157909" y="785741"/>
                      <a:pt x="2962418" y="554638"/>
                      <a:pt x="2710543" y="402772"/>
                    </a:cubicBezTo>
                    <a:cubicBezTo>
                      <a:pt x="2419911" y="227538"/>
                      <a:pt x="2053157" y="111072"/>
                      <a:pt x="1719943" y="0"/>
                    </a:cubicBezTo>
                    <a:cubicBezTo>
                      <a:pt x="1676400" y="54429"/>
                      <a:pt x="1618744" y="100101"/>
                      <a:pt x="1589315" y="163286"/>
                    </a:cubicBezTo>
                    <a:cubicBezTo>
                      <a:pt x="1472140" y="414869"/>
                      <a:pt x="1388251" y="886920"/>
                      <a:pt x="1132115" y="1099458"/>
                    </a:cubicBezTo>
                    <a:cubicBezTo>
                      <a:pt x="1050703" y="1167013"/>
                      <a:pt x="936172" y="1179286"/>
                      <a:pt x="838200" y="1219200"/>
                    </a:cubicBezTo>
                    <a:cubicBezTo>
                      <a:pt x="546562" y="1196767"/>
                      <a:pt x="582837" y="1279139"/>
                      <a:pt x="489857" y="1077686"/>
                    </a:cubicBezTo>
                    <a:cubicBezTo>
                      <a:pt x="486816" y="1071097"/>
                      <a:pt x="489857" y="1063172"/>
                      <a:pt x="489857" y="1055915"/>
                    </a:cubicBezTo>
                  </a:path>
                </a:pathLst>
              </a:custGeom>
              <a:noFill/>
              <a:ln w="76200">
                <a:solidFill>
                  <a:srgbClr val="124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9C4BD52C-4094-815A-3954-F35D657FD5E4}"/>
                  </a:ext>
                </a:extLst>
              </p:cNvPr>
              <p:cNvSpPr/>
              <p:nvPr/>
            </p:nvSpPr>
            <p:spPr>
              <a:xfrm>
                <a:off x="3973515" y="1783483"/>
                <a:ext cx="4125456" cy="3496088"/>
              </a:xfrm>
              <a:custGeom>
                <a:avLst/>
                <a:gdLst>
                  <a:gd name="connsiteX0" fmla="*/ 2819171 w 4125456"/>
                  <a:gd name="connsiteY0" fmla="*/ 3223946 h 3496088"/>
                  <a:gd name="connsiteX1" fmla="*/ 2906256 w 4125456"/>
                  <a:gd name="connsiteY1" fmla="*/ 3267488 h 3496088"/>
                  <a:gd name="connsiteX2" fmla="*/ 3733571 w 4125456"/>
                  <a:gd name="connsiteY2" fmla="*/ 2385746 h 3496088"/>
                  <a:gd name="connsiteX3" fmla="*/ 2122485 w 4125456"/>
                  <a:gd name="connsiteY3" fmla="*/ 1199203 h 3496088"/>
                  <a:gd name="connsiteX4" fmla="*/ 1915656 w 4125456"/>
                  <a:gd name="connsiteY4" fmla="*/ 1841460 h 3496088"/>
                  <a:gd name="connsiteX5" fmla="*/ 2187799 w 4125456"/>
                  <a:gd name="connsiteY5" fmla="*/ 2266003 h 3496088"/>
                  <a:gd name="connsiteX6" fmla="*/ 1360485 w 4125456"/>
                  <a:gd name="connsiteY6" fmla="*/ 2777631 h 3496088"/>
                  <a:gd name="connsiteX7" fmla="*/ 837971 w 4125456"/>
                  <a:gd name="connsiteY7" fmla="*/ 2331317 h 3496088"/>
                  <a:gd name="connsiteX8" fmla="*/ 1763256 w 4125456"/>
                  <a:gd name="connsiteY8" fmla="*/ 1166546 h 3496088"/>
                  <a:gd name="connsiteX9" fmla="*/ 2416399 w 4125456"/>
                  <a:gd name="connsiteY9" fmla="*/ 1351603 h 3496088"/>
                  <a:gd name="connsiteX10" fmla="*/ 2906256 w 4125456"/>
                  <a:gd name="connsiteY10" fmla="*/ 1732603 h 3496088"/>
                  <a:gd name="connsiteX11" fmla="*/ 3189285 w 4125456"/>
                  <a:gd name="connsiteY11" fmla="*/ 1449574 h 3496088"/>
                  <a:gd name="connsiteX12" fmla="*/ 3439656 w 4125456"/>
                  <a:gd name="connsiteY12" fmla="*/ 546060 h 3496088"/>
                  <a:gd name="connsiteX13" fmla="*/ 3319914 w 4125456"/>
                  <a:gd name="connsiteY13" fmla="*/ 99746 h 3496088"/>
                  <a:gd name="connsiteX14" fmla="*/ 3276371 w 4125456"/>
                  <a:gd name="connsiteY14" fmla="*/ 1774 h 3496088"/>
                  <a:gd name="connsiteX15" fmla="*/ 3809771 w 4125456"/>
                  <a:gd name="connsiteY15" fmla="*/ 317460 h 3496088"/>
                  <a:gd name="connsiteX16" fmla="*/ 4114571 w 4125456"/>
                  <a:gd name="connsiteY16" fmla="*/ 448088 h 3496088"/>
                  <a:gd name="connsiteX17" fmla="*/ 4038371 w 4125456"/>
                  <a:gd name="connsiteY17" fmla="*/ 927060 h 3496088"/>
                  <a:gd name="connsiteX18" fmla="*/ 4125456 w 4125456"/>
                  <a:gd name="connsiteY18" fmla="*/ 1710831 h 3496088"/>
                  <a:gd name="connsiteX19" fmla="*/ 3537628 w 4125456"/>
                  <a:gd name="connsiteY19" fmla="*/ 2744974 h 3496088"/>
                  <a:gd name="connsiteX20" fmla="*/ 3113085 w 4125456"/>
                  <a:gd name="connsiteY20" fmla="*/ 2647003 h 3496088"/>
                  <a:gd name="connsiteX21" fmla="*/ 2296656 w 4125456"/>
                  <a:gd name="connsiteY21" fmla="*/ 1993860 h 3496088"/>
                  <a:gd name="connsiteX22" fmla="*/ 2209571 w 4125456"/>
                  <a:gd name="connsiteY22" fmla="*/ 1961203 h 3496088"/>
                  <a:gd name="connsiteX23" fmla="*/ 642028 w 4125456"/>
                  <a:gd name="connsiteY23" fmla="*/ 3267488 h 3496088"/>
                  <a:gd name="connsiteX24" fmla="*/ 631142 w 4125456"/>
                  <a:gd name="connsiteY24" fmla="*/ 3376346 h 3496088"/>
                  <a:gd name="connsiteX25" fmla="*/ 620256 w 4125456"/>
                  <a:gd name="connsiteY25" fmla="*/ 3452546 h 3496088"/>
                  <a:gd name="connsiteX26" fmla="*/ 544056 w 4125456"/>
                  <a:gd name="connsiteY26" fmla="*/ 3496088 h 3496088"/>
                  <a:gd name="connsiteX27" fmla="*/ 282799 w 4125456"/>
                  <a:gd name="connsiteY27" fmla="*/ 3398117 h 3496088"/>
                  <a:gd name="connsiteX28" fmla="*/ 21542 w 4125456"/>
                  <a:gd name="connsiteY28" fmla="*/ 2821174 h 3496088"/>
                  <a:gd name="connsiteX29" fmla="*/ 369885 w 4125456"/>
                  <a:gd name="connsiteY29" fmla="*/ 1928546 h 3496088"/>
                  <a:gd name="connsiteX30" fmla="*/ 413428 w 4125456"/>
                  <a:gd name="connsiteY30" fmla="*/ 1906774 h 3496088"/>
                  <a:gd name="connsiteX31" fmla="*/ 391656 w 4125456"/>
                  <a:gd name="connsiteY31" fmla="*/ 1808803 h 349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25456" h="3496088">
                    <a:moveTo>
                      <a:pt x="2819171" y="3223946"/>
                    </a:moveTo>
                    <a:cubicBezTo>
                      <a:pt x="2848199" y="3238460"/>
                      <a:pt x="2873930" y="3270374"/>
                      <a:pt x="2906256" y="3267488"/>
                    </a:cubicBezTo>
                    <a:cubicBezTo>
                      <a:pt x="3672711" y="3199054"/>
                      <a:pt x="3414492" y="3206233"/>
                      <a:pt x="3733571" y="2385746"/>
                    </a:cubicBezTo>
                    <a:cubicBezTo>
                      <a:pt x="3370091" y="1886853"/>
                      <a:pt x="2968929" y="1053265"/>
                      <a:pt x="2122485" y="1199203"/>
                    </a:cubicBezTo>
                    <a:cubicBezTo>
                      <a:pt x="1900842" y="1237417"/>
                      <a:pt x="1984599" y="1627374"/>
                      <a:pt x="1915656" y="1841460"/>
                    </a:cubicBezTo>
                    <a:cubicBezTo>
                      <a:pt x="2006370" y="1982974"/>
                      <a:pt x="2147621" y="2102782"/>
                      <a:pt x="2187799" y="2266003"/>
                    </a:cubicBezTo>
                    <a:cubicBezTo>
                      <a:pt x="2294510" y="2699516"/>
                      <a:pt x="1450068" y="2749553"/>
                      <a:pt x="1360485" y="2777631"/>
                    </a:cubicBezTo>
                    <a:cubicBezTo>
                      <a:pt x="1186314" y="2628860"/>
                      <a:pt x="901422" y="2551414"/>
                      <a:pt x="837971" y="2331317"/>
                    </a:cubicBezTo>
                    <a:cubicBezTo>
                      <a:pt x="610351" y="1541761"/>
                      <a:pt x="1289646" y="1420511"/>
                      <a:pt x="1763256" y="1166546"/>
                    </a:cubicBezTo>
                    <a:cubicBezTo>
                      <a:pt x="1980970" y="1228232"/>
                      <a:pt x="2213619" y="1251179"/>
                      <a:pt x="2416399" y="1351603"/>
                    </a:cubicBezTo>
                    <a:cubicBezTo>
                      <a:pt x="2601772" y="1443407"/>
                      <a:pt x="2701038" y="1706590"/>
                      <a:pt x="2906256" y="1732603"/>
                    </a:cubicBezTo>
                    <a:cubicBezTo>
                      <a:pt x="3038618" y="1749381"/>
                      <a:pt x="3094942" y="1543917"/>
                      <a:pt x="3189285" y="1449574"/>
                    </a:cubicBezTo>
                    <a:cubicBezTo>
                      <a:pt x="3272742" y="1148403"/>
                      <a:pt x="3409553" y="857128"/>
                      <a:pt x="3439656" y="546060"/>
                    </a:cubicBezTo>
                    <a:cubicBezTo>
                      <a:pt x="3454493" y="392744"/>
                      <a:pt x="3364175" y="247283"/>
                      <a:pt x="3319914" y="99746"/>
                    </a:cubicBezTo>
                    <a:cubicBezTo>
                      <a:pt x="3309645" y="65516"/>
                      <a:pt x="3243714" y="-12740"/>
                      <a:pt x="3276371" y="1774"/>
                    </a:cubicBezTo>
                    <a:cubicBezTo>
                      <a:pt x="3465170" y="85684"/>
                      <a:pt x="3627406" y="220357"/>
                      <a:pt x="3809771" y="317460"/>
                    </a:cubicBezTo>
                    <a:cubicBezTo>
                      <a:pt x="3907339" y="369412"/>
                      <a:pt x="4012971" y="404545"/>
                      <a:pt x="4114571" y="448088"/>
                    </a:cubicBezTo>
                    <a:cubicBezTo>
                      <a:pt x="4089171" y="607745"/>
                      <a:pt x="4045630" y="765558"/>
                      <a:pt x="4038371" y="927060"/>
                    </a:cubicBezTo>
                    <a:cubicBezTo>
                      <a:pt x="4024731" y="1230539"/>
                      <a:pt x="4073453" y="1430010"/>
                      <a:pt x="4125456" y="1710831"/>
                    </a:cubicBezTo>
                    <a:cubicBezTo>
                      <a:pt x="4016859" y="2063773"/>
                      <a:pt x="3948261" y="2563655"/>
                      <a:pt x="3537628" y="2744974"/>
                    </a:cubicBezTo>
                    <a:cubicBezTo>
                      <a:pt x="3404770" y="2803639"/>
                      <a:pt x="3254599" y="2679660"/>
                      <a:pt x="3113085" y="2647003"/>
                    </a:cubicBezTo>
                    <a:cubicBezTo>
                      <a:pt x="2840942" y="2429289"/>
                      <a:pt x="2574258" y="2204570"/>
                      <a:pt x="2296656" y="1993860"/>
                    </a:cubicBezTo>
                    <a:cubicBezTo>
                      <a:pt x="2271962" y="1975116"/>
                      <a:pt x="2234138" y="1942293"/>
                      <a:pt x="2209571" y="1961203"/>
                    </a:cubicBezTo>
                    <a:cubicBezTo>
                      <a:pt x="1670591" y="2376076"/>
                      <a:pt x="642028" y="3267488"/>
                      <a:pt x="642028" y="3267488"/>
                    </a:cubicBezTo>
                    <a:cubicBezTo>
                      <a:pt x="638399" y="3303774"/>
                      <a:pt x="635403" y="3340129"/>
                      <a:pt x="631142" y="3376346"/>
                    </a:cubicBezTo>
                    <a:cubicBezTo>
                      <a:pt x="628144" y="3401828"/>
                      <a:pt x="635347" y="3431796"/>
                      <a:pt x="620256" y="3452546"/>
                    </a:cubicBezTo>
                    <a:cubicBezTo>
                      <a:pt x="603049" y="3476205"/>
                      <a:pt x="569456" y="3481574"/>
                      <a:pt x="544056" y="3496088"/>
                    </a:cubicBezTo>
                    <a:cubicBezTo>
                      <a:pt x="456970" y="3463431"/>
                      <a:pt x="339736" y="3471660"/>
                      <a:pt x="282799" y="3398117"/>
                    </a:cubicBezTo>
                    <a:cubicBezTo>
                      <a:pt x="153561" y="3231185"/>
                      <a:pt x="49322" y="3030451"/>
                      <a:pt x="21542" y="2821174"/>
                    </a:cubicBezTo>
                    <a:cubicBezTo>
                      <a:pt x="-51152" y="2273540"/>
                      <a:pt x="58941" y="2204940"/>
                      <a:pt x="369885" y="1928546"/>
                    </a:cubicBezTo>
                    <a:cubicBezTo>
                      <a:pt x="382014" y="1917765"/>
                      <a:pt x="398914" y="1914031"/>
                      <a:pt x="413428" y="1906774"/>
                    </a:cubicBezTo>
                    <a:cubicBezTo>
                      <a:pt x="353712" y="1799287"/>
                      <a:pt x="321641" y="1808803"/>
                      <a:pt x="391656" y="1808803"/>
                    </a:cubicBezTo>
                  </a:path>
                </a:pathLst>
              </a:custGeom>
              <a:noFill/>
              <a:ln w="76200">
                <a:solidFill>
                  <a:srgbClr val="F46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BD7B85A6-8289-4B6C-D1CB-8097F2C49746}"/>
                  </a:ext>
                </a:extLst>
              </p:cNvPr>
              <p:cNvSpPr/>
              <p:nvPr/>
            </p:nvSpPr>
            <p:spPr>
              <a:xfrm>
                <a:off x="3592286" y="1861457"/>
                <a:ext cx="4920343" cy="3363686"/>
              </a:xfrm>
              <a:custGeom>
                <a:avLst/>
                <a:gdLst>
                  <a:gd name="connsiteX0" fmla="*/ 0 w 4920343"/>
                  <a:gd name="connsiteY0" fmla="*/ 2090057 h 3363686"/>
                  <a:gd name="connsiteX1" fmla="*/ 54428 w 4920343"/>
                  <a:gd name="connsiteY1" fmla="*/ 2079172 h 3363686"/>
                  <a:gd name="connsiteX2" fmla="*/ 315685 w 4920343"/>
                  <a:gd name="connsiteY2" fmla="*/ 1480457 h 3363686"/>
                  <a:gd name="connsiteX3" fmla="*/ 348343 w 4920343"/>
                  <a:gd name="connsiteY3" fmla="*/ 1121229 h 3363686"/>
                  <a:gd name="connsiteX4" fmla="*/ 685800 w 4920343"/>
                  <a:gd name="connsiteY4" fmla="*/ 1393372 h 3363686"/>
                  <a:gd name="connsiteX5" fmla="*/ 239485 w 4920343"/>
                  <a:gd name="connsiteY5" fmla="*/ 2558143 h 3363686"/>
                  <a:gd name="connsiteX6" fmla="*/ 163285 w 4920343"/>
                  <a:gd name="connsiteY6" fmla="*/ 2862943 h 3363686"/>
                  <a:gd name="connsiteX7" fmla="*/ 500743 w 4920343"/>
                  <a:gd name="connsiteY7" fmla="*/ 2819400 h 3363686"/>
                  <a:gd name="connsiteX8" fmla="*/ 1066800 w 4920343"/>
                  <a:gd name="connsiteY8" fmla="*/ 1970314 h 3363686"/>
                  <a:gd name="connsiteX9" fmla="*/ 1001485 w 4920343"/>
                  <a:gd name="connsiteY9" fmla="*/ 925286 h 3363686"/>
                  <a:gd name="connsiteX10" fmla="*/ 914400 w 4920343"/>
                  <a:gd name="connsiteY10" fmla="*/ 544286 h 3363686"/>
                  <a:gd name="connsiteX11" fmla="*/ 1001485 w 4920343"/>
                  <a:gd name="connsiteY11" fmla="*/ 446314 h 3363686"/>
                  <a:gd name="connsiteX12" fmla="*/ 1850571 w 4920343"/>
                  <a:gd name="connsiteY12" fmla="*/ 435429 h 3363686"/>
                  <a:gd name="connsiteX13" fmla="*/ 2198914 w 4920343"/>
                  <a:gd name="connsiteY13" fmla="*/ 424543 h 3363686"/>
                  <a:gd name="connsiteX14" fmla="*/ 1611085 w 4920343"/>
                  <a:gd name="connsiteY14" fmla="*/ 0 h 3363686"/>
                  <a:gd name="connsiteX15" fmla="*/ 2100943 w 4920343"/>
                  <a:gd name="connsiteY15" fmla="*/ 576943 h 3363686"/>
                  <a:gd name="connsiteX16" fmla="*/ 2427514 w 4920343"/>
                  <a:gd name="connsiteY16" fmla="*/ 1273629 h 3363686"/>
                  <a:gd name="connsiteX17" fmla="*/ 2220685 w 4920343"/>
                  <a:gd name="connsiteY17" fmla="*/ 2024743 h 3363686"/>
                  <a:gd name="connsiteX18" fmla="*/ 1937657 w 4920343"/>
                  <a:gd name="connsiteY18" fmla="*/ 2667000 h 3363686"/>
                  <a:gd name="connsiteX19" fmla="*/ 2046514 w 4920343"/>
                  <a:gd name="connsiteY19" fmla="*/ 2721429 h 3363686"/>
                  <a:gd name="connsiteX20" fmla="*/ 2590800 w 4920343"/>
                  <a:gd name="connsiteY20" fmla="*/ 2623457 h 3363686"/>
                  <a:gd name="connsiteX21" fmla="*/ 2775857 w 4920343"/>
                  <a:gd name="connsiteY21" fmla="*/ 1665514 h 3363686"/>
                  <a:gd name="connsiteX22" fmla="*/ 2667000 w 4920343"/>
                  <a:gd name="connsiteY22" fmla="*/ 1545772 h 3363686"/>
                  <a:gd name="connsiteX23" fmla="*/ 3048000 w 4920343"/>
                  <a:gd name="connsiteY23" fmla="*/ 2601686 h 3363686"/>
                  <a:gd name="connsiteX24" fmla="*/ 3439885 w 4920343"/>
                  <a:gd name="connsiteY24" fmla="*/ 2558143 h 3363686"/>
                  <a:gd name="connsiteX25" fmla="*/ 3537857 w 4920343"/>
                  <a:gd name="connsiteY25" fmla="*/ 1926772 h 3363686"/>
                  <a:gd name="connsiteX26" fmla="*/ 3690257 w 4920343"/>
                  <a:gd name="connsiteY26" fmla="*/ 1153886 h 3363686"/>
                  <a:gd name="connsiteX27" fmla="*/ 4223657 w 4920343"/>
                  <a:gd name="connsiteY27" fmla="*/ 729343 h 3363686"/>
                  <a:gd name="connsiteX28" fmla="*/ 3875314 w 4920343"/>
                  <a:gd name="connsiteY28" fmla="*/ 163286 h 3363686"/>
                  <a:gd name="connsiteX29" fmla="*/ 3788228 w 4920343"/>
                  <a:gd name="connsiteY29" fmla="*/ 141514 h 3363686"/>
                  <a:gd name="connsiteX30" fmla="*/ 3777343 w 4920343"/>
                  <a:gd name="connsiteY30" fmla="*/ 185057 h 3363686"/>
                  <a:gd name="connsiteX31" fmla="*/ 3505200 w 4920343"/>
                  <a:gd name="connsiteY31" fmla="*/ 587829 h 3363686"/>
                  <a:gd name="connsiteX32" fmla="*/ 4430485 w 4920343"/>
                  <a:gd name="connsiteY32" fmla="*/ 1687286 h 3363686"/>
                  <a:gd name="connsiteX33" fmla="*/ 4735285 w 4920343"/>
                  <a:gd name="connsiteY33" fmla="*/ 2253343 h 3363686"/>
                  <a:gd name="connsiteX34" fmla="*/ 4789714 w 4920343"/>
                  <a:gd name="connsiteY34" fmla="*/ 3363686 h 3363686"/>
                  <a:gd name="connsiteX35" fmla="*/ 4920343 w 4920343"/>
                  <a:gd name="connsiteY35" fmla="*/ 3102429 h 3363686"/>
                  <a:gd name="connsiteX36" fmla="*/ 4789714 w 4920343"/>
                  <a:gd name="connsiteY36" fmla="*/ 2819400 h 3363686"/>
                  <a:gd name="connsiteX37" fmla="*/ 4495800 w 4920343"/>
                  <a:gd name="connsiteY37" fmla="*/ 2569029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20343" h="3363686">
                    <a:moveTo>
                      <a:pt x="0" y="2090057"/>
                    </a:moveTo>
                    <a:cubicBezTo>
                      <a:pt x="18143" y="2086429"/>
                      <a:pt x="45920" y="2095602"/>
                      <a:pt x="54428" y="2079172"/>
                    </a:cubicBezTo>
                    <a:cubicBezTo>
                      <a:pt x="154559" y="1885816"/>
                      <a:pt x="254245" y="1689354"/>
                      <a:pt x="315685" y="1480457"/>
                    </a:cubicBezTo>
                    <a:cubicBezTo>
                      <a:pt x="485504" y="903071"/>
                      <a:pt x="247115" y="1273067"/>
                      <a:pt x="348343" y="1121229"/>
                    </a:cubicBezTo>
                    <a:cubicBezTo>
                      <a:pt x="460829" y="1211943"/>
                      <a:pt x="619622" y="1264909"/>
                      <a:pt x="685800" y="1393372"/>
                    </a:cubicBezTo>
                    <a:cubicBezTo>
                      <a:pt x="922308" y="1852475"/>
                      <a:pt x="448394" y="2244781"/>
                      <a:pt x="239485" y="2558143"/>
                    </a:cubicBezTo>
                    <a:cubicBezTo>
                      <a:pt x="214085" y="2659743"/>
                      <a:pt x="89232" y="2788890"/>
                      <a:pt x="163285" y="2862943"/>
                    </a:cubicBezTo>
                    <a:cubicBezTo>
                      <a:pt x="243484" y="2943142"/>
                      <a:pt x="420059" y="2899111"/>
                      <a:pt x="500743" y="2819400"/>
                    </a:cubicBezTo>
                    <a:cubicBezTo>
                      <a:pt x="742724" y="2580334"/>
                      <a:pt x="878114" y="2253343"/>
                      <a:pt x="1066800" y="1970314"/>
                    </a:cubicBezTo>
                    <a:cubicBezTo>
                      <a:pt x="1045028" y="1621971"/>
                      <a:pt x="1038574" y="1272332"/>
                      <a:pt x="1001485" y="925286"/>
                    </a:cubicBezTo>
                    <a:cubicBezTo>
                      <a:pt x="987641" y="795748"/>
                      <a:pt x="914400" y="674561"/>
                      <a:pt x="914400" y="544286"/>
                    </a:cubicBezTo>
                    <a:cubicBezTo>
                      <a:pt x="914400" y="500592"/>
                      <a:pt x="958084" y="451361"/>
                      <a:pt x="1001485" y="446314"/>
                    </a:cubicBezTo>
                    <a:cubicBezTo>
                      <a:pt x="1282643" y="413621"/>
                      <a:pt x="1567542" y="439057"/>
                      <a:pt x="1850571" y="435429"/>
                    </a:cubicBezTo>
                    <a:cubicBezTo>
                      <a:pt x="1966685" y="431800"/>
                      <a:pt x="2254899" y="526334"/>
                      <a:pt x="2198914" y="424543"/>
                    </a:cubicBezTo>
                    <a:cubicBezTo>
                      <a:pt x="2082433" y="212760"/>
                      <a:pt x="1611085" y="0"/>
                      <a:pt x="1611085" y="0"/>
                    </a:cubicBezTo>
                    <a:cubicBezTo>
                      <a:pt x="1255771" y="50761"/>
                      <a:pt x="1672268" y="-29475"/>
                      <a:pt x="2100943" y="576943"/>
                    </a:cubicBezTo>
                    <a:cubicBezTo>
                      <a:pt x="2248990" y="786376"/>
                      <a:pt x="2318657" y="1041400"/>
                      <a:pt x="2427514" y="1273629"/>
                    </a:cubicBezTo>
                    <a:cubicBezTo>
                      <a:pt x="2358571" y="1524000"/>
                      <a:pt x="2306815" y="1779752"/>
                      <a:pt x="2220685" y="2024743"/>
                    </a:cubicBezTo>
                    <a:cubicBezTo>
                      <a:pt x="2143092" y="2245452"/>
                      <a:pt x="1994398" y="2440034"/>
                      <a:pt x="1937657" y="2667000"/>
                    </a:cubicBezTo>
                    <a:cubicBezTo>
                      <a:pt x="1927818" y="2706357"/>
                      <a:pt x="2010228" y="2703286"/>
                      <a:pt x="2046514" y="2721429"/>
                    </a:cubicBezTo>
                    <a:cubicBezTo>
                      <a:pt x="2227943" y="2688772"/>
                      <a:pt x="2442144" y="2732472"/>
                      <a:pt x="2590800" y="2623457"/>
                    </a:cubicBezTo>
                    <a:cubicBezTo>
                      <a:pt x="2947069" y="2362193"/>
                      <a:pt x="2890287" y="2002445"/>
                      <a:pt x="2775857" y="1665514"/>
                    </a:cubicBezTo>
                    <a:cubicBezTo>
                      <a:pt x="2758510" y="1614437"/>
                      <a:pt x="2703286" y="1585686"/>
                      <a:pt x="2667000" y="1545772"/>
                    </a:cubicBezTo>
                    <a:cubicBezTo>
                      <a:pt x="2794000" y="1897743"/>
                      <a:pt x="2820940" y="2304269"/>
                      <a:pt x="3048000" y="2601686"/>
                    </a:cubicBezTo>
                    <a:cubicBezTo>
                      <a:pt x="3127755" y="2706154"/>
                      <a:pt x="3362682" y="2664511"/>
                      <a:pt x="3439885" y="2558143"/>
                    </a:cubicBezTo>
                    <a:cubicBezTo>
                      <a:pt x="3564986" y="2385782"/>
                      <a:pt x="3500474" y="2136441"/>
                      <a:pt x="3537857" y="1926772"/>
                    </a:cubicBezTo>
                    <a:cubicBezTo>
                      <a:pt x="3583948" y="1668259"/>
                      <a:pt x="3559753" y="1381750"/>
                      <a:pt x="3690257" y="1153886"/>
                    </a:cubicBezTo>
                    <a:cubicBezTo>
                      <a:pt x="3803194" y="956695"/>
                      <a:pt x="4045857" y="870857"/>
                      <a:pt x="4223657" y="729343"/>
                    </a:cubicBezTo>
                    <a:cubicBezTo>
                      <a:pt x="4107543" y="540657"/>
                      <a:pt x="4007187" y="341315"/>
                      <a:pt x="3875314" y="163286"/>
                    </a:cubicBezTo>
                    <a:cubicBezTo>
                      <a:pt x="3857504" y="139242"/>
                      <a:pt x="3788228" y="141514"/>
                      <a:pt x="3788228" y="141514"/>
                    </a:cubicBezTo>
                    <a:cubicBezTo>
                      <a:pt x="3784600" y="156028"/>
                      <a:pt x="3785355" y="172422"/>
                      <a:pt x="3777343" y="185057"/>
                    </a:cubicBezTo>
                    <a:cubicBezTo>
                      <a:pt x="3690569" y="321894"/>
                      <a:pt x="3528385" y="427465"/>
                      <a:pt x="3505200" y="587829"/>
                    </a:cubicBezTo>
                    <a:cubicBezTo>
                      <a:pt x="3421780" y="1164819"/>
                      <a:pt x="4104684" y="1438410"/>
                      <a:pt x="4430485" y="1687286"/>
                    </a:cubicBezTo>
                    <a:cubicBezTo>
                      <a:pt x="4532085" y="1875972"/>
                      <a:pt x="4701646" y="2041699"/>
                      <a:pt x="4735285" y="2253343"/>
                    </a:cubicBezTo>
                    <a:cubicBezTo>
                      <a:pt x="4924442" y="3443454"/>
                      <a:pt x="4328257" y="3209867"/>
                      <a:pt x="4789714" y="3363686"/>
                    </a:cubicBezTo>
                    <a:cubicBezTo>
                      <a:pt x="4833257" y="3276600"/>
                      <a:pt x="4920343" y="3199794"/>
                      <a:pt x="4920343" y="3102429"/>
                    </a:cubicBezTo>
                    <a:cubicBezTo>
                      <a:pt x="4920343" y="2998522"/>
                      <a:pt x="4848192" y="2905289"/>
                      <a:pt x="4789714" y="2819400"/>
                    </a:cubicBezTo>
                    <a:cubicBezTo>
                      <a:pt x="4637292" y="2595531"/>
                      <a:pt x="4652216" y="2613718"/>
                      <a:pt x="4495800" y="2569029"/>
                    </a:cubicBezTo>
                  </a:path>
                </a:pathLst>
              </a:custGeom>
              <a:noFill/>
              <a:ln w="76200">
                <a:solidFill>
                  <a:srgbClr val="801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1FAC065D-22A8-3030-1731-DFD9408A852D}"/>
                  </a:ext>
                </a:extLst>
              </p:cNvPr>
              <p:cNvSpPr/>
              <p:nvPr/>
            </p:nvSpPr>
            <p:spPr>
              <a:xfrm>
                <a:off x="4145750" y="1719943"/>
                <a:ext cx="3706070" cy="3494314"/>
              </a:xfrm>
              <a:custGeom>
                <a:avLst/>
                <a:gdLst>
                  <a:gd name="connsiteX0" fmla="*/ 110564 w 3706070"/>
                  <a:gd name="connsiteY0" fmla="*/ 2373086 h 3494314"/>
                  <a:gd name="connsiteX1" fmla="*/ 480679 w 3706070"/>
                  <a:gd name="connsiteY1" fmla="*/ 2536371 h 3494314"/>
                  <a:gd name="connsiteX2" fmla="*/ 1122936 w 3706070"/>
                  <a:gd name="connsiteY2" fmla="*/ 2917371 h 3494314"/>
                  <a:gd name="connsiteX3" fmla="*/ 1471279 w 3706070"/>
                  <a:gd name="connsiteY3" fmla="*/ 2928257 h 3494314"/>
                  <a:gd name="connsiteX4" fmla="*/ 1525707 w 3706070"/>
                  <a:gd name="connsiteY4" fmla="*/ 1524000 h 3494314"/>
                  <a:gd name="connsiteX5" fmla="*/ 1112050 w 3706070"/>
                  <a:gd name="connsiteY5" fmla="*/ 1393371 h 3494314"/>
                  <a:gd name="connsiteX6" fmla="*/ 916107 w 3706070"/>
                  <a:gd name="connsiteY6" fmla="*/ 1785257 h 3494314"/>
                  <a:gd name="connsiteX7" fmla="*/ 1318879 w 3706070"/>
                  <a:gd name="connsiteY7" fmla="*/ 2601686 h 3494314"/>
                  <a:gd name="connsiteX8" fmla="*/ 676621 w 3706070"/>
                  <a:gd name="connsiteY8" fmla="*/ 2721428 h 3494314"/>
                  <a:gd name="connsiteX9" fmla="*/ 67021 w 3706070"/>
                  <a:gd name="connsiteY9" fmla="*/ 2536371 h 3494314"/>
                  <a:gd name="connsiteX10" fmla="*/ 77907 w 3706070"/>
                  <a:gd name="connsiteY10" fmla="*/ 1937657 h 3494314"/>
                  <a:gd name="connsiteX11" fmla="*/ 785479 w 3706070"/>
                  <a:gd name="connsiteY11" fmla="*/ 1153886 h 3494314"/>
                  <a:gd name="connsiteX12" fmla="*/ 861679 w 3706070"/>
                  <a:gd name="connsiteY12" fmla="*/ 979714 h 3494314"/>
                  <a:gd name="connsiteX13" fmla="*/ 437136 w 3706070"/>
                  <a:gd name="connsiteY13" fmla="*/ 762000 h 3494314"/>
                  <a:gd name="connsiteX14" fmla="*/ 252079 w 3706070"/>
                  <a:gd name="connsiteY14" fmla="*/ 1012371 h 3494314"/>
                  <a:gd name="connsiteX15" fmla="*/ 480679 w 3706070"/>
                  <a:gd name="connsiteY15" fmla="*/ 2394857 h 3494314"/>
                  <a:gd name="connsiteX16" fmla="*/ 426250 w 3706070"/>
                  <a:gd name="connsiteY16" fmla="*/ 2514600 h 3494314"/>
                  <a:gd name="connsiteX17" fmla="*/ 295621 w 3706070"/>
                  <a:gd name="connsiteY17" fmla="*/ 2133600 h 3494314"/>
                  <a:gd name="connsiteX18" fmla="*/ 2167964 w 3706070"/>
                  <a:gd name="connsiteY18" fmla="*/ 1338943 h 3494314"/>
                  <a:gd name="connsiteX19" fmla="*/ 2603393 w 3706070"/>
                  <a:gd name="connsiteY19" fmla="*/ 1937657 h 3494314"/>
                  <a:gd name="connsiteX20" fmla="*/ 3147679 w 3706070"/>
                  <a:gd name="connsiteY20" fmla="*/ 2928257 h 3494314"/>
                  <a:gd name="connsiteX21" fmla="*/ 3702850 w 3706070"/>
                  <a:gd name="connsiteY21" fmla="*/ 2188028 h 3494314"/>
                  <a:gd name="connsiteX22" fmla="*/ 3332736 w 3706070"/>
                  <a:gd name="connsiteY22" fmla="*/ 108857 h 3494314"/>
                  <a:gd name="connsiteX23" fmla="*/ 2951736 w 3706070"/>
                  <a:gd name="connsiteY23" fmla="*/ 0 h 3494314"/>
                  <a:gd name="connsiteX24" fmla="*/ 2353021 w 3706070"/>
                  <a:gd name="connsiteY24" fmla="*/ 1045028 h 3494314"/>
                  <a:gd name="connsiteX25" fmla="*/ 2548964 w 3706070"/>
                  <a:gd name="connsiteY25" fmla="*/ 1513114 h 3494314"/>
                  <a:gd name="connsiteX26" fmla="*/ 2592507 w 3706070"/>
                  <a:gd name="connsiteY26" fmla="*/ 1828800 h 3494314"/>
                  <a:gd name="connsiteX27" fmla="*/ 1743421 w 3706070"/>
                  <a:gd name="connsiteY27" fmla="*/ 2318657 h 3494314"/>
                  <a:gd name="connsiteX28" fmla="*/ 2331250 w 3706070"/>
                  <a:gd name="connsiteY28" fmla="*/ 1828800 h 3494314"/>
                  <a:gd name="connsiteX29" fmla="*/ 2461879 w 3706070"/>
                  <a:gd name="connsiteY29" fmla="*/ 1915886 h 3494314"/>
                  <a:gd name="connsiteX30" fmla="*/ 2015564 w 3706070"/>
                  <a:gd name="connsiteY30" fmla="*/ 3265714 h 3494314"/>
                  <a:gd name="connsiteX31" fmla="*/ 1808736 w 3706070"/>
                  <a:gd name="connsiteY31" fmla="*/ 3385457 h 3494314"/>
                  <a:gd name="connsiteX32" fmla="*/ 1384193 w 3706070"/>
                  <a:gd name="connsiteY32" fmla="*/ 3309257 h 3494314"/>
                  <a:gd name="connsiteX33" fmla="*/ 1297107 w 3706070"/>
                  <a:gd name="connsiteY33" fmla="*/ 3222171 h 3494314"/>
                  <a:gd name="connsiteX34" fmla="*/ 1634564 w 3706070"/>
                  <a:gd name="connsiteY34" fmla="*/ 3494314 h 3494314"/>
                  <a:gd name="connsiteX35" fmla="*/ 2091764 w 3706070"/>
                  <a:gd name="connsiteY35" fmla="*/ 2852057 h 3494314"/>
                  <a:gd name="connsiteX36" fmla="*/ 2059107 w 3706070"/>
                  <a:gd name="connsiteY36" fmla="*/ 2732314 h 3494314"/>
                  <a:gd name="connsiteX37" fmla="*/ 1852279 w 3706070"/>
                  <a:gd name="connsiteY37" fmla="*/ 2634343 h 3494314"/>
                  <a:gd name="connsiteX38" fmla="*/ 2516307 w 3706070"/>
                  <a:gd name="connsiteY38" fmla="*/ 3015343 h 3494314"/>
                  <a:gd name="connsiteX39" fmla="*/ 3223879 w 3706070"/>
                  <a:gd name="connsiteY39" fmla="*/ 3450771 h 3494314"/>
                  <a:gd name="connsiteX40" fmla="*/ 3430707 w 3706070"/>
                  <a:gd name="connsiteY40" fmla="*/ 3407228 h 3494314"/>
                  <a:gd name="connsiteX41" fmla="*/ 3321850 w 3706070"/>
                  <a:gd name="connsiteY41" fmla="*/ 2547257 h 3494314"/>
                  <a:gd name="connsiteX42" fmla="*/ 3093250 w 3706070"/>
                  <a:gd name="connsiteY42" fmla="*/ 2362200 h 349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06070" h="3494314">
                    <a:moveTo>
                      <a:pt x="110564" y="2373086"/>
                    </a:moveTo>
                    <a:cubicBezTo>
                      <a:pt x="233936" y="2427514"/>
                      <a:pt x="361911" y="2472518"/>
                      <a:pt x="480679" y="2536371"/>
                    </a:cubicBezTo>
                    <a:cubicBezTo>
                      <a:pt x="699923" y="2654244"/>
                      <a:pt x="891469" y="2825802"/>
                      <a:pt x="1122936" y="2917371"/>
                    </a:cubicBezTo>
                    <a:cubicBezTo>
                      <a:pt x="1230961" y="2960106"/>
                      <a:pt x="1355165" y="2924628"/>
                      <a:pt x="1471279" y="2928257"/>
                    </a:cubicBezTo>
                    <a:cubicBezTo>
                      <a:pt x="1666346" y="2396255"/>
                      <a:pt x="1914340" y="2096351"/>
                      <a:pt x="1525707" y="1524000"/>
                    </a:cubicBezTo>
                    <a:cubicBezTo>
                      <a:pt x="1444479" y="1404374"/>
                      <a:pt x="1249936" y="1436914"/>
                      <a:pt x="1112050" y="1393371"/>
                    </a:cubicBezTo>
                    <a:cubicBezTo>
                      <a:pt x="1046736" y="1524000"/>
                      <a:pt x="905806" y="1639573"/>
                      <a:pt x="916107" y="1785257"/>
                    </a:cubicBezTo>
                    <a:cubicBezTo>
                      <a:pt x="950208" y="2267539"/>
                      <a:pt x="1079632" y="2362439"/>
                      <a:pt x="1318879" y="2601686"/>
                    </a:cubicBezTo>
                    <a:cubicBezTo>
                      <a:pt x="1104793" y="2641600"/>
                      <a:pt x="894100" y="2732775"/>
                      <a:pt x="676621" y="2721428"/>
                    </a:cubicBezTo>
                    <a:cubicBezTo>
                      <a:pt x="464553" y="2710363"/>
                      <a:pt x="195930" y="2705125"/>
                      <a:pt x="67021" y="2536371"/>
                    </a:cubicBezTo>
                    <a:cubicBezTo>
                      <a:pt x="-54147" y="2377751"/>
                      <a:pt x="13654" y="2126637"/>
                      <a:pt x="77907" y="1937657"/>
                    </a:cubicBezTo>
                    <a:cubicBezTo>
                      <a:pt x="189218" y="1610273"/>
                      <a:pt x="535797" y="1364555"/>
                      <a:pt x="785479" y="1153886"/>
                    </a:cubicBezTo>
                    <a:cubicBezTo>
                      <a:pt x="810879" y="1095829"/>
                      <a:pt x="863722" y="1043052"/>
                      <a:pt x="861679" y="979714"/>
                    </a:cubicBezTo>
                    <a:cubicBezTo>
                      <a:pt x="853860" y="737326"/>
                      <a:pt x="590040" y="786662"/>
                      <a:pt x="437136" y="762000"/>
                    </a:cubicBezTo>
                    <a:cubicBezTo>
                      <a:pt x="375450" y="845457"/>
                      <a:pt x="266328" y="909574"/>
                      <a:pt x="252079" y="1012371"/>
                    </a:cubicBezTo>
                    <a:cubicBezTo>
                      <a:pt x="158520" y="1687330"/>
                      <a:pt x="276346" y="1838619"/>
                      <a:pt x="480679" y="2394857"/>
                    </a:cubicBezTo>
                    <a:cubicBezTo>
                      <a:pt x="462536" y="2434771"/>
                      <a:pt x="463846" y="2492042"/>
                      <a:pt x="426250" y="2514600"/>
                    </a:cubicBezTo>
                    <a:cubicBezTo>
                      <a:pt x="151020" y="2679738"/>
                      <a:pt x="213144" y="2230136"/>
                      <a:pt x="295621" y="2133600"/>
                    </a:cubicBezTo>
                    <a:cubicBezTo>
                      <a:pt x="1062110" y="1236460"/>
                      <a:pt x="1157301" y="1408644"/>
                      <a:pt x="2167964" y="1338943"/>
                    </a:cubicBezTo>
                    <a:cubicBezTo>
                      <a:pt x="2313107" y="1538514"/>
                      <a:pt x="2493034" y="1716940"/>
                      <a:pt x="2603393" y="1937657"/>
                    </a:cubicBezTo>
                    <a:cubicBezTo>
                      <a:pt x="3129486" y="2989842"/>
                      <a:pt x="2570767" y="2666025"/>
                      <a:pt x="3147679" y="2928257"/>
                    </a:cubicBezTo>
                    <a:cubicBezTo>
                      <a:pt x="3332736" y="2681514"/>
                      <a:pt x="3648680" y="2491662"/>
                      <a:pt x="3702850" y="2188028"/>
                    </a:cubicBezTo>
                    <a:cubicBezTo>
                      <a:pt x="3713128" y="2130418"/>
                      <a:pt x="3722300" y="498421"/>
                      <a:pt x="3332736" y="108857"/>
                    </a:cubicBezTo>
                    <a:cubicBezTo>
                      <a:pt x="3239340" y="15461"/>
                      <a:pt x="3078736" y="36286"/>
                      <a:pt x="2951736" y="0"/>
                    </a:cubicBezTo>
                    <a:cubicBezTo>
                      <a:pt x="2531134" y="370530"/>
                      <a:pt x="2321188" y="395637"/>
                      <a:pt x="2353021" y="1045028"/>
                    </a:cubicBezTo>
                    <a:cubicBezTo>
                      <a:pt x="2361303" y="1213973"/>
                      <a:pt x="2483650" y="1357085"/>
                      <a:pt x="2548964" y="1513114"/>
                    </a:cubicBezTo>
                    <a:cubicBezTo>
                      <a:pt x="2563478" y="1618343"/>
                      <a:pt x="2656652" y="1744129"/>
                      <a:pt x="2592507" y="1828800"/>
                    </a:cubicBezTo>
                    <a:cubicBezTo>
                      <a:pt x="2355880" y="2141148"/>
                      <a:pt x="2065021" y="2211457"/>
                      <a:pt x="1743421" y="2318657"/>
                    </a:cubicBezTo>
                    <a:cubicBezTo>
                      <a:pt x="1917969" y="1981198"/>
                      <a:pt x="1873291" y="1900636"/>
                      <a:pt x="2331250" y="1828800"/>
                    </a:cubicBezTo>
                    <a:cubicBezTo>
                      <a:pt x="2382950" y="1820690"/>
                      <a:pt x="2418336" y="1886857"/>
                      <a:pt x="2461879" y="1915886"/>
                    </a:cubicBezTo>
                    <a:cubicBezTo>
                      <a:pt x="2347185" y="2648159"/>
                      <a:pt x="2459959" y="2774043"/>
                      <a:pt x="2015564" y="3265714"/>
                    </a:cubicBezTo>
                    <a:cubicBezTo>
                      <a:pt x="1962147" y="3324814"/>
                      <a:pt x="1877679" y="3345543"/>
                      <a:pt x="1808736" y="3385457"/>
                    </a:cubicBezTo>
                    <a:cubicBezTo>
                      <a:pt x="1667222" y="3360057"/>
                      <a:pt x="1521162" y="3352971"/>
                      <a:pt x="1384193" y="3309257"/>
                    </a:cubicBezTo>
                    <a:cubicBezTo>
                      <a:pt x="1345084" y="3296775"/>
                      <a:pt x="1299838" y="3181209"/>
                      <a:pt x="1297107" y="3222171"/>
                    </a:cubicBezTo>
                    <a:cubicBezTo>
                      <a:pt x="1275526" y="3545876"/>
                      <a:pt x="1409809" y="3475585"/>
                      <a:pt x="1634564" y="3494314"/>
                    </a:cubicBezTo>
                    <a:cubicBezTo>
                      <a:pt x="1947919" y="3198368"/>
                      <a:pt x="2060506" y="3227150"/>
                      <a:pt x="2091764" y="2852057"/>
                    </a:cubicBezTo>
                    <a:cubicBezTo>
                      <a:pt x="2095200" y="2810828"/>
                      <a:pt x="2089720" y="2760144"/>
                      <a:pt x="2059107" y="2732314"/>
                    </a:cubicBezTo>
                    <a:cubicBezTo>
                      <a:pt x="2002660" y="2680998"/>
                      <a:pt x="1787416" y="2594189"/>
                      <a:pt x="1852279" y="2634343"/>
                    </a:cubicBezTo>
                    <a:cubicBezTo>
                      <a:pt x="2069257" y="2768663"/>
                      <a:pt x="2301260" y="2877952"/>
                      <a:pt x="2516307" y="3015343"/>
                    </a:cubicBezTo>
                    <a:cubicBezTo>
                      <a:pt x="3240659" y="3478123"/>
                      <a:pt x="2776916" y="3301784"/>
                      <a:pt x="3223879" y="3450771"/>
                    </a:cubicBezTo>
                    <a:cubicBezTo>
                      <a:pt x="3292822" y="3436257"/>
                      <a:pt x="3393623" y="3467133"/>
                      <a:pt x="3430707" y="3407228"/>
                    </a:cubicBezTo>
                    <a:cubicBezTo>
                      <a:pt x="3617931" y="3104788"/>
                      <a:pt x="3466590" y="2813392"/>
                      <a:pt x="3321850" y="2547257"/>
                    </a:cubicBezTo>
                    <a:cubicBezTo>
                      <a:pt x="3222021" y="2363701"/>
                      <a:pt x="3222715" y="2380695"/>
                      <a:pt x="3093250" y="2362200"/>
                    </a:cubicBezTo>
                  </a:path>
                </a:pathLst>
              </a:custGeom>
              <a:noFill/>
              <a:ln w="76200">
                <a:solidFill>
                  <a:srgbClr val="28A1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7420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B046FDE-38E9-4D96-A153-59572215A3F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825935" y="247201"/>
            <a:ext cx="1029205" cy="1035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5460B8-E0DA-38DD-C79F-6DB19D257DDF}"/>
              </a:ext>
            </a:extLst>
          </p:cNvPr>
          <p:cNvPicPr>
            <a:picLocks noChangeAspect="1"/>
          </p:cNvPicPr>
          <p:nvPr/>
        </p:nvPicPr>
        <p:blipFill rotWithShape="1">
          <a:blip r:embed="rId4"/>
          <a:srcRect l="21250" t="59048" r="36071" b="6825"/>
          <a:stretch/>
        </p:blipFill>
        <p:spPr>
          <a:xfrm>
            <a:off x="185057" y="203325"/>
            <a:ext cx="7228113" cy="6502275"/>
          </a:xfrm>
          <a:prstGeom prst="rect">
            <a:avLst/>
          </a:prstGeom>
        </p:spPr>
      </p:pic>
      <p:sp>
        <p:nvSpPr>
          <p:cNvPr id="9" name="TextBox 8">
            <a:extLst>
              <a:ext uri="{FF2B5EF4-FFF2-40B4-BE49-F238E27FC236}">
                <a16:creationId xmlns:a16="http://schemas.microsoft.com/office/drawing/2014/main" id="{014EFDD8-D294-BEE8-7003-B9D552E96188}"/>
              </a:ext>
            </a:extLst>
          </p:cNvPr>
          <p:cNvSpPr txBox="1"/>
          <p:nvPr/>
        </p:nvSpPr>
        <p:spPr>
          <a:xfrm>
            <a:off x="740226" y="1282390"/>
            <a:ext cx="6117774" cy="3693319"/>
          </a:xfrm>
          <a:prstGeom prst="rect">
            <a:avLst/>
          </a:prstGeom>
          <a:solidFill>
            <a:schemeClr val="bg1"/>
          </a:solidFill>
        </p:spPr>
        <p:txBody>
          <a:bodyPr wrap="square">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Line chart showing overseas residents’ </a:t>
            </a:r>
          </a:p>
          <a:p>
            <a:r>
              <a:rPr lang="en-GB" dirty="0">
                <a:latin typeface="Arial" panose="020B0604020202020204" pitchFamily="34" charset="0"/>
                <a:cs typeface="Arial" panose="020B0604020202020204" pitchFamily="34" charset="0"/>
              </a:rPr>
              <a:t>visits, UK, Jan 2018 to May 2022</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84E0FB3-5468-4267-3FED-FDBF28CA8701}"/>
              </a:ext>
            </a:extLst>
          </p:cNvPr>
          <p:cNvGrpSpPr/>
          <p:nvPr/>
        </p:nvGrpSpPr>
        <p:grpSpPr>
          <a:xfrm>
            <a:off x="6246393" y="1558073"/>
            <a:ext cx="5608747" cy="4123751"/>
            <a:chOff x="6246393" y="1558073"/>
            <a:chExt cx="5608747" cy="4123751"/>
          </a:xfrm>
        </p:grpSpPr>
        <p:cxnSp>
          <p:nvCxnSpPr>
            <p:cNvPr id="3" name="Straight Connector 2">
              <a:extLst>
                <a:ext uri="{FF2B5EF4-FFF2-40B4-BE49-F238E27FC236}">
                  <a16:creationId xmlns:a16="http://schemas.microsoft.com/office/drawing/2014/main" id="{CF5DB193-06F9-CA22-0421-8BCD6BC5543A}"/>
                </a:ext>
              </a:extLst>
            </p:cNvPr>
            <p:cNvCxnSpPr/>
            <p:nvPr/>
          </p:nvCxnSpPr>
          <p:spPr>
            <a:xfrm>
              <a:off x="7799294" y="2033195"/>
              <a:ext cx="0" cy="31735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D6F5DB-3A74-25C5-9BC3-1401D2AB4B57}"/>
                </a:ext>
              </a:extLst>
            </p:cNvPr>
            <p:cNvCxnSpPr>
              <a:cxnSpLocks/>
            </p:cNvCxnSpPr>
            <p:nvPr/>
          </p:nvCxnSpPr>
          <p:spPr>
            <a:xfrm flipH="1">
              <a:off x="7788536" y="5206701"/>
              <a:ext cx="33761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F99C5A-3DBD-0B8C-B7C3-633C6F0ED163}"/>
                </a:ext>
              </a:extLst>
            </p:cNvPr>
            <p:cNvSpPr txBox="1"/>
            <p:nvPr/>
          </p:nvSpPr>
          <p:spPr>
            <a:xfrm>
              <a:off x="10741822" y="5312492"/>
              <a:ext cx="1113318" cy="369332"/>
            </a:xfrm>
            <a:prstGeom prst="rect">
              <a:avLst/>
            </a:prstGeom>
            <a:noFill/>
          </p:spPr>
          <p:txBody>
            <a:bodyPr wrap="none" rtlCol="0">
              <a:spAutoFit/>
            </a:bodyPr>
            <a:lstStyle/>
            <a:p>
              <a:r>
                <a:rPr lang="en-GB" dirty="0"/>
                <a:t>May 2022</a:t>
              </a:r>
            </a:p>
          </p:txBody>
        </p:sp>
        <p:sp>
          <p:nvSpPr>
            <p:cNvPr id="10" name="TextBox 9">
              <a:extLst>
                <a:ext uri="{FF2B5EF4-FFF2-40B4-BE49-F238E27FC236}">
                  <a16:creationId xmlns:a16="http://schemas.microsoft.com/office/drawing/2014/main" id="{145BC4D0-C282-79FD-0D35-277C1B93A8FA}"/>
                </a:ext>
              </a:extLst>
            </p:cNvPr>
            <p:cNvSpPr txBox="1"/>
            <p:nvPr/>
          </p:nvSpPr>
          <p:spPr>
            <a:xfrm>
              <a:off x="7462431" y="5312492"/>
              <a:ext cx="1011815" cy="369332"/>
            </a:xfrm>
            <a:prstGeom prst="rect">
              <a:avLst/>
            </a:prstGeom>
            <a:noFill/>
          </p:spPr>
          <p:txBody>
            <a:bodyPr wrap="none" rtlCol="0">
              <a:spAutoFit/>
            </a:bodyPr>
            <a:lstStyle/>
            <a:p>
              <a:r>
                <a:rPr lang="en-GB" dirty="0"/>
                <a:t>Jan 2018</a:t>
              </a:r>
            </a:p>
          </p:txBody>
        </p:sp>
        <p:sp>
          <p:nvSpPr>
            <p:cNvPr id="11" name="TextBox 10">
              <a:extLst>
                <a:ext uri="{FF2B5EF4-FFF2-40B4-BE49-F238E27FC236}">
                  <a16:creationId xmlns:a16="http://schemas.microsoft.com/office/drawing/2014/main" id="{CC6ACA0B-4DDB-BAFA-E46B-AFAA680C9045}"/>
                </a:ext>
              </a:extLst>
            </p:cNvPr>
            <p:cNvSpPr txBox="1"/>
            <p:nvPr/>
          </p:nvSpPr>
          <p:spPr>
            <a:xfrm>
              <a:off x="6246393" y="1558073"/>
              <a:ext cx="1721946" cy="369332"/>
            </a:xfrm>
            <a:prstGeom prst="rect">
              <a:avLst/>
            </a:prstGeom>
            <a:noFill/>
          </p:spPr>
          <p:txBody>
            <a:bodyPr wrap="none" rtlCol="0">
              <a:spAutoFit/>
            </a:bodyPr>
            <a:lstStyle/>
            <a:p>
              <a:r>
                <a:rPr lang="en-GB" dirty="0"/>
                <a:t>Number of visits</a:t>
              </a:r>
            </a:p>
          </p:txBody>
        </p:sp>
        <p:sp>
          <p:nvSpPr>
            <p:cNvPr id="12" name="Oval 11">
              <a:extLst>
                <a:ext uri="{FF2B5EF4-FFF2-40B4-BE49-F238E27FC236}">
                  <a16:creationId xmlns:a16="http://schemas.microsoft.com/office/drawing/2014/main" id="{FF0371BC-95E1-E016-A241-258ED9234680}"/>
                </a:ext>
              </a:extLst>
            </p:cNvPr>
            <p:cNvSpPr/>
            <p:nvPr/>
          </p:nvSpPr>
          <p:spPr>
            <a:xfrm>
              <a:off x="10951287" y="313980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842BCC3-5DB0-D142-9870-534BCB393756}"/>
                </a:ext>
              </a:extLst>
            </p:cNvPr>
            <p:cNvSpPr/>
            <p:nvPr/>
          </p:nvSpPr>
          <p:spPr>
            <a:xfrm>
              <a:off x="10339892" y="3345997"/>
              <a:ext cx="109002" cy="109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3660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8134</TotalTime>
  <Words>7070</Words>
  <Application>Microsoft Office PowerPoint</Application>
  <PresentationFormat>Widescreen</PresentationFormat>
  <Paragraphs>669</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Frutiger Roman</vt:lpstr>
      <vt:lpstr>Office Theme</vt:lpstr>
      <vt:lpstr>Making charts accessible   DataConnect22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Clustered bars – categorical palette</vt:lpstr>
      <vt:lpstr>Clustered bars – sequential palette</vt:lpstr>
      <vt:lpstr>Clustered bars -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 charts - small multis alternative </vt:lpstr>
      <vt:lpstr>Line chart - focus alternative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Publishing charts in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 and Accessibility</dc:title>
  <dc:creator>Thomas, Hannah</dc:creator>
  <cp:lastModifiedBy>Thomas, Hannah</cp:lastModifiedBy>
  <cp:revision>138</cp:revision>
  <dcterms:created xsi:type="dcterms:W3CDTF">2022-05-04T10:27:03Z</dcterms:created>
  <dcterms:modified xsi:type="dcterms:W3CDTF">2022-09-29T11:48:42Z</dcterms:modified>
</cp:coreProperties>
</file>